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6" r:id="rId3"/>
    <p:sldId id="257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35" r:id="rId16"/>
    <p:sldId id="308" r:id="rId17"/>
    <p:sldId id="309" r:id="rId18"/>
    <p:sldId id="310" r:id="rId19"/>
    <p:sldId id="311" r:id="rId20"/>
    <p:sldId id="312" r:id="rId21"/>
    <p:sldId id="313" r:id="rId22"/>
    <p:sldId id="336" r:id="rId23"/>
    <p:sldId id="314" r:id="rId24"/>
    <p:sldId id="315" r:id="rId25"/>
    <p:sldId id="316" r:id="rId26"/>
    <p:sldId id="317" r:id="rId27"/>
    <p:sldId id="318" r:id="rId28"/>
    <p:sldId id="319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7" r:id="rId44"/>
    <p:sldId id="29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28"/>
    <a:srgbClr val="6773B0"/>
    <a:srgbClr val="070707"/>
    <a:srgbClr val="000000"/>
    <a:srgbClr val="FFC721"/>
    <a:srgbClr val="191759"/>
    <a:srgbClr val="030401"/>
    <a:srgbClr val="7A80B2"/>
    <a:srgbClr val="9397AA"/>
    <a:srgbClr val="74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58912"/>
          </a:xfrm>
        </p:spPr>
        <p:txBody>
          <a:bodyPr anchor="b">
            <a:normAutofit/>
          </a:bodyPr>
          <a:lstStyle>
            <a:lvl1pPr algn="ctr">
              <a:defRPr sz="4800">
                <a:latin typeface="Impact" panose="020B080603090205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6257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39459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75" y="15843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4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ransition spd="slow">
    <p:wipe dir="r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4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4425ACA9-D134-4922-ADA7-00AB829A2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6"/>
          <a:stretch/>
        </p:blipFill>
        <p:spPr>
          <a:xfrm>
            <a:off x="0" y="1366837"/>
            <a:ext cx="9144000" cy="549116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602146" y="1746659"/>
            <a:ext cx="6694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 Criador Ele é Dono de Tudo: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A7E3AB0-7266-4AAC-BC5B-E82EE7AA051C}"/>
              </a:ext>
            </a:extLst>
          </p:cNvPr>
          <p:cNvSpPr/>
          <p:nvPr/>
        </p:nvSpPr>
        <p:spPr>
          <a:xfrm>
            <a:off x="602146" y="2469802"/>
            <a:ext cx="7094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24:1-2 – (Mundo e todas as pessoas) </a:t>
            </a:r>
          </a:p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50:10-11 (Animais e aves) </a:t>
            </a:r>
          </a:p>
          <a:p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Salmos 89:11 (Céus e universo)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1777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8E264F7-FAFA-441A-B8BC-24C3760BC462}"/>
              </a:ext>
            </a:extLst>
          </p:cNvPr>
          <p:cNvSpPr/>
          <p:nvPr/>
        </p:nvSpPr>
        <p:spPr>
          <a:xfrm>
            <a:off x="0" y="4758016"/>
            <a:ext cx="9144000" cy="2099984"/>
          </a:xfrm>
          <a:prstGeom prst="rect">
            <a:avLst/>
          </a:prstGeom>
          <a:solidFill>
            <a:srgbClr val="191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928480" y="1746659"/>
            <a:ext cx="76249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PLANO DA SALVAÇÃO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25FFA70-7981-42CB-8D0C-E155B4EEDC31}"/>
              </a:ext>
            </a:extLst>
          </p:cNvPr>
          <p:cNvSpPr/>
          <p:nvPr/>
        </p:nvSpPr>
        <p:spPr>
          <a:xfrm>
            <a:off x="628650" y="5207843"/>
            <a:ext cx="813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Abraão foi salvo dos inimigos e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louva a Deus.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0CDC5F2-7927-4476-9005-483B101B5466}"/>
              </a:ext>
            </a:extLst>
          </p:cNvPr>
          <p:cNvSpPr/>
          <p:nvPr/>
        </p:nvSpPr>
        <p:spPr>
          <a:xfrm>
            <a:off x="609600" y="2876371"/>
            <a:ext cx="7943849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i="1" dirty="0">
                <a:latin typeface="+mj-lt"/>
              </a:rPr>
              <a:t>“E bendito seja o Deus Altíssimo, que entregou seus inimigos em suas mãos”.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D007EC7-001F-4D75-A817-2349D5DC767F}"/>
              </a:ext>
            </a:extLst>
          </p:cNvPr>
          <p:cNvSpPr/>
          <p:nvPr/>
        </p:nvSpPr>
        <p:spPr>
          <a:xfrm>
            <a:off x="3622060" y="3849541"/>
            <a:ext cx="1899879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err="1">
                <a:solidFill>
                  <a:schemeClr val="bg1"/>
                </a:solidFill>
              </a:rPr>
              <a:t>Gn</a:t>
            </a:r>
            <a:r>
              <a:rPr lang="pt-BR" sz="2800" dirty="0">
                <a:solidFill>
                  <a:schemeClr val="bg1"/>
                </a:solidFill>
              </a:rPr>
              <a:t> 14:20).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6581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0D15ADD-97D5-460F-9832-04D2AEEAB41B}"/>
              </a:ext>
            </a:extLst>
          </p:cNvPr>
          <p:cNvSpPr/>
          <p:nvPr/>
        </p:nvSpPr>
        <p:spPr>
          <a:xfrm>
            <a:off x="0" y="4758016"/>
            <a:ext cx="9144000" cy="2099984"/>
          </a:xfrm>
          <a:prstGeom prst="rect">
            <a:avLst/>
          </a:prstGeom>
          <a:solidFill>
            <a:srgbClr val="191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604630" y="1864331"/>
            <a:ext cx="8215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FIDELIDADE NOS DÍZIMOS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61C0C33-F831-49B8-A410-D3493CA095C4}"/>
              </a:ext>
            </a:extLst>
          </p:cNvPr>
          <p:cNvSpPr/>
          <p:nvPr/>
        </p:nvSpPr>
        <p:spPr>
          <a:xfrm>
            <a:off x="464240" y="4992400"/>
            <a:ext cx="82155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 Primeiro Deus abençoou, depois vem a compreensão de que Ele é o Criador e Dono de tudo, então Deus salva e como reconhecimento e gratidão a fidelidade por meio dos dízimos e ofertas: “ Considerando que “Abraão era muito rico em gado, em prata e em ouro” (</a:t>
            </a:r>
            <a:r>
              <a:rPr lang="pt-BR" sz="2000" b="1" dirty="0" err="1">
                <a:solidFill>
                  <a:schemeClr val="bg1"/>
                </a:solidFill>
              </a:rPr>
              <a:t>Gn</a:t>
            </a:r>
            <a:r>
              <a:rPr lang="pt-BR" sz="2000" b="1" dirty="0">
                <a:solidFill>
                  <a:schemeClr val="bg1"/>
                </a:solidFill>
              </a:rPr>
              <a:t> 13:2), ele foi fiel dizimista em tudo que Deus lhe dava.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39FA5C0-3145-4471-B584-CEC4130A0B1A}"/>
              </a:ext>
            </a:extLst>
          </p:cNvPr>
          <p:cNvSpPr/>
          <p:nvPr/>
        </p:nvSpPr>
        <p:spPr>
          <a:xfrm>
            <a:off x="1237881" y="2950297"/>
            <a:ext cx="666823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sz="3600" i="1" dirty="0"/>
              <a:t>E Abrão lhe deu o dízimo de tudo”.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36A1DB9-A184-4D69-908F-3BD149970C62}"/>
              </a:ext>
            </a:extLst>
          </p:cNvPr>
          <p:cNvSpPr/>
          <p:nvPr/>
        </p:nvSpPr>
        <p:spPr>
          <a:xfrm>
            <a:off x="3622059" y="3533551"/>
            <a:ext cx="1899879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err="1">
                <a:solidFill>
                  <a:schemeClr val="bg1"/>
                </a:solidFill>
              </a:rPr>
              <a:t>Gn</a:t>
            </a:r>
            <a:r>
              <a:rPr lang="pt-BR" sz="2800" dirty="0">
                <a:solidFill>
                  <a:schemeClr val="bg1"/>
                </a:solidFill>
              </a:rPr>
              <a:t> 14:20).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911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éu, grama, ao ar livre&#10;&#10;Descrição gerada automaticamente">
            <a:extLst>
              <a:ext uri="{FF2B5EF4-FFF2-40B4-BE49-F238E27FC236}">
                <a16:creationId xmlns:a16="http://schemas.microsoft.com/office/drawing/2014/main" id="{0F896316-791E-4C83-B8ED-27091E35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575"/>
            <a:ext cx="9144000" cy="56644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2312090" y="1859340"/>
            <a:ext cx="6234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800" dirty="0">
                <a:latin typeface="Impact" panose="020B0806030902050204" pitchFamily="34" charset="0"/>
              </a:rPr>
              <a:t>O RESULTADO DA BÊNÇÃO DE ABRAÃO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506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mulher, em pé, olhando&#10;&#10;Descrição gerada automaticamente">
            <a:extLst>
              <a:ext uri="{FF2B5EF4-FFF2-40B4-BE49-F238E27FC236}">
                <a16:creationId xmlns:a16="http://schemas.microsoft.com/office/drawing/2014/main" id="{5A7F98E7-25E3-481A-9916-B8046DC57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2150" b="10773"/>
          <a:stretch/>
        </p:blipFill>
        <p:spPr>
          <a:xfrm>
            <a:off x="0" y="1314450"/>
            <a:ext cx="9144000" cy="55435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1876425" y="4017913"/>
            <a:ext cx="3829050" cy="2308324"/>
          </a:xfrm>
          <a:prstGeom prst="rect">
            <a:avLst/>
          </a:prstGeom>
          <a:ln w="38100">
            <a:solidFill>
              <a:srgbClr val="FFC7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ea typeface="Tahoma" panose="020B0604030504040204" pitchFamily="34" charset="0"/>
                <a:cs typeface="Tahoma" panose="020B0604030504040204" pitchFamily="34" charset="0"/>
              </a:rPr>
              <a:t> A promessa abençoa todas as famílias por meio de Jesus </a:t>
            </a:r>
          </a:p>
        </p:txBody>
      </p:sp>
      <p:pic>
        <p:nvPicPr>
          <p:cNvPr id="10" name="Imagem 9" descr="Uma imagem contendo objeto&#10;&#10;Descrição gerada automaticamente">
            <a:extLst>
              <a:ext uri="{FF2B5EF4-FFF2-40B4-BE49-F238E27FC236}">
                <a16:creationId xmlns:a16="http://schemas.microsoft.com/office/drawing/2014/main" id="{02086843-AE5B-41B9-929F-BB9C15AB6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2" r="37284"/>
          <a:stretch/>
        </p:blipFill>
        <p:spPr>
          <a:xfrm>
            <a:off x="641098" y="1476375"/>
            <a:ext cx="1721102" cy="36957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1353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536A2ED-96F9-446C-8829-C5BAB42270D4}"/>
              </a:ext>
            </a:extLst>
          </p:cNvPr>
          <p:cNvSpPr/>
          <p:nvPr/>
        </p:nvSpPr>
        <p:spPr>
          <a:xfrm>
            <a:off x="480391" y="1789919"/>
            <a:ext cx="818321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200" i="1" dirty="0">
                <a:latin typeface="+mj-lt"/>
              </a:rPr>
              <a:t>“A esperança de Israel foi incorporada na promessa feita quando do chamado a Abraão, e posteriormente repetida uma e outra vez a sua posteridade: “Em ti serão benditas todas as famílias da Terra”. (</a:t>
            </a:r>
            <a:r>
              <a:rPr lang="pt-BR" sz="2200" i="1" dirty="0" err="1">
                <a:latin typeface="+mj-lt"/>
              </a:rPr>
              <a:t>Gn</a:t>
            </a:r>
            <a:r>
              <a:rPr lang="pt-BR" sz="2200" i="1" dirty="0">
                <a:latin typeface="+mj-lt"/>
              </a:rPr>
              <a:t> 12:3). Ao ser desdobrado a Abraão o propósito de Deus quanto à redenção do homem, o Sol da Justiça brilhou em seu coração, e as trevas que nele havia foram dispersas. E quando, afinal, </a:t>
            </a:r>
          </a:p>
          <a:p>
            <a:pPr algn="r"/>
            <a:r>
              <a:rPr lang="pt-BR" sz="2200" i="1" dirty="0">
                <a:latin typeface="+mj-lt"/>
              </a:rPr>
              <a:t>o Salvador mesmo andou entre os filhos dos homens e </a:t>
            </a:r>
          </a:p>
          <a:p>
            <a:pPr algn="r"/>
            <a:r>
              <a:rPr lang="pt-BR" sz="2200" i="1" dirty="0">
                <a:latin typeface="+mj-lt"/>
              </a:rPr>
              <a:t>com eles falou, deu testemunho aos judeus sobre </a:t>
            </a:r>
          </a:p>
          <a:p>
            <a:pPr algn="r"/>
            <a:r>
              <a:rPr lang="pt-BR" sz="2200" i="1" dirty="0">
                <a:latin typeface="+mj-lt"/>
              </a:rPr>
              <a:t>a gloriosa esperança do patriarca, de livramento </a:t>
            </a:r>
          </a:p>
          <a:p>
            <a:pPr algn="r"/>
            <a:r>
              <a:rPr lang="pt-BR" sz="2200" i="1" dirty="0">
                <a:latin typeface="+mj-lt"/>
              </a:rPr>
              <a:t>através da vinda de um Redentor. “Abraão, vosso </a:t>
            </a:r>
          </a:p>
          <a:p>
            <a:pPr algn="r"/>
            <a:r>
              <a:rPr lang="pt-BR" sz="2200" i="1" dirty="0">
                <a:latin typeface="+mj-lt"/>
              </a:rPr>
              <a:t>pai, exultou por ver o Meu dia”, </a:t>
            </a:r>
          </a:p>
          <a:p>
            <a:pPr algn="r"/>
            <a:r>
              <a:rPr lang="pt-BR" sz="2200" i="1" dirty="0">
                <a:latin typeface="+mj-lt"/>
              </a:rPr>
              <a:t>Cristo declarou, “e viu-o e alegrou-se”. (</a:t>
            </a:r>
            <a:r>
              <a:rPr lang="pt-BR" sz="2200" i="1" dirty="0" err="1">
                <a:latin typeface="+mj-lt"/>
              </a:rPr>
              <a:t>Jo</a:t>
            </a:r>
            <a:r>
              <a:rPr lang="pt-BR" sz="2200" i="1" dirty="0">
                <a:latin typeface="+mj-lt"/>
              </a:rPr>
              <a:t> 8:56)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8D5D85-3554-4551-A8C7-1DF4902450FC}"/>
              </a:ext>
            </a:extLst>
          </p:cNvPr>
          <p:cNvSpPr/>
          <p:nvPr/>
        </p:nvSpPr>
        <p:spPr>
          <a:xfrm>
            <a:off x="6189276" y="6129001"/>
            <a:ext cx="2474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2000" b="1" dirty="0">
                <a:latin typeface="+mj-lt"/>
              </a:rPr>
              <a:t>Profetas e Reis, p.351.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5939A8-E5A9-4A8D-BEFD-BFC048E70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2" y="3695841"/>
            <a:ext cx="2900292" cy="341422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3E3392C-B623-40D8-B63E-9EBC718EAFB1}"/>
              </a:ext>
            </a:extLst>
          </p:cNvPr>
          <p:cNvSpPr/>
          <p:nvPr/>
        </p:nvSpPr>
        <p:spPr>
          <a:xfrm>
            <a:off x="4060135" y="6013763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354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ior, mesa&#10;&#10;Descrição gerada automaticamente">
            <a:extLst>
              <a:ext uri="{FF2B5EF4-FFF2-40B4-BE49-F238E27FC236}">
                <a16:creationId xmlns:a16="http://schemas.microsoft.com/office/drawing/2014/main" id="{6ACBFD4B-506E-4ABC-B935-AF963D660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r="3125"/>
          <a:stretch/>
        </p:blipFill>
        <p:spPr>
          <a:xfrm>
            <a:off x="-19051" y="1368116"/>
            <a:ext cx="9163052" cy="548988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419100" y="2680109"/>
            <a:ext cx="8305799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i="1" dirty="0"/>
              <a:t>“E, se sois de Cristo, então sois descendência de Abraão, e herdeiros conforme a promessa”.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5E6EA7F-FC80-4A92-A963-EFEC51AC1B52}"/>
              </a:ext>
            </a:extLst>
          </p:cNvPr>
          <p:cNvSpPr/>
          <p:nvPr/>
        </p:nvSpPr>
        <p:spPr>
          <a:xfrm>
            <a:off x="3152775" y="2201698"/>
            <a:ext cx="2705100" cy="584775"/>
          </a:xfrm>
          <a:prstGeom prst="rect">
            <a:avLst/>
          </a:prstGeom>
          <a:solidFill>
            <a:srgbClr val="191759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Gálatas 3:29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1770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4B8821D-3BA4-4CEF-B78E-AEBD54CC0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/>
          <a:stretch/>
        </p:blipFill>
        <p:spPr>
          <a:xfrm>
            <a:off x="0" y="1331457"/>
            <a:ext cx="9144000" cy="552654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4562473" y="3429000"/>
            <a:ext cx="3752851" cy="2862322"/>
          </a:xfrm>
          <a:prstGeom prst="rect">
            <a:avLst/>
          </a:prstGeom>
          <a:ln w="38100">
            <a:solidFill>
              <a:srgbClr val="FFC7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valor, o sentimento e a experiência da oferta de sacrifício de Abraão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CF4929D-1615-4A0F-A64F-5F5BBF1E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r="31042"/>
          <a:stretch/>
        </p:blipFill>
        <p:spPr>
          <a:xfrm>
            <a:off x="6869904" y="1331457"/>
            <a:ext cx="1785939" cy="29224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45740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silhueta, em pé, árvore&#10;&#10;Descrição gerada automaticamente">
            <a:extLst>
              <a:ext uri="{FF2B5EF4-FFF2-40B4-BE49-F238E27FC236}">
                <a16:creationId xmlns:a16="http://schemas.microsoft.com/office/drawing/2014/main" id="{C4C2C4CB-881B-4D03-B1AC-39CB47E5A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575020" y="1746468"/>
            <a:ext cx="79939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dizimista é uma decisão racional e fácil de calcular. Agora a oferta que Deus pede a Abraão envolve um valor incalculável, um sentimento inigualável e uma experiência única de adoração.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3850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894522" y="1608642"/>
            <a:ext cx="778565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100" i="1" dirty="0">
                <a:latin typeface="+mj-lt"/>
              </a:rPr>
              <a:t>“A experiência de Abraão respondia à pergunta: “Com que me apresentarei ao Senhor, e me inclinarei ante o Deus altíssimo? Virei perante Ele com holocaustos? Com bezerros de um ano? Agradar-Se-á o Senhor de milhares de carneiros? De dez mil ribeiros de azeite? Darei o meu primogênito pela minha transgressão? O fruto do meu ventre pelo pecado da minha alma?” (</a:t>
            </a:r>
            <a:r>
              <a:rPr lang="pt-BR" sz="2100" i="1" dirty="0" err="1">
                <a:latin typeface="+mj-lt"/>
              </a:rPr>
              <a:t>Mq</a:t>
            </a:r>
            <a:r>
              <a:rPr lang="pt-BR" sz="2100" i="1" dirty="0">
                <a:latin typeface="+mj-lt"/>
              </a:rPr>
              <a:t> 6:6, 7). Nas palavras de Abraão: “Deus proverá para Si o cordeiro para o holocausto, meu filho” (</a:t>
            </a:r>
            <a:r>
              <a:rPr lang="pt-BR" sz="2100" i="1" dirty="0" err="1">
                <a:latin typeface="+mj-lt"/>
              </a:rPr>
              <a:t>Gn</a:t>
            </a:r>
            <a:r>
              <a:rPr lang="pt-BR" sz="2100" i="1" dirty="0">
                <a:latin typeface="+mj-lt"/>
              </a:rPr>
              <a:t> 22:8), e na provisão feita por Deus de um sacrifício em lugar de Isaque, declarou-se que homem  algum poderia fazer expiação por si mesmo. </a:t>
            </a:r>
          </a:p>
          <a:p>
            <a:pPr algn="r"/>
            <a:r>
              <a:rPr lang="pt-BR" sz="2100" i="1" dirty="0">
                <a:latin typeface="+mj-lt"/>
              </a:rPr>
              <a:t>O sistema pagão de sacrifício era inteiramente inaceitável </a:t>
            </a:r>
          </a:p>
          <a:p>
            <a:pPr algn="r"/>
            <a:r>
              <a:rPr lang="pt-BR" sz="2100" i="1" dirty="0">
                <a:latin typeface="+mj-lt"/>
              </a:rPr>
              <a:t>a Deus. Pai nenhum devia oferecer o filho ou a filha </a:t>
            </a:r>
          </a:p>
          <a:p>
            <a:pPr algn="r"/>
            <a:r>
              <a:rPr lang="pt-BR" sz="2100" i="1" dirty="0">
                <a:latin typeface="+mj-lt"/>
              </a:rPr>
              <a:t>por oferta do pecado. Unicamente o Filho de Deus </a:t>
            </a:r>
          </a:p>
          <a:p>
            <a:pPr algn="r"/>
            <a:r>
              <a:rPr lang="pt-BR" sz="2100" i="1" dirty="0">
                <a:latin typeface="+mj-lt"/>
              </a:rPr>
              <a:t>pode tomar sobre Si a culpa do mundo.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871103-054B-40EE-8418-B0AF36D085A3}"/>
              </a:ext>
            </a:extLst>
          </p:cNvPr>
          <p:cNvSpPr/>
          <p:nvPr/>
        </p:nvSpPr>
        <p:spPr>
          <a:xfrm>
            <a:off x="7329804" y="6175709"/>
            <a:ext cx="1350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latin typeface="+mj-lt"/>
              </a:rPr>
              <a:t>(DTN, 331.2)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779A9E-FFC2-4D56-97A2-DC43FED38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3991716"/>
            <a:ext cx="2690191" cy="316689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E83DED2-1A82-4F9C-A240-70940760B699}"/>
              </a:ext>
            </a:extLst>
          </p:cNvPr>
          <p:cNvSpPr/>
          <p:nvPr/>
        </p:nvSpPr>
        <p:spPr>
          <a:xfrm>
            <a:off x="4084982" y="5971233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083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E21947-2D95-43A0-8928-2A44D2F18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29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828261" y="1768828"/>
            <a:ext cx="77856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i="1" dirty="0">
                <a:latin typeface="+mj-lt"/>
              </a:rPr>
              <a:t>“Por meio de seu próprio sofrimento, Abraão foi habilitado a contemplar a missão de sacrifício do Salvador. Mas Israel não quis compreender aquilo que lhes era tão desagradável ao coração orgulhoso. As palavras de Cristo com referência a Abraão não tiveram para Seus ouvintes nenhum significado profundo. Os fariseus não viram nelas senão </a:t>
            </a:r>
          </a:p>
          <a:p>
            <a:pPr algn="r"/>
            <a:r>
              <a:rPr lang="pt-BR" sz="2400" i="1" dirty="0">
                <a:latin typeface="+mj-lt"/>
              </a:rPr>
              <a:t>novo pretexto para seus ardis. Retorquiram </a:t>
            </a:r>
          </a:p>
          <a:p>
            <a:pPr algn="r"/>
            <a:r>
              <a:rPr lang="pt-BR" sz="2400" i="1" dirty="0">
                <a:latin typeface="+mj-lt"/>
              </a:rPr>
              <a:t>zombeteiramente, como se quisessem</a:t>
            </a:r>
          </a:p>
          <a:p>
            <a:pPr algn="r"/>
            <a:r>
              <a:rPr lang="pt-BR" sz="2400" i="1" dirty="0">
                <a:latin typeface="+mj-lt"/>
              </a:rPr>
              <a:t>provar que Jesus era um desequilibrado: </a:t>
            </a:r>
          </a:p>
          <a:p>
            <a:pPr algn="r"/>
            <a:r>
              <a:rPr lang="pt-BR" sz="2400" i="1" dirty="0">
                <a:latin typeface="+mj-lt"/>
              </a:rPr>
              <a:t>“Ainda não tens cinquenta anos, </a:t>
            </a:r>
          </a:p>
          <a:p>
            <a:pPr algn="r"/>
            <a:r>
              <a:rPr lang="pt-BR" sz="2400" i="1" dirty="0">
                <a:latin typeface="+mj-lt"/>
              </a:rPr>
              <a:t>e viste a Abraão?”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DDD65ED-0B37-4B76-B0FC-A74DBDAA3336}"/>
              </a:ext>
            </a:extLst>
          </p:cNvPr>
          <p:cNvSpPr/>
          <p:nvPr/>
        </p:nvSpPr>
        <p:spPr>
          <a:xfrm>
            <a:off x="7336542" y="6248731"/>
            <a:ext cx="140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latin typeface="+mj-lt"/>
              </a:rPr>
              <a:t>(DTN, 331.3) 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A813C6-2373-41B9-9831-4AD27995E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3" y="3199712"/>
            <a:ext cx="3154018" cy="371290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8E2CF90-2BD9-4D4A-8A33-E635484E9B92}"/>
              </a:ext>
            </a:extLst>
          </p:cNvPr>
          <p:cNvSpPr/>
          <p:nvPr/>
        </p:nvSpPr>
        <p:spPr>
          <a:xfrm>
            <a:off x="4147930" y="6053141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052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771939" y="1791807"/>
            <a:ext cx="77856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i="1" dirty="0">
                <a:latin typeface="+mj-lt"/>
              </a:rPr>
              <a:t>“Com solene dignidade, respondeu Jesus: “Em verdade, em verdade vos digo que antes que Abraão existisse Eu Sou”. (</a:t>
            </a:r>
            <a:r>
              <a:rPr lang="pt-BR" sz="2800" i="1" dirty="0" err="1">
                <a:latin typeface="+mj-lt"/>
              </a:rPr>
              <a:t>Jo</a:t>
            </a:r>
            <a:r>
              <a:rPr lang="pt-BR" sz="2800" i="1" dirty="0">
                <a:latin typeface="+mj-lt"/>
              </a:rPr>
              <a:t> 8:58) (DTN 331.4). “Precisamos da fé de Abraão em nossas igrejas hoje, a fim de iluminar as trevas que ao redor delas se </a:t>
            </a:r>
          </a:p>
          <a:p>
            <a:pPr algn="r"/>
            <a:r>
              <a:rPr lang="pt-BR" sz="2800" i="1" dirty="0">
                <a:latin typeface="+mj-lt"/>
              </a:rPr>
              <a:t>acumulam, excluindo a suave luz do </a:t>
            </a:r>
          </a:p>
          <a:p>
            <a:pPr algn="r"/>
            <a:r>
              <a:rPr lang="pt-BR" sz="2800" i="1" dirty="0">
                <a:latin typeface="+mj-lt"/>
              </a:rPr>
              <a:t>amor divino e atrofiando </a:t>
            </a:r>
          </a:p>
          <a:p>
            <a:pPr algn="r"/>
            <a:r>
              <a:rPr lang="pt-BR" sz="2800" i="1" dirty="0">
                <a:latin typeface="+mj-lt"/>
              </a:rPr>
              <a:t>o crescimento espiritual”.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566D5EB-26ED-462B-A944-33C6BAD95796}"/>
              </a:ext>
            </a:extLst>
          </p:cNvPr>
          <p:cNvSpPr/>
          <p:nvPr/>
        </p:nvSpPr>
        <p:spPr>
          <a:xfrm>
            <a:off x="4664765" y="5539376"/>
            <a:ext cx="3915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latin typeface="+mj-lt"/>
              </a:rPr>
              <a:t>(Testemunhos Para a Igreja, 4:144, 145).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2BEA2A-C3FC-4B0A-8EE3-614A1CEE4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3375391"/>
            <a:ext cx="3154018" cy="371290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E0522BE-90D6-4DD3-9893-45A8DA3F7A93}"/>
              </a:ext>
            </a:extLst>
          </p:cNvPr>
          <p:cNvSpPr/>
          <p:nvPr/>
        </p:nvSpPr>
        <p:spPr>
          <a:xfrm>
            <a:off x="3985639" y="5331237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244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pôr do sol, natureza, céu, ao ar livre&#10;&#10;Descrição gerada automaticamente">
            <a:extLst>
              <a:ext uri="{FF2B5EF4-FFF2-40B4-BE49-F238E27FC236}">
                <a16:creationId xmlns:a16="http://schemas.microsoft.com/office/drawing/2014/main" id="{24CF89D9-015A-4F8C-9651-BF7A6B505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1710768" y="3277849"/>
            <a:ext cx="3250927" cy="2031325"/>
          </a:xfrm>
          <a:prstGeom prst="rect">
            <a:avLst/>
          </a:prstGeom>
          <a:ln w="57150">
            <a:solidFill>
              <a:srgbClr val="FFC72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JESUS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a oferta perfeita de amor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AD39F8-F34A-4A97-A2A6-5E2D93FEF4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9638" r="33541" b="7407"/>
          <a:stretch/>
        </p:blipFill>
        <p:spPr>
          <a:xfrm>
            <a:off x="682381" y="1546505"/>
            <a:ext cx="1593264" cy="234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1011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chão, ao ar livre, mamífero, animal&#10;&#10;Descrição gerada automaticamente">
            <a:extLst>
              <a:ext uri="{FF2B5EF4-FFF2-40B4-BE49-F238E27FC236}">
                <a16:creationId xmlns:a16="http://schemas.microsoft.com/office/drawing/2014/main" id="{265FA7C8-0C65-43D0-9E58-59C1C3CF2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r="6796" b="6796"/>
          <a:stretch/>
        </p:blipFill>
        <p:spPr>
          <a:xfrm>
            <a:off x="0" y="1352550"/>
            <a:ext cx="9144000" cy="550545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366296" y="1963043"/>
            <a:ext cx="4624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O sistema das ofertas iniciou devido ao pecado.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68C2439-361A-4EE2-A76F-BA91C46A420F}"/>
              </a:ext>
            </a:extLst>
          </p:cNvPr>
          <p:cNvSpPr/>
          <p:nvPr/>
        </p:nvSpPr>
        <p:spPr>
          <a:xfrm>
            <a:off x="537848" y="3258681"/>
            <a:ext cx="4281700" cy="224676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i="1" dirty="0"/>
              <a:t>Porque o salário do pecado é a morte, mas o dom gratuito de Deus é a vida eterna em Cristo Jesus, nosso Senhor”.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20328E0-9E24-4C24-970A-B222917923B9}"/>
              </a:ext>
            </a:extLst>
          </p:cNvPr>
          <p:cNvSpPr/>
          <p:nvPr/>
        </p:nvSpPr>
        <p:spPr>
          <a:xfrm>
            <a:off x="1832152" y="5396895"/>
            <a:ext cx="1693092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err="1">
                <a:solidFill>
                  <a:schemeClr val="bg1"/>
                </a:solidFill>
              </a:rPr>
              <a:t>Rm</a:t>
            </a:r>
            <a:r>
              <a:rPr lang="pt-BR" sz="2800" dirty="0">
                <a:solidFill>
                  <a:schemeClr val="bg1"/>
                </a:solidFill>
              </a:rPr>
              <a:t> 6:23)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76007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511F382-00A7-4189-9059-F65E29314DA8}"/>
              </a:ext>
            </a:extLst>
          </p:cNvPr>
          <p:cNvSpPr/>
          <p:nvPr/>
        </p:nvSpPr>
        <p:spPr>
          <a:xfrm>
            <a:off x="0" y="1333500"/>
            <a:ext cx="9144000" cy="5524500"/>
          </a:xfrm>
          <a:prstGeom prst="rect">
            <a:avLst/>
          </a:prstGeom>
          <a:solidFill>
            <a:srgbClr val="03040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FAFBF4-1C91-4CF9-BA11-5462E4F16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3067050"/>
            <a:ext cx="7467600" cy="3810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290512" y="1783140"/>
            <a:ext cx="84677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 O dinheiro de nosso salário materializa parte da vida dedicada a uma ocupação. Quando ofertamos, colocamos parte de nossa vida na salva. Um percentual regular e sistemático, proporcional a gratidão.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6983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, pôr do sol, nuvens&#10;&#10;Descrição gerada automaticamente">
            <a:extLst>
              <a:ext uri="{FF2B5EF4-FFF2-40B4-BE49-F238E27FC236}">
                <a16:creationId xmlns:a16="http://schemas.microsoft.com/office/drawing/2014/main" id="{52D02A90-7F38-4A95-9270-9D093EAE2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r="4529"/>
          <a:stretch/>
        </p:blipFill>
        <p:spPr>
          <a:xfrm>
            <a:off x="0" y="1363980"/>
            <a:ext cx="9144000" cy="549402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3619500" y="1966436"/>
            <a:ext cx="51244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colocou voluntariamente toda sua vida na cruz, por amor. A oferta do “salário do pecado” foi suficiente para cobrir todos os pecados que cada ser humano viesse a cometer. Pois esta oferta foi planejada e separada “antes da fundação do mundo”. </a:t>
            </a:r>
          </a:p>
          <a:p>
            <a:pPr algn="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13:8).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2333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e madeira, céu&#10;&#10;Descrição gerada automaticamente">
            <a:extLst>
              <a:ext uri="{FF2B5EF4-FFF2-40B4-BE49-F238E27FC236}">
                <a16:creationId xmlns:a16="http://schemas.microsoft.com/office/drawing/2014/main" id="{89032D90-D088-4136-9EBD-F50B6B8BA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5484"/>
          <a:stretch/>
        </p:blipFill>
        <p:spPr>
          <a:xfrm>
            <a:off x="0" y="1333499"/>
            <a:ext cx="9144000" cy="55245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581025" y="1761023"/>
            <a:ext cx="7981950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i="1" dirty="0"/>
              <a:t>“Jesus, porém, tendo oferecido, para sempre, um único sacrifício pelos pecados, assentou-se à destra de Deus... Porque, com uma única oferta, aperfeiçoou para sempre quantos estão sendo santificados”.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E4C22F-87DD-4335-A066-2F8800646227}"/>
              </a:ext>
            </a:extLst>
          </p:cNvPr>
          <p:cNvSpPr/>
          <p:nvPr/>
        </p:nvSpPr>
        <p:spPr>
          <a:xfrm>
            <a:off x="5460251" y="3481209"/>
            <a:ext cx="2262158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err="1">
                <a:solidFill>
                  <a:schemeClr val="bg1"/>
                </a:solidFill>
              </a:rPr>
              <a:t>Hb</a:t>
            </a:r>
            <a:r>
              <a:rPr lang="pt-BR" sz="2800" dirty="0">
                <a:solidFill>
                  <a:schemeClr val="bg1"/>
                </a:solidFill>
              </a:rPr>
              <a:t> 10:12,14)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10005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788503" y="1894067"/>
            <a:ext cx="77856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i="1" dirty="0">
                <a:latin typeface="+mj-lt"/>
              </a:rPr>
              <a:t>Ellen G. White aclara esse tema apresentando os motivos das ofertas de sacrifício: “As ofertas sacrificais foram ordenadas por Deus a fim de serem para o homem uma perpétua lembrança de seu pecado, e um reconhecimento de </a:t>
            </a:r>
          </a:p>
          <a:p>
            <a:pPr algn="r"/>
            <a:r>
              <a:rPr lang="pt-BR" sz="2800" i="1" dirty="0">
                <a:latin typeface="+mj-lt"/>
              </a:rPr>
              <a:t>arrependimento do mesmo, </a:t>
            </a:r>
          </a:p>
          <a:p>
            <a:pPr algn="r"/>
            <a:r>
              <a:rPr lang="pt-BR" sz="2800" i="1" dirty="0">
                <a:latin typeface="+mj-lt"/>
              </a:rPr>
              <a:t>bem como seria uma confissão </a:t>
            </a:r>
          </a:p>
          <a:p>
            <a:pPr algn="r"/>
            <a:r>
              <a:rPr lang="pt-BR" sz="2800" i="1" dirty="0">
                <a:latin typeface="+mj-lt"/>
              </a:rPr>
              <a:t>de sua fé no Redentor prometido.”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0639B2D-870D-440A-B1A3-63A579E37575}"/>
              </a:ext>
            </a:extLst>
          </p:cNvPr>
          <p:cNvSpPr/>
          <p:nvPr/>
        </p:nvSpPr>
        <p:spPr>
          <a:xfrm>
            <a:off x="5604162" y="5685288"/>
            <a:ext cx="3102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latin typeface="+mj-lt"/>
              </a:rPr>
              <a:t>(Patriarcas e Profetas, p.37). </a:t>
            </a:r>
            <a:endParaRPr lang="pt-BR" sz="20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A840F5-DD72-4039-B648-0871BB812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1" y="3282626"/>
            <a:ext cx="3154018" cy="371290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057153D-9EFF-4784-83E4-9C28E996598A}"/>
              </a:ext>
            </a:extLst>
          </p:cNvPr>
          <p:cNvSpPr/>
          <p:nvPr/>
        </p:nvSpPr>
        <p:spPr>
          <a:xfrm>
            <a:off x="4012144" y="5526262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6150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1619250" y="1766026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ea typeface="Tahoma" panose="020B0604030504040204" pitchFamily="34" charset="0"/>
                <a:cs typeface="Tahoma" panose="020B0604030504040204" pitchFamily="34" charset="0"/>
              </a:rPr>
              <a:t>Adão e Eva deveriam ser fiéis a três instituições sagradas criadas por Deus: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9E9F656-C2CF-42C6-9D4F-07EFA2C2968E}"/>
              </a:ext>
            </a:extLst>
          </p:cNvPr>
          <p:cNvSpPr/>
          <p:nvPr/>
        </p:nvSpPr>
        <p:spPr>
          <a:xfrm>
            <a:off x="1866900" y="2993352"/>
            <a:ext cx="6915150" cy="830998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CASAMENTO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 sendo Deus o mantenedor;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AA5C847-B82E-46F2-AA8E-8C8490A18D0A}"/>
              </a:ext>
            </a:extLst>
          </p:cNvPr>
          <p:cNvSpPr/>
          <p:nvPr/>
        </p:nvSpPr>
        <p:spPr>
          <a:xfrm>
            <a:off x="2095500" y="4171832"/>
            <a:ext cx="6686550" cy="830997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SÁBADO 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reconhecimento do Senhorio de Deus;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EC35A5B-0C68-49C1-8252-8A92F59C7AC7}"/>
              </a:ext>
            </a:extLst>
          </p:cNvPr>
          <p:cNvSpPr/>
          <p:nvPr/>
        </p:nvSpPr>
        <p:spPr>
          <a:xfrm>
            <a:off x="2552700" y="5350312"/>
            <a:ext cx="6229350" cy="830997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ÁRVORE DO CONHECIMENTO DO BEM E DO MAL </a:t>
            </a:r>
            <a:r>
              <a:rPr lang="pt-BR" sz="2400" b="1" dirty="0">
                <a:solidFill>
                  <a:schemeClr val="tx1"/>
                </a:solidFill>
              </a:rPr>
              <a:t>prova de fidelidade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EF2F8CC-0782-4929-9B00-1C5F8DD10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9567" r="32500" b="5408"/>
          <a:stretch/>
        </p:blipFill>
        <p:spPr>
          <a:xfrm>
            <a:off x="190500" y="2893875"/>
            <a:ext cx="2878510" cy="42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289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1121473" y="1727682"/>
            <a:ext cx="7547112" cy="3608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i="1" dirty="0">
                <a:latin typeface="+mj-lt"/>
              </a:rPr>
              <a:t>“Quão grande foi a dádiva de Deus ao homem, e como Lhe aprouve fazê-la! Com liberalidade que jamais poderá ser excedida, Ele deu, para salvar os rebeldes filhos dos homens e fazer-lhes ver o Seu propósito e discernir o Seu amor. Demonstrareis, pelas vossas dádivas e ofertas, que não considerais coisa alguma boa demais para dar </a:t>
            </a:r>
          </a:p>
          <a:p>
            <a:pPr algn="r">
              <a:lnSpc>
                <a:spcPct val="120000"/>
              </a:lnSpc>
            </a:pPr>
            <a:r>
              <a:rPr lang="pt-BR" sz="2400" i="1" dirty="0">
                <a:latin typeface="+mj-lt"/>
              </a:rPr>
              <a:t>Àquele que ‘deu o Seu Filho </a:t>
            </a:r>
          </a:p>
          <a:p>
            <a:pPr algn="r">
              <a:lnSpc>
                <a:spcPct val="120000"/>
              </a:lnSpc>
            </a:pPr>
            <a:r>
              <a:rPr lang="pt-BR" sz="2400" i="1" dirty="0">
                <a:latin typeface="+mj-lt"/>
              </a:rPr>
              <a:t>unigênito?’” (</a:t>
            </a:r>
            <a:r>
              <a:rPr lang="pt-BR" sz="2400" i="1" dirty="0" err="1">
                <a:latin typeface="+mj-lt"/>
              </a:rPr>
              <a:t>Jo</a:t>
            </a:r>
            <a:r>
              <a:rPr lang="pt-BR" sz="2400" i="1" dirty="0">
                <a:latin typeface="+mj-lt"/>
              </a:rPr>
              <a:t> 3:16).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0D6FCAD-4494-49AD-BE05-4D66ACD77CF0}"/>
              </a:ext>
            </a:extLst>
          </p:cNvPr>
          <p:cNvSpPr/>
          <p:nvPr/>
        </p:nvSpPr>
        <p:spPr>
          <a:xfrm>
            <a:off x="4366958" y="5638810"/>
            <a:ext cx="4301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latin typeface="+mj-lt"/>
              </a:rPr>
              <a:t>Review </a:t>
            </a:r>
            <a:r>
              <a:rPr lang="pt-BR" sz="2000" b="1" i="1" dirty="0" err="1">
                <a:latin typeface="+mj-lt"/>
              </a:rPr>
              <a:t>and</a:t>
            </a:r>
            <a:r>
              <a:rPr lang="pt-BR" sz="2000" b="1" i="1" dirty="0">
                <a:latin typeface="+mj-lt"/>
              </a:rPr>
              <a:t> Herald, 15 de maio de 1900. </a:t>
            </a:r>
            <a:endParaRPr lang="pt-BR" sz="20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412EC5-0EAA-4C2B-8532-F4B2A0D73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9" y="3429000"/>
            <a:ext cx="3154018" cy="371290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7A149A0-5A77-4359-A5ED-F1962CCBE01B}"/>
              </a:ext>
            </a:extLst>
          </p:cNvPr>
          <p:cNvSpPr/>
          <p:nvPr/>
        </p:nvSpPr>
        <p:spPr>
          <a:xfrm>
            <a:off x="4065154" y="5403008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965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ortando, mesa&#10;&#10;Descrição gerada automaticamente">
            <a:extLst>
              <a:ext uri="{FF2B5EF4-FFF2-40B4-BE49-F238E27FC236}">
                <a16:creationId xmlns:a16="http://schemas.microsoft.com/office/drawing/2014/main" id="{2B927E26-AEDF-45C1-9A70-6E359509F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3189"/>
          <a:stretch/>
        </p:blipFill>
        <p:spPr>
          <a:xfrm>
            <a:off x="0" y="1364146"/>
            <a:ext cx="9144000" cy="549385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90186" y="4427681"/>
            <a:ext cx="7163628" cy="13255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i="1"/>
              <a:t>“A bênção do Senhor é que enriquece; e não traz com sigo dores”.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005C84-112B-46F1-A5F7-C4245CB66D74}"/>
              </a:ext>
            </a:extLst>
          </p:cNvPr>
          <p:cNvSpPr/>
          <p:nvPr/>
        </p:nvSpPr>
        <p:spPr>
          <a:xfrm>
            <a:off x="4297430" y="5544234"/>
            <a:ext cx="3187385" cy="523220"/>
          </a:xfrm>
          <a:prstGeom prst="rect">
            <a:avLst/>
          </a:prstGeom>
          <a:solidFill>
            <a:srgbClr val="15124D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i="1">
                <a:solidFill>
                  <a:schemeClr val="bg1"/>
                </a:solidFill>
              </a:rPr>
              <a:t>Provérbios 10:22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369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788505" y="1948215"/>
            <a:ext cx="7547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i="1" dirty="0">
                <a:latin typeface="+mj-lt"/>
              </a:rPr>
              <a:t>“O Senhor não precisa de nossas ofertas. Não o podemos enriquecer com as nossas dádivas. No entanto... é essa a única maneira em que nos é possível manifestar nossa gratidão e amor a Deus.” 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4783D02-8075-4268-9725-6265F40960D0}"/>
              </a:ext>
            </a:extLst>
          </p:cNvPr>
          <p:cNvSpPr/>
          <p:nvPr/>
        </p:nvSpPr>
        <p:spPr>
          <a:xfrm>
            <a:off x="4562061" y="3763999"/>
            <a:ext cx="4001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(Conselhos Sobre Mordomia, p.19).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8E7672-FA8D-4345-8430-8BB9D9820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9" y="2792894"/>
            <a:ext cx="3425055" cy="403197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35E2E0E-75BB-4D60-9977-B537CCC2339A}"/>
              </a:ext>
            </a:extLst>
          </p:cNvPr>
          <p:cNvSpPr/>
          <p:nvPr/>
        </p:nvSpPr>
        <p:spPr>
          <a:xfrm>
            <a:off x="3869634" y="3554797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40311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parede, homem, interior&#10;&#10;Descrição gerada automaticamente">
            <a:extLst>
              <a:ext uri="{FF2B5EF4-FFF2-40B4-BE49-F238E27FC236}">
                <a16:creationId xmlns:a16="http://schemas.microsoft.com/office/drawing/2014/main" id="{10FBFF2D-141D-4A83-B5E4-A92511DA2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3"/>
          <a:stretch/>
        </p:blipFill>
        <p:spPr>
          <a:xfrm>
            <a:off x="1" y="1295400"/>
            <a:ext cx="9144000" cy="55626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1BFE1DC-3E12-481D-A412-E6EFE1BB74AF}"/>
              </a:ext>
            </a:extLst>
          </p:cNvPr>
          <p:cNvSpPr/>
          <p:nvPr/>
        </p:nvSpPr>
        <p:spPr>
          <a:xfrm>
            <a:off x="2220978" y="3065980"/>
            <a:ext cx="3192948" cy="1446550"/>
          </a:xfrm>
          <a:prstGeom prst="rect">
            <a:avLst/>
          </a:prstGeom>
          <a:ln w="57150">
            <a:solidFill>
              <a:srgbClr val="FFC72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Por que ofertamos?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977222-8993-4979-9E04-5AB4D4CA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r="28000"/>
          <a:stretch/>
        </p:blipFill>
        <p:spPr>
          <a:xfrm>
            <a:off x="476250" y="2170630"/>
            <a:ext cx="2545245" cy="37348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53239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4710F529-F866-4434-B11E-C809726815F3}"/>
              </a:ext>
            </a:extLst>
          </p:cNvPr>
          <p:cNvSpPr/>
          <p:nvPr/>
        </p:nvSpPr>
        <p:spPr>
          <a:xfrm>
            <a:off x="0" y="1314450"/>
            <a:ext cx="9144000" cy="5543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9773B3-DEC4-43A3-A5C6-C9AE1E0B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/>
          <a:stretch/>
        </p:blipFill>
        <p:spPr>
          <a:xfrm>
            <a:off x="304800" y="1346200"/>
            <a:ext cx="6172200" cy="55118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3390900" y="2080736"/>
            <a:ext cx="5067300" cy="3677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800" b="1" dirty="0">
                <a:solidFill>
                  <a:schemeClr val="bg1"/>
                </a:solidFill>
              </a:rPr>
              <a:t>Para nos lembrar a cada culto que somos perdoados/salvos e amados pelo que Jesus fez na cruz, faz hoje como intercessor no Santuário Celestial e fará por seus filhos fiéis quando voltar para a redenção eterna.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4586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B537D28-D086-4482-ACD7-5D2EAC666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6"/>
          <a:stretch/>
        </p:blipFill>
        <p:spPr>
          <a:xfrm>
            <a:off x="0" y="1382316"/>
            <a:ext cx="9144000" cy="547568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634070" y="2533409"/>
            <a:ext cx="422368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7h - Culto pela manhã</a:t>
            </a:r>
          </a:p>
          <a:p>
            <a:r>
              <a:rPr lang="pt-BR" sz="2800" dirty="0">
                <a:solidFill>
                  <a:schemeClr val="bg1"/>
                </a:solidFill>
              </a:rPr>
              <a:t> Gratos pelas misericórdias renovadas a cada dia;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960E3B9-2F08-4B36-AF8C-FB5BD04C66F2}"/>
              </a:ext>
            </a:extLst>
          </p:cNvPr>
          <p:cNvSpPr/>
          <p:nvPr/>
        </p:nvSpPr>
        <p:spPr>
          <a:xfrm>
            <a:off x="634070" y="1665475"/>
            <a:ext cx="8262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Deveríamos ofertar duas vezes ao dia também: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8128DA-9385-4C27-BF2D-444AC6D58CF0}"/>
              </a:ext>
            </a:extLst>
          </p:cNvPr>
          <p:cNvSpPr/>
          <p:nvPr/>
        </p:nvSpPr>
        <p:spPr>
          <a:xfrm>
            <a:off x="634070" y="3980912"/>
            <a:ext cx="5440051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7h - Culto pela noite </a:t>
            </a:r>
          </a:p>
          <a:p>
            <a:r>
              <a:rPr lang="pt-BR" sz="2800" dirty="0">
                <a:solidFill>
                  <a:schemeClr val="bg1"/>
                </a:solidFill>
              </a:rPr>
              <a:t>Pedindo perdão pelos pecados cometidos durante o dia;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40297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éu, chão, grama&#10;&#10;Descrição gerada automaticamente">
            <a:extLst>
              <a:ext uri="{FF2B5EF4-FFF2-40B4-BE49-F238E27FC236}">
                <a16:creationId xmlns:a16="http://schemas.microsoft.com/office/drawing/2014/main" id="{AC207CDD-F77C-4ED2-BE9A-51F935DF8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723900" y="5357336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FAMÍLIAS QUE ABENÇOAM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55446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&#10;&#10;Descrição gerada automaticamente">
            <a:extLst>
              <a:ext uri="{FF2B5EF4-FFF2-40B4-BE49-F238E27FC236}">
                <a16:creationId xmlns:a16="http://schemas.microsoft.com/office/drawing/2014/main" id="{3EB53DF3-E532-474E-90E9-2B7C97502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7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609600" y="2068890"/>
            <a:ext cx="792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Hoje cada membro abençoado e fiel, abençoa também as famílias da terra. Por meio dos dízimos e ofertas a igreja espalha o amor de Deus em todo o mundo. E com os dons de cada pessoa, abençoa as que estão perto de onde vivem.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95141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éu, ao ar livre&#10;&#10;Descrição gerada automaticamente">
            <a:extLst>
              <a:ext uri="{FF2B5EF4-FFF2-40B4-BE49-F238E27FC236}">
                <a16:creationId xmlns:a16="http://schemas.microsoft.com/office/drawing/2014/main" id="{C28E39EA-D8AD-48B6-AF32-06A4EEB25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7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561560" y="2108897"/>
            <a:ext cx="8020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A Igreja Adventista é a única igreja que está presente em 217 países dos 236 reconhecidos pela ONU. E parte do dízimo é para o cumprimento desta promessa de abençoar todas as famílias da terra.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134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62B8E2D1-1C9D-4A54-B01C-7805DC49F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698223" y="1664434"/>
            <a:ext cx="80647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Divisão Sul Americana por meio da fidelidade de seus membros mantém 25 famílias e projetos evangelísticos que compartilham do amor de Deus na Janela 10/40, parte menos evangelizada do planeta, por ser proibido pregar. Lugar este onde Abrão recebeu a promessa de abençoar todas as famílias da terra.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2697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céu, ao ar livre, luz, tráfego&#10;&#10;Descrição gerada automaticamente">
            <a:extLst>
              <a:ext uri="{FF2B5EF4-FFF2-40B4-BE49-F238E27FC236}">
                <a16:creationId xmlns:a16="http://schemas.microsoft.com/office/drawing/2014/main" id="{3B6106DA-9D45-490A-A0C1-DDDBD9E28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1667"/>
          <a:stretch/>
        </p:blipFill>
        <p:spPr>
          <a:xfrm>
            <a:off x="0" y="1314450"/>
            <a:ext cx="9144000" cy="554355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665921" y="4985447"/>
            <a:ext cx="7812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cumpriu a promessa de abençoar todas as famílias da Terra por meio seu infinito amor ao resgatar Seus filhos enviando Jesus.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41112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7478074-AD2C-4B41-A978-49DAD27D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2962"/>
          <a:stretch/>
        </p:blipFill>
        <p:spPr>
          <a:xfrm>
            <a:off x="-3" y="1390650"/>
            <a:ext cx="9144001" cy="546735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665918" y="1860768"/>
            <a:ext cx="78121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Esta promessa está nas mãos dos que foram abençoados. 3 João 4 declara a maior alegria de Deus: “Não tenho maior alegria do que esta, a de ouvir que meus filhos andam na verdade”.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895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éu, homem&#10;&#10;Descrição gerada automaticamente">
            <a:extLst>
              <a:ext uri="{FF2B5EF4-FFF2-40B4-BE49-F238E27FC236}">
                <a16:creationId xmlns:a16="http://schemas.microsoft.com/office/drawing/2014/main" id="{15EA153D-650A-4FEF-842D-D1C92D39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b="9029"/>
          <a:stretch/>
        </p:blipFill>
        <p:spPr>
          <a:xfrm>
            <a:off x="0" y="1325217"/>
            <a:ext cx="9144000" cy="553278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50429" y="3072152"/>
            <a:ext cx="7163628" cy="9541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i="1"/>
              <a:t>“Em ti serão benditas todas as famílias da terra” 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005C84-112B-46F1-A5F7-C4245CB66D74}"/>
              </a:ext>
            </a:extLst>
          </p:cNvPr>
          <p:cNvSpPr/>
          <p:nvPr/>
        </p:nvSpPr>
        <p:spPr>
          <a:xfrm>
            <a:off x="5049079" y="3826035"/>
            <a:ext cx="2464904" cy="523220"/>
          </a:xfrm>
          <a:prstGeom prst="rect">
            <a:avLst/>
          </a:prstGeom>
          <a:solidFill>
            <a:srgbClr val="15124D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i="1">
                <a:solidFill>
                  <a:schemeClr val="bg1"/>
                </a:solidFill>
              </a:rPr>
              <a:t>(Gn 12:3)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D6D324F-86E2-43D1-B482-FE563013FBEE}"/>
              </a:ext>
            </a:extLst>
          </p:cNvPr>
          <p:cNvSpPr/>
          <p:nvPr/>
        </p:nvSpPr>
        <p:spPr>
          <a:xfrm>
            <a:off x="805069" y="1721631"/>
            <a:ext cx="7533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Deus derrama Suas bênçãos sobre seus filhos com o objetivo de que a promessa feita a Abraão: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1032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339A7EE-650F-4303-9274-F51CB1CA2132}"/>
              </a:ext>
            </a:extLst>
          </p:cNvPr>
          <p:cNvSpPr/>
          <p:nvPr/>
        </p:nvSpPr>
        <p:spPr>
          <a:xfrm>
            <a:off x="0" y="1352550"/>
            <a:ext cx="9144000" cy="55054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15D377-2D4B-4686-8FFA-0382E9553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0"/>
            <a:ext cx="6953250" cy="4635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4914899" y="1905506"/>
            <a:ext cx="37147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000" b="1" dirty="0">
                <a:solidFill>
                  <a:schemeClr val="bg1"/>
                </a:solidFill>
              </a:rPr>
              <a:t>Esta verdade vivida em cada família será o maior testemunho para as novas gerações fazerem o mesmo.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0134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23C2A91-6362-401C-86D8-57BE3504E3EE}"/>
              </a:ext>
            </a:extLst>
          </p:cNvPr>
          <p:cNvSpPr/>
          <p:nvPr/>
        </p:nvSpPr>
        <p:spPr>
          <a:xfrm>
            <a:off x="0" y="1352550"/>
            <a:ext cx="9144000" cy="5505450"/>
          </a:xfrm>
          <a:prstGeom prst="rect">
            <a:avLst/>
          </a:prstGeom>
          <a:solidFill>
            <a:srgbClr val="07070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0A18A8-A206-4A65-9A45-D597178B9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2956560"/>
            <a:ext cx="5852160" cy="390144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409160" y="1756231"/>
            <a:ext cx="8325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Você aceita o chamado de Deus para abençoar a cada ano uma família da Terra?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83098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474A81C2-6BDD-453A-BD80-26EF2C58E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352550"/>
            <a:ext cx="7620000" cy="3810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81E3A3C-ABD0-4BF3-B5FB-19C0261E6CBB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677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1E6A25C-43D5-4404-A317-346D79860D8E}"/>
              </a:ext>
            </a:extLst>
          </p:cNvPr>
          <p:cNvSpPr/>
          <p:nvPr/>
        </p:nvSpPr>
        <p:spPr>
          <a:xfrm>
            <a:off x="665920" y="5319980"/>
            <a:ext cx="78121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Algumas dicas práticas de como sua família pode ser uma bênção: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63963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439ACF9-86A5-4F6F-897D-B633B672EE62}"/>
              </a:ext>
            </a:extLst>
          </p:cNvPr>
          <p:cNvSpPr/>
          <p:nvPr/>
        </p:nvSpPr>
        <p:spPr>
          <a:xfrm>
            <a:off x="465986" y="1446083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Convidando para um pôr do sol 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A7A82A8-6BD1-40DF-8936-6C4D3A7991DF}"/>
              </a:ext>
            </a:extLst>
          </p:cNvPr>
          <p:cNvSpPr/>
          <p:nvPr/>
        </p:nvSpPr>
        <p:spPr>
          <a:xfrm>
            <a:off x="464809" y="2108350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Presenteando com a apostila Primeiro Deus na Família; 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EF4AD31-CB60-437B-8FE3-855155926B59}"/>
              </a:ext>
            </a:extLst>
          </p:cNvPr>
          <p:cNvSpPr/>
          <p:nvPr/>
        </p:nvSpPr>
        <p:spPr>
          <a:xfrm>
            <a:off x="464809" y="2801593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Visitando para fortalecer o culto familiar 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9011FED-B1F0-4912-A36D-CB26687DE725}"/>
              </a:ext>
            </a:extLst>
          </p:cNvPr>
          <p:cNvSpPr/>
          <p:nvPr/>
        </p:nvSpPr>
        <p:spPr>
          <a:xfrm>
            <a:off x="464809" y="3485115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 por outra família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DCB82D7-0CCE-48E9-8AE5-DE5C1339D3CE}"/>
              </a:ext>
            </a:extLst>
          </p:cNvPr>
          <p:cNvSpPr/>
          <p:nvPr/>
        </p:nvSpPr>
        <p:spPr>
          <a:xfrm>
            <a:off x="464809" y="4147382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Ajudando com orientações no orçamento;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7D084B9-5A8A-41EB-8FF3-2FCE117139E0}"/>
              </a:ext>
            </a:extLst>
          </p:cNvPr>
          <p:cNvSpPr/>
          <p:nvPr/>
        </p:nvSpPr>
        <p:spPr>
          <a:xfrm>
            <a:off x="464809" y="4840625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Visitando para fortalecer o culto familiar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AB4DCA83-71B1-4797-AF56-3C069E08C348}"/>
              </a:ext>
            </a:extLst>
          </p:cNvPr>
          <p:cNvSpPr/>
          <p:nvPr/>
        </p:nvSpPr>
        <p:spPr>
          <a:xfrm>
            <a:off x="464809" y="5524147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 da Lição da Escola Sabatina; 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9724152-E342-45CF-8C5B-36AF3D035F52}"/>
              </a:ext>
            </a:extLst>
          </p:cNvPr>
          <p:cNvSpPr/>
          <p:nvPr/>
        </p:nvSpPr>
        <p:spPr>
          <a:xfrm>
            <a:off x="464809" y="6187141"/>
            <a:ext cx="8229600" cy="550189"/>
          </a:xfrm>
          <a:prstGeom prst="roundRect">
            <a:avLst/>
          </a:prstGeom>
          <a:solidFill>
            <a:srgbClr val="677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Envolvendo-os no uso dos seus dons. 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187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582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homem, pessoa, sentado&#10;&#10;Descrição gerada automaticamente">
            <a:extLst>
              <a:ext uri="{FF2B5EF4-FFF2-40B4-BE49-F238E27FC236}">
                <a16:creationId xmlns:a16="http://schemas.microsoft.com/office/drawing/2014/main" id="{556C8A4E-2AEB-4606-B293-B7284793F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12364"/>
          <a:stretch/>
        </p:blipFill>
        <p:spPr>
          <a:xfrm>
            <a:off x="0" y="1391478"/>
            <a:ext cx="9144000" cy="546652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6D324F-86E2-43D1-B482-FE563013FBEE}"/>
              </a:ext>
            </a:extLst>
          </p:cNvPr>
          <p:cNvSpPr/>
          <p:nvPr/>
        </p:nvSpPr>
        <p:spPr>
          <a:xfrm>
            <a:off x="553691" y="1710398"/>
            <a:ext cx="4018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Após voltar de uma guerra para resgatar seus parentes, Ló, sua família e todos os seus bens. A família de Abraão foi uma bênção para a família </a:t>
            </a:r>
          </a:p>
          <a:p>
            <a:r>
              <a:rPr lang="pt-BR" sz="2400" b="1" dirty="0"/>
              <a:t>de Ló (</a:t>
            </a:r>
            <a:r>
              <a:rPr lang="pt-BR" sz="2400" b="1" dirty="0" err="1"/>
              <a:t>Gn</a:t>
            </a:r>
            <a:r>
              <a:rPr lang="pt-BR" sz="2400" b="1" dirty="0"/>
              <a:t> 14).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3297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&#10;&#10;Descrição gerada automaticamente">
            <a:extLst>
              <a:ext uri="{FF2B5EF4-FFF2-40B4-BE49-F238E27FC236}">
                <a16:creationId xmlns:a16="http://schemas.microsoft.com/office/drawing/2014/main" id="{D98E3186-B5FC-4E1E-B8C8-7A111E118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0"/>
          <a:stretch/>
        </p:blipFill>
        <p:spPr>
          <a:xfrm>
            <a:off x="0" y="1417982"/>
            <a:ext cx="9144000" cy="544001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D6D324F-86E2-43D1-B482-FE563013FBEE}"/>
              </a:ext>
            </a:extLst>
          </p:cNvPr>
          <p:cNvSpPr/>
          <p:nvPr/>
        </p:nvSpPr>
        <p:spPr>
          <a:xfrm>
            <a:off x="563218" y="1608987"/>
            <a:ext cx="8017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 isso podemos apender que: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3471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536E172-F1A2-48D6-ABC8-CEDE6F3A4459}"/>
              </a:ext>
            </a:extLst>
          </p:cNvPr>
          <p:cNvSpPr/>
          <p:nvPr/>
        </p:nvSpPr>
        <p:spPr>
          <a:xfrm>
            <a:off x="0" y="4758016"/>
            <a:ext cx="9144000" cy="2099984"/>
          </a:xfrm>
          <a:prstGeom prst="rect">
            <a:avLst/>
          </a:prstGeom>
          <a:solidFill>
            <a:srgbClr val="191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D6D324F-86E2-43D1-B482-FE563013FBEE}"/>
              </a:ext>
            </a:extLst>
          </p:cNvPr>
          <p:cNvSpPr/>
          <p:nvPr/>
        </p:nvSpPr>
        <p:spPr>
          <a:xfrm>
            <a:off x="1120014" y="1709244"/>
            <a:ext cx="7490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DEUS ABENÇOA PRIMEIRO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5D05B43-01D5-4508-B74A-62F3B7EA1009}"/>
              </a:ext>
            </a:extLst>
          </p:cNvPr>
          <p:cNvSpPr/>
          <p:nvPr/>
        </p:nvSpPr>
        <p:spPr>
          <a:xfrm>
            <a:off x="1120014" y="2674480"/>
            <a:ext cx="6798364" cy="1077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i="1" dirty="0"/>
              <a:t>“...e abençoou Abrão, dizendo: ‘Bendito seja Abrão pelo Deus Altíssimo.’”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603137" y="5181922"/>
            <a:ext cx="79377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 A teologia Adventista crê que primeiro Deus abençoa e em resposta somos fiéis.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0F6F35E-F37A-4D39-8AD7-33B8FB845B34}"/>
              </a:ext>
            </a:extLst>
          </p:cNvPr>
          <p:cNvSpPr/>
          <p:nvPr/>
        </p:nvSpPr>
        <p:spPr>
          <a:xfrm>
            <a:off x="3708622" y="3680798"/>
            <a:ext cx="1726755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err="1">
                <a:solidFill>
                  <a:schemeClr val="bg1"/>
                </a:solidFill>
              </a:rPr>
              <a:t>Gn</a:t>
            </a:r>
            <a:r>
              <a:rPr lang="pt-BR" sz="2800" dirty="0">
                <a:solidFill>
                  <a:schemeClr val="bg1"/>
                </a:solidFill>
              </a:rPr>
              <a:t> 14:19)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947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pessoa, homem, céu&#10;&#10;Descrição gerada automaticamente">
            <a:extLst>
              <a:ext uri="{FF2B5EF4-FFF2-40B4-BE49-F238E27FC236}">
                <a16:creationId xmlns:a16="http://schemas.microsoft.com/office/drawing/2014/main" id="{45C1CBD0-4C9F-4862-AA6B-809383C06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791818" y="1722639"/>
            <a:ext cx="48660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Abraão foi abençoado primeiro e reconheceu que a bênção vinha do seu Criador e dono de tudo.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754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199816C1-A6A2-4146-870B-7434AF400543}"/>
              </a:ext>
            </a:extLst>
          </p:cNvPr>
          <p:cNvSpPr/>
          <p:nvPr/>
        </p:nvSpPr>
        <p:spPr>
          <a:xfrm>
            <a:off x="0" y="4758016"/>
            <a:ext cx="9144000" cy="2099984"/>
          </a:xfrm>
          <a:prstGeom prst="rect">
            <a:avLst/>
          </a:prstGeom>
          <a:solidFill>
            <a:srgbClr val="1917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4DE1F5-6790-43CD-A966-74EF6D40490F}"/>
              </a:ext>
            </a:extLst>
          </p:cNvPr>
          <p:cNvSpPr/>
          <p:nvPr/>
        </p:nvSpPr>
        <p:spPr>
          <a:xfrm>
            <a:off x="1138030" y="1684418"/>
            <a:ext cx="7453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DEUS É DONO DE TUDO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26C9874-ABF7-4B64-9763-CED51B51AA03}"/>
              </a:ext>
            </a:extLst>
          </p:cNvPr>
          <p:cNvSpPr/>
          <p:nvPr/>
        </p:nvSpPr>
        <p:spPr>
          <a:xfrm>
            <a:off x="1138030" y="2851918"/>
            <a:ext cx="6999288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sz="4400" i="1" dirty="0"/>
              <a:t>“Criador dos céus e da terra.”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EC9F8E6-8082-49A8-8A0C-3077F949790E}"/>
              </a:ext>
            </a:extLst>
          </p:cNvPr>
          <p:cNvSpPr/>
          <p:nvPr/>
        </p:nvSpPr>
        <p:spPr>
          <a:xfrm>
            <a:off x="474968" y="5173582"/>
            <a:ext cx="8194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 A coisa mais importante que precisamos compreender é que Deus sempre existiu.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48EDA81-5E13-4F51-B24F-E04AFD013C77}"/>
              </a:ext>
            </a:extLst>
          </p:cNvPr>
          <p:cNvSpPr/>
          <p:nvPr/>
        </p:nvSpPr>
        <p:spPr>
          <a:xfrm>
            <a:off x="3622060" y="3527968"/>
            <a:ext cx="1899879" cy="523220"/>
          </a:xfrm>
          <a:prstGeom prst="rect">
            <a:avLst/>
          </a:prstGeom>
          <a:solidFill>
            <a:srgbClr val="191759"/>
          </a:solidFill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(</a:t>
            </a:r>
            <a:r>
              <a:rPr lang="pt-BR" sz="2800" dirty="0" err="1">
                <a:solidFill>
                  <a:schemeClr val="bg1"/>
                </a:solidFill>
              </a:rPr>
              <a:t>Gn</a:t>
            </a:r>
            <a:r>
              <a:rPr lang="pt-BR" sz="2800" dirty="0">
                <a:solidFill>
                  <a:schemeClr val="bg1"/>
                </a:solidFill>
              </a:rPr>
              <a:t> 14:19).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35BEED-6E24-4ED9-BD9C-06E74B380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" y="0"/>
            <a:ext cx="9141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47087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</TotalTime>
  <Words>1705</Words>
  <Application>Microsoft Office PowerPoint</Application>
  <PresentationFormat>Apresentação na tela (4:3)</PresentationFormat>
  <Paragraphs>113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Impact</vt:lpstr>
      <vt:lpstr>Tahoma</vt:lpstr>
      <vt:lpstr>Tema do Office</vt:lpstr>
      <vt:lpstr>Apresentação do PowerPoint</vt:lpstr>
      <vt:lpstr>Apresentação do PowerPoint</vt:lpstr>
      <vt:lpstr>“A bênção do Senhor é que enriquece; e não traz com sigo dores”.</vt:lpstr>
      <vt:lpstr>“Em ti serão benditas todas as famílias da terra”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ADORAÇÃO É MISSÃO QUANDO ENTREGAMOS OS FILHOS PARA DEUS</dc:title>
  <dc:creator>UNeB - Daniele Duarte da Silva Santos</dc:creator>
  <cp:lastModifiedBy>Daniele Santos</cp:lastModifiedBy>
  <cp:revision>44</cp:revision>
  <dcterms:created xsi:type="dcterms:W3CDTF">2019-01-24T14:30:36Z</dcterms:created>
  <dcterms:modified xsi:type="dcterms:W3CDTF">2019-01-30T20:27:30Z</dcterms:modified>
</cp:coreProperties>
</file>