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5" r:id="rId2"/>
    <p:sldId id="256" r:id="rId3"/>
    <p:sldId id="257" r:id="rId4"/>
    <p:sldId id="357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36" r:id="rId24"/>
    <p:sldId id="337" r:id="rId25"/>
    <p:sldId id="338" r:id="rId26"/>
    <p:sldId id="339" r:id="rId27"/>
    <p:sldId id="340" r:id="rId28"/>
    <p:sldId id="341" r:id="rId29"/>
    <p:sldId id="342" r:id="rId30"/>
    <p:sldId id="343" r:id="rId31"/>
    <p:sldId id="345" r:id="rId32"/>
    <p:sldId id="346" r:id="rId33"/>
    <p:sldId id="347" r:id="rId34"/>
    <p:sldId id="348" r:id="rId35"/>
    <p:sldId id="349" r:id="rId36"/>
    <p:sldId id="350" r:id="rId37"/>
    <p:sldId id="351" r:id="rId38"/>
    <p:sldId id="352" r:id="rId39"/>
    <p:sldId id="353" r:id="rId40"/>
    <p:sldId id="355" r:id="rId41"/>
    <p:sldId id="296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1757"/>
    <a:srgbClr val="1A65D0"/>
    <a:srgbClr val="1964D0"/>
    <a:srgbClr val="171558"/>
    <a:srgbClr val="FFCC00"/>
    <a:srgbClr val="181655"/>
    <a:srgbClr val="000000"/>
    <a:srgbClr val="C76E1C"/>
    <a:srgbClr val="16165B"/>
    <a:srgbClr val="7A80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458912"/>
          </a:xfrm>
        </p:spPr>
        <p:txBody>
          <a:bodyPr anchor="b">
            <a:normAutofit/>
          </a:bodyPr>
          <a:lstStyle>
            <a:lvl1pPr algn="ctr">
              <a:defRPr sz="4800">
                <a:latin typeface="Impact" panose="020B080603090205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34117-06B2-4DB2-A3F6-A7C1B28160AF}" type="datetimeFigureOut">
              <a:rPr lang="pt-BR" smtClean="0"/>
              <a:t>30/01/2019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BF0BC-C67F-4EF9-A8C6-AA95A28A42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9362570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34117-06B2-4DB2-A3F6-A7C1B28160AF}" type="datetimeFigureOut">
              <a:rPr lang="pt-BR" smtClean="0"/>
              <a:t>30/01/2019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BF0BC-C67F-4EF9-A8C6-AA95A28A42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6394592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4375" y="15843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34117-06B2-4DB2-A3F6-A7C1B28160AF}" type="datetimeFigureOut">
              <a:rPr lang="pt-BR" smtClean="0"/>
              <a:t>30/01/2019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BF0BC-C67F-4EF9-A8C6-AA95A28A42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840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p:transition spd="slow">
    <p:wipe dir="r"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0486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D97367C-D671-400E-A4A8-3027B4680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157" y="1798982"/>
            <a:ext cx="4363278" cy="4363278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73376" y="2778404"/>
            <a:ext cx="3709781" cy="2643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2800" b="1" dirty="0">
                <a:latin typeface="+mj-lt"/>
              </a:rPr>
              <a:t>Nos dois casos, no humanismo francês ou na teocracia do Estado Islâmico, o homem seria o centro de tudo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3677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árvore&#10;&#10;Descrição gerada automaticamente">
            <a:extLst>
              <a:ext uri="{FF2B5EF4-FFF2-40B4-BE49-F238E27FC236}">
                <a16:creationId xmlns:a16="http://schemas.microsoft.com/office/drawing/2014/main" id="{50F4F75D-6808-44A4-B0EC-A23E0B525A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1"/>
          <a:stretch/>
        </p:blipFill>
        <p:spPr>
          <a:xfrm>
            <a:off x="0" y="1311964"/>
            <a:ext cx="9144000" cy="5546035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30513" y="1937676"/>
            <a:ext cx="3702948" cy="3608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Há um Deus verdadeiro, manifestado em Cristo Jesus, que mostrou que o amor divino é capaz de alcançar até mesmo os seus perseguidores dizendo: “Perdoa-os, pois eles não sabem o que fazem”.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95899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01136A2F-57FF-4E6A-9888-A2981851F13B}"/>
              </a:ext>
            </a:extLst>
          </p:cNvPr>
          <p:cNvSpPr/>
          <p:nvPr/>
        </p:nvSpPr>
        <p:spPr>
          <a:xfrm>
            <a:off x="4969565" y="1378226"/>
            <a:ext cx="4174435" cy="5479774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tx1"/>
                </a:solidFill>
                <a:latin typeface="+mj-lt"/>
              </a:rPr>
              <a:t>Somos atraídos o tempo todo. A decisão tomada a partir da atração </a:t>
            </a:r>
          </a:p>
          <a:p>
            <a:pPr algn="ctr"/>
            <a:r>
              <a:rPr lang="pt-BR" sz="3600" b="1" dirty="0">
                <a:solidFill>
                  <a:schemeClr val="tx1"/>
                </a:solidFill>
                <a:latin typeface="+mj-lt"/>
              </a:rPr>
              <a:t>é sempre determinante.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B196B7E-55BE-4F43-953C-118ABFD88B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62592"/>
            <a:ext cx="4381087" cy="401143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87581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pessoa, céu, natureza, ao ar livre&#10;&#10;Descrição gerada automaticamente">
            <a:extLst>
              <a:ext uri="{FF2B5EF4-FFF2-40B4-BE49-F238E27FC236}">
                <a16:creationId xmlns:a16="http://schemas.microsoft.com/office/drawing/2014/main" id="{8B295245-D669-4AD4-8A2E-3D0DDCC2E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647">
            <a:off x="4941684" y="1811988"/>
            <a:ext cx="3471041" cy="4507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E851CF0-6424-430F-80CB-E83A5C652F1B}"/>
              </a:ext>
            </a:extLst>
          </p:cNvPr>
          <p:cNvSpPr/>
          <p:nvPr/>
        </p:nvSpPr>
        <p:spPr>
          <a:xfrm>
            <a:off x="324100" y="4711211"/>
            <a:ext cx="4653361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atin typeface="+mj-lt"/>
              </a:rPr>
              <a:t>“Olhai para Mim e sede salvos, vós, todos os limites da Terra; porque Eu sou Deus, e não há outro.” </a:t>
            </a:r>
            <a:endParaRPr lang="pt-BR" sz="2400" dirty="0"/>
          </a:p>
        </p:txBody>
      </p:sp>
      <p:sp>
        <p:nvSpPr>
          <p:cNvPr id="2" name="Retângulo 1"/>
          <p:cNvSpPr/>
          <p:nvPr/>
        </p:nvSpPr>
        <p:spPr>
          <a:xfrm>
            <a:off x="430666" y="2078366"/>
            <a:ext cx="435831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latin typeface="+mj-lt"/>
              </a:rPr>
              <a:t>A história da serpente de bronze que Moisés ergueu no deserto como a única solução de salvação e cura das picadas mortais das serpentes, exemplifica a salvação em olhar para Jesus, como nos fala Isaías: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0E2D079-65BF-4AC9-9796-95AC36676C76}"/>
              </a:ext>
            </a:extLst>
          </p:cNvPr>
          <p:cNvSpPr/>
          <p:nvPr/>
        </p:nvSpPr>
        <p:spPr>
          <a:xfrm>
            <a:off x="1868353" y="5816495"/>
            <a:ext cx="1564853" cy="400110"/>
          </a:xfrm>
          <a:prstGeom prst="rect">
            <a:avLst/>
          </a:prstGeom>
          <a:solidFill>
            <a:srgbClr val="171558"/>
          </a:solidFill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+mj-lt"/>
              </a:rPr>
              <a:t>Isaías 45:22 </a:t>
            </a:r>
            <a:endParaRPr lang="pt-BR" sz="2000" dirty="0">
              <a:solidFill>
                <a:schemeClr val="bg1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51662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545121" y="1905506"/>
            <a:ext cx="69702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i="1" dirty="0">
                <a:latin typeface="+mj-lt"/>
              </a:rPr>
              <a:t>“Achamo-nos feridos, poluídos pelo pecado; que faremos para ser curados dessa lepra? .... No deserto, quando o Senhor permitiu que serpentes venenosas picassem os rebeldes israelitas, Moisés foi instruído a levantar uma serpente de metal, e mandar que todos os feridos olhassem para ela e vivessem. Muitos, </a:t>
            </a:r>
          </a:p>
          <a:p>
            <a:pPr algn="r"/>
            <a:r>
              <a:rPr lang="pt-BR" sz="2400" i="1" dirty="0">
                <a:latin typeface="+mj-lt"/>
              </a:rPr>
              <a:t>porém, não viram eficácia nesse</a:t>
            </a:r>
          </a:p>
          <a:p>
            <a:pPr algn="r"/>
            <a:r>
              <a:rPr lang="pt-BR" sz="2400" i="1" dirty="0">
                <a:latin typeface="+mj-lt"/>
              </a:rPr>
              <a:t> remédio indicado pelo Céu. ...”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3633D47-A29C-408E-9069-7820FD9D373A}"/>
              </a:ext>
            </a:extLst>
          </p:cNvPr>
          <p:cNvSpPr/>
          <p:nvPr/>
        </p:nvSpPr>
        <p:spPr>
          <a:xfrm>
            <a:off x="6579630" y="5395848"/>
            <a:ext cx="2131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latin typeface="+mj-lt"/>
              </a:rPr>
              <a:t>(EGW, PC, 108). </a:t>
            </a:r>
            <a:endParaRPr lang="pt-BR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558EAC8-6ACE-4F59-B74B-3A7496169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691010"/>
            <a:ext cx="2896429" cy="3409675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513E1259-C70E-4ABC-A7D7-E976F72109DA}"/>
              </a:ext>
            </a:extLst>
          </p:cNvPr>
          <p:cNvSpPr/>
          <p:nvPr/>
        </p:nvSpPr>
        <p:spPr>
          <a:xfrm>
            <a:off x="4049367" y="5138661"/>
            <a:ext cx="4465983" cy="66261"/>
          </a:xfrm>
          <a:prstGeom prst="rect">
            <a:avLst/>
          </a:prstGeom>
          <a:solidFill>
            <a:srgbClr val="171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74816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71487" y="1971051"/>
            <a:ext cx="82010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800" i="1" dirty="0">
                <a:latin typeface="+mj-lt"/>
              </a:rPr>
              <a:t>Seja a nossa certeza: “Tenho um Salvador. </a:t>
            </a:r>
          </a:p>
          <a:p>
            <a:pPr algn="r"/>
            <a:r>
              <a:rPr lang="pt-BR" sz="2800" i="1" dirty="0" err="1">
                <a:latin typeface="+mj-lt"/>
              </a:rPr>
              <a:t>NEle</a:t>
            </a:r>
            <a:r>
              <a:rPr lang="pt-BR" sz="2800" i="1" dirty="0">
                <a:latin typeface="+mj-lt"/>
              </a:rPr>
              <a:t> confio, e Ele nunca permitirá que eu seja confundido. Em Seu nome, </a:t>
            </a:r>
          </a:p>
          <a:p>
            <a:pPr algn="r"/>
            <a:r>
              <a:rPr lang="pt-BR" sz="2800" i="1" dirty="0">
                <a:latin typeface="+mj-lt"/>
              </a:rPr>
              <a:t>triunfarei. Ele é minha justiça, </a:t>
            </a:r>
          </a:p>
          <a:p>
            <a:pPr algn="r"/>
            <a:r>
              <a:rPr lang="pt-BR" sz="2800" i="1" dirty="0">
                <a:latin typeface="+mj-lt"/>
              </a:rPr>
              <a:t>E minha coroa de </a:t>
            </a:r>
          </a:p>
          <a:p>
            <a:pPr algn="r"/>
            <a:r>
              <a:rPr lang="pt-BR" sz="2800" i="1" dirty="0">
                <a:latin typeface="+mj-lt"/>
              </a:rPr>
              <a:t>regozijo”.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F6FE653-EAFD-4B10-85D9-B309F10777AA}"/>
              </a:ext>
            </a:extLst>
          </p:cNvPr>
          <p:cNvSpPr/>
          <p:nvPr/>
        </p:nvSpPr>
        <p:spPr>
          <a:xfrm>
            <a:off x="6793985" y="5191452"/>
            <a:ext cx="1878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latin typeface="+mj-lt"/>
              </a:rPr>
              <a:t>EGW, PC, 108 </a:t>
            </a:r>
            <a:endParaRPr lang="pt-BR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336374D-D84A-474F-9ADD-F5C9EC1A6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439298"/>
            <a:ext cx="2896429" cy="3409675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0ACE68BB-8170-4BC6-BD62-2CD28B05A332}"/>
              </a:ext>
            </a:extLst>
          </p:cNvPr>
          <p:cNvSpPr/>
          <p:nvPr/>
        </p:nvSpPr>
        <p:spPr>
          <a:xfrm>
            <a:off x="4049367" y="4886949"/>
            <a:ext cx="4465983" cy="66261"/>
          </a:xfrm>
          <a:prstGeom prst="rect">
            <a:avLst/>
          </a:prstGeom>
          <a:solidFill>
            <a:srgbClr val="171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61379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ao ar livre, montanha, céu, grama&#10;&#10;Descrição gerada automaticamente">
            <a:extLst>
              <a:ext uri="{FF2B5EF4-FFF2-40B4-BE49-F238E27FC236}">
                <a16:creationId xmlns:a16="http://schemas.microsoft.com/office/drawing/2014/main" id="{85174E32-F57F-4F37-BE0A-B75A436B55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3" r="10123"/>
          <a:stretch/>
        </p:blipFill>
        <p:spPr>
          <a:xfrm>
            <a:off x="0" y="1394482"/>
            <a:ext cx="9144000" cy="5463518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862218" y="1937987"/>
            <a:ext cx="76315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latin typeface="+mj-lt"/>
              </a:rPr>
              <a:t>Adoração neste contexto se resumia a um olhar, e a missão de cura e salvação era contar para todos onde e como ser salvo.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73299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pessoa, homem, tênis, jogador&#10;&#10;Descrição gerada automaticamente">
            <a:extLst>
              <a:ext uri="{FF2B5EF4-FFF2-40B4-BE49-F238E27FC236}">
                <a16:creationId xmlns:a16="http://schemas.microsoft.com/office/drawing/2014/main" id="{E8BBA64C-5201-429C-B9AE-AC2007184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420" cy="6858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24507" y="1846419"/>
            <a:ext cx="4729371" cy="3165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400" b="1" dirty="0">
                <a:solidFill>
                  <a:schemeClr val="bg1"/>
                </a:solidFill>
                <a:latin typeface="+mj-lt"/>
              </a:rPr>
              <a:t>Tao simples e profundo como Pedro andando sobre as águas... quando ele tira os olhos de Jesus, imediatamente afunda; mas quando olha outra vez, e clama: “Salva-me Senhor!”, no mesmo instante, diz a Bíblia, que ele estava nos braços de Jesus.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95417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vestuário, homem, pessoa&#10;&#10;Descrição gerada automaticamente">
            <a:extLst>
              <a:ext uri="{FF2B5EF4-FFF2-40B4-BE49-F238E27FC236}">
                <a16:creationId xmlns:a16="http://schemas.microsoft.com/office/drawing/2014/main" id="{98F6069A-FE3C-4651-BB4A-B5E9C168F2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" t="1629" r="15898"/>
          <a:stretch/>
        </p:blipFill>
        <p:spPr>
          <a:xfrm>
            <a:off x="0" y="1402241"/>
            <a:ext cx="9144000" cy="545327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471487" y="1771239"/>
            <a:ext cx="4100513" cy="2909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200" b="1" dirty="0">
                <a:latin typeface="+mj-lt"/>
              </a:rPr>
              <a:t>Pedro foi atraído por Jesus três vezes, mesmo tendo traído a Jesus três vezes. Em todas as ocasiões, a infalível lei da atração de Jesus atingiu o coração deste inconstante discípulo, que pode perfeitamente representar muitos de nós.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31413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vestuário, pessoa, parede, em pé&#10;&#10;Descrição gerada automaticamente">
            <a:extLst>
              <a:ext uri="{FF2B5EF4-FFF2-40B4-BE49-F238E27FC236}">
                <a16:creationId xmlns:a16="http://schemas.microsoft.com/office/drawing/2014/main" id="{6CF46DD6-9B11-4266-A15E-504D3241B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9"/>
          <a:stretch/>
        </p:blipFill>
        <p:spPr>
          <a:xfrm>
            <a:off x="0" y="1380081"/>
            <a:ext cx="9144000" cy="5477919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471487" y="5615631"/>
            <a:ext cx="8201026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JESUS NOS ATRAI PESSOALMENTE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98919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pessoa&#10;&#10;Descrição gerada automaticamente">
            <a:extLst>
              <a:ext uri="{FF2B5EF4-FFF2-40B4-BE49-F238E27FC236}">
                <a16:creationId xmlns:a16="http://schemas.microsoft.com/office/drawing/2014/main" id="{919D528A-F28F-4005-A890-EAC7DB5CA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4298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54264" y="1771302"/>
            <a:ext cx="4017736" cy="3315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200" b="1" dirty="0">
                <a:latin typeface="+mj-lt"/>
              </a:rPr>
              <a:t>Jesus, após passar uma noite em oração, atraiu os primeiros 12 discípulos que encontrou. E Pedro foi um destes. Ele chega pessoalmente a cada um e atrai com seu poder a ponto de deixarem tudo o que estavam fazendo para segui-Lo. </a:t>
            </a:r>
          </a:p>
        </p:txBody>
      </p:sp>
      <p:pic>
        <p:nvPicPr>
          <p:cNvPr id="4" name="Imagem 3" descr="Uma imagem contendo pessoa, vestuário, homem, interior&#10;&#10;Descrição gerada automaticamente">
            <a:extLst>
              <a:ext uri="{FF2B5EF4-FFF2-40B4-BE49-F238E27FC236}">
                <a16:creationId xmlns:a16="http://schemas.microsoft.com/office/drawing/2014/main" id="{AB5208E2-E011-475E-8B26-E7D2E5AC1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54" y="1124854"/>
            <a:ext cx="5733146" cy="573314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28061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vestuário&#10;&#10;Descrição gerada automaticamente">
            <a:extLst>
              <a:ext uri="{FF2B5EF4-FFF2-40B4-BE49-F238E27FC236}">
                <a16:creationId xmlns:a16="http://schemas.microsoft.com/office/drawing/2014/main" id="{1DE3FE7E-F247-482A-B70E-EBA316F192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9"/>
          <a:stretch/>
        </p:blipFill>
        <p:spPr>
          <a:xfrm>
            <a:off x="0" y="1335314"/>
            <a:ext cx="9144000" cy="5522686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42144" y="1817892"/>
            <a:ext cx="5802199" cy="2278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400" b="1" dirty="0">
                <a:latin typeface="+mj-lt"/>
              </a:rPr>
              <a:t>Jesus se preocupa com os detalhes individuais de nosso desempenho. Até mesmo quantos fios de cabelo temos, bem como cada lágrima vertida. Ninguém está sozinho. Jesus mesmo prometeu: “Eu nunca te deixarei.”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52495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pessoa, homem, céu, ao ar livre&#10;&#10;Descrição gerada automaticamente">
            <a:extLst>
              <a:ext uri="{FF2B5EF4-FFF2-40B4-BE49-F238E27FC236}">
                <a16:creationId xmlns:a16="http://schemas.microsoft.com/office/drawing/2014/main" id="{C62F4AF7-0837-4473-9083-3D6C9671B8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7"/>
          <a:stretch/>
        </p:blipFill>
        <p:spPr>
          <a:xfrm>
            <a:off x="0" y="1320800"/>
            <a:ext cx="9144000" cy="55372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471487" y="5537200"/>
            <a:ext cx="8201026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NOS ATRAI EMOCIONALMENTE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27567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água, céu, ao ar livre&#10;&#10;Descrição gerada automaticamente">
            <a:extLst>
              <a:ext uri="{FF2B5EF4-FFF2-40B4-BE49-F238E27FC236}">
                <a16:creationId xmlns:a16="http://schemas.microsoft.com/office/drawing/2014/main" id="{57E9B056-22B1-49C0-BE9F-627C02C59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2" r="11143" b="11143"/>
          <a:stretch/>
        </p:blipFill>
        <p:spPr>
          <a:xfrm>
            <a:off x="-1" y="1320800"/>
            <a:ext cx="9144001" cy="55372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529545" y="1777149"/>
            <a:ext cx="3853770" cy="4127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Quando afundamos no mar da vida ou no fogo do pecado como Pedro, o olhar de amor e compaixão de Jesus é sempre infalível. A repetição constante de um pensamento leva inevitavelmente a uma ação. A repetição do hábito forma o caráter. O caráter leva ao destino.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42212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42430C57-4289-44E2-87A2-F44A50176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57" y="1392161"/>
            <a:ext cx="5370286" cy="3580191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73629" y="4778981"/>
            <a:ext cx="839674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latin typeface="+mj-lt"/>
              </a:rPr>
              <a:t>O sistema límbico é responsável pelas nossas emoções, ele não se conecta com o lobo frontal que atua nas decisões. Quando uma emoção é acionada é o sistema límbico que decide, baseado na emoção estimulada. Por isso nunca devemos tomar decisões límbicas, baseadas em emoções circunstanciais. Ela pode nos atrair e destruir.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19314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pessoa, parede, vestuário, interior&#10;&#10;Descrição gerada automaticamente">
            <a:extLst>
              <a:ext uri="{FF2B5EF4-FFF2-40B4-BE49-F238E27FC236}">
                <a16:creationId xmlns:a16="http://schemas.microsoft.com/office/drawing/2014/main" id="{97D7E786-350E-45E8-B1FD-08489307C3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0"/>
          <a:stretch/>
        </p:blipFill>
        <p:spPr>
          <a:xfrm>
            <a:off x="0" y="1368043"/>
            <a:ext cx="9144000" cy="5489957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585028" y="1754831"/>
            <a:ext cx="515846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000" b="1" dirty="0">
                <a:latin typeface="+mj-lt"/>
              </a:rPr>
              <a:t>Após Pedro negar a Jesus ele é atraído emocionalmente com o olhar de Jesus: “Naquele olhar, Pedro leu o amor e a compaixão do Salvador, e uma torrente de recordações invadiu sua mente”. (EGW, Cristo Triunfante, p.303). O amor e a compaixão de Jesus restauraram as emoções de Pedro.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5629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olhando, pessoa, interior, da frente&#10;&#10;Descrição gerada automaticamente">
            <a:extLst>
              <a:ext uri="{FF2B5EF4-FFF2-40B4-BE49-F238E27FC236}">
                <a16:creationId xmlns:a16="http://schemas.microsoft.com/office/drawing/2014/main" id="{41A7D9D4-6C81-4238-9778-ED11E4C52F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" r="6552"/>
          <a:stretch/>
        </p:blipFill>
        <p:spPr>
          <a:xfrm>
            <a:off x="0" y="1357416"/>
            <a:ext cx="9144000" cy="5500584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742949" y="1740317"/>
            <a:ext cx="7658101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NOS ATRAI ESPIRITUALMENTE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11088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pessoa, interior, vestuário&#10;&#10;Descrição gerada automaticamente">
            <a:extLst>
              <a:ext uri="{FF2B5EF4-FFF2-40B4-BE49-F238E27FC236}">
                <a16:creationId xmlns:a16="http://schemas.microsoft.com/office/drawing/2014/main" id="{9380827E-91DE-45A6-9C10-0288EDBF6E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0" b="8880"/>
          <a:stretch/>
        </p:blipFill>
        <p:spPr>
          <a:xfrm>
            <a:off x="0" y="1335314"/>
            <a:ext cx="9144000" cy="5522686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597806" y="1779250"/>
            <a:ext cx="7948387" cy="14465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  <a:latin typeface="+mj-lt"/>
              </a:rPr>
              <a:t>Seu  amor  independente  das circunstâncias nos atrai espiritualmente a recomeçar sempre. Se não nos auto abandonarmos como Judas, podemos ser novamente atraídos a Jesus. Lembre-se do que disse Jesus: “Sem mim nada podeis fazer”.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D30D35F-A737-433D-BB24-3C5C01AEA4DC}"/>
              </a:ext>
            </a:extLst>
          </p:cNvPr>
          <p:cNvSpPr/>
          <p:nvPr/>
        </p:nvSpPr>
        <p:spPr>
          <a:xfrm>
            <a:off x="6824831" y="3023995"/>
            <a:ext cx="1346844" cy="461665"/>
          </a:xfrm>
          <a:prstGeom prst="rect">
            <a:avLst/>
          </a:prstGeom>
          <a:solidFill>
            <a:srgbClr val="171558"/>
          </a:solidFill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+mj-lt"/>
              </a:rPr>
              <a:t>João 15:5</a:t>
            </a:r>
            <a:endParaRPr lang="pt-BR" sz="24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98369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79264" y="1533685"/>
            <a:ext cx="820102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200" i="1" dirty="0">
                <a:latin typeface="+mj-lt"/>
              </a:rPr>
              <a:t>“O próprio fato de sermos chamados a suportar provas, é evidência de que o Senhor Jesus vê em nós algo muito precioso, que deseja ver desenvolvido. Se não visse em nós coisa alguma pela qual pudéssemos glorificar o Seu nome, não despenderia tempo refinando-nos. Não nos damos ao trabalho de podar espinheiros. Cristo não lança à fornalha pedras sem valor. É o metal precioso que Ele prova. Cuida para que o processo do refinamento produza o reflexo de Sua própria imagem. Sede confiantes, esperançosos, sede fortes no </a:t>
            </a:r>
          </a:p>
          <a:p>
            <a:pPr algn="r"/>
            <a:r>
              <a:rPr lang="pt-BR" sz="2200" i="1" dirty="0">
                <a:latin typeface="+mj-lt"/>
              </a:rPr>
              <a:t>Senhor e na força do Seu poder. Ele vos ama. </a:t>
            </a:r>
          </a:p>
          <a:p>
            <a:pPr algn="r"/>
            <a:r>
              <a:rPr lang="pt-BR" sz="2200" i="1" dirty="0">
                <a:latin typeface="+mj-lt"/>
              </a:rPr>
              <a:t>Ouvi Suas palavras: “Eu repreendo e </a:t>
            </a:r>
          </a:p>
          <a:p>
            <a:pPr algn="r"/>
            <a:r>
              <a:rPr lang="pt-BR" sz="2200" i="1" dirty="0">
                <a:latin typeface="+mj-lt"/>
              </a:rPr>
              <a:t>castigo a todos quantos amo.” </a:t>
            </a:r>
          </a:p>
          <a:p>
            <a:pPr algn="r"/>
            <a:r>
              <a:rPr lang="pt-BR" sz="2200" i="1" dirty="0">
                <a:latin typeface="+mj-lt"/>
              </a:rPr>
              <a:t>(Apocalipse 3:19). Não vos passou por </a:t>
            </a:r>
          </a:p>
          <a:p>
            <a:pPr algn="r"/>
            <a:r>
              <a:rPr lang="pt-BR" sz="2200" i="1" dirty="0">
                <a:latin typeface="+mj-lt"/>
              </a:rPr>
              <a:t>alto, como indignos de prova”.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E8E2A28-0C39-46A4-AFD1-CD0674D63EE1}"/>
              </a:ext>
            </a:extLst>
          </p:cNvPr>
          <p:cNvSpPr/>
          <p:nvPr/>
        </p:nvSpPr>
        <p:spPr>
          <a:xfrm>
            <a:off x="5748509" y="6129309"/>
            <a:ext cx="3106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i="1" dirty="0">
                <a:latin typeface="+mj-lt"/>
              </a:rPr>
              <a:t>(EGW, Para Conhecê-lo, p.274). 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D7021D8-9B5A-4B48-B7E9-A83B0E24B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64" y="3496023"/>
            <a:ext cx="3106171" cy="3656583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99C543C2-9F24-4030-9AFD-A85ACB5CBC46}"/>
              </a:ext>
            </a:extLst>
          </p:cNvPr>
          <p:cNvSpPr/>
          <p:nvPr/>
        </p:nvSpPr>
        <p:spPr>
          <a:xfrm>
            <a:off x="4241737" y="6054045"/>
            <a:ext cx="4465983" cy="66261"/>
          </a:xfrm>
          <a:prstGeom prst="rect">
            <a:avLst/>
          </a:prstGeom>
          <a:solidFill>
            <a:srgbClr val="171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5448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pessoa, ao ar livre, chão, patinação&#10;&#10;Descrição gerada automaticamente">
            <a:extLst>
              <a:ext uri="{FF2B5EF4-FFF2-40B4-BE49-F238E27FC236}">
                <a16:creationId xmlns:a16="http://schemas.microsoft.com/office/drawing/2014/main" id="{C4083C2B-59C2-4837-BD0B-30D3535BD2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71"/>
          <a:stretch/>
        </p:blipFill>
        <p:spPr>
          <a:xfrm>
            <a:off x="0" y="1335314"/>
            <a:ext cx="9144000" cy="5522686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43617" y="5673688"/>
            <a:ext cx="7856765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PASSOS DA ATRAÇÃO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88361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DB27C41-6773-446A-811E-373309D77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504"/>
            <a:ext cx="9144000" cy="6096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A01DA770-DC54-41DA-AC42-8E213EDA94F6}"/>
              </a:ext>
            </a:extLst>
          </p:cNvPr>
          <p:cNvSpPr/>
          <p:nvPr/>
        </p:nvSpPr>
        <p:spPr>
          <a:xfrm>
            <a:off x="1070630" y="1991955"/>
            <a:ext cx="7002739" cy="9541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i="1" dirty="0">
                <a:latin typeface="+mj-lt"/>
              </a:rPr>
              <a:t>“Mas Eu, quando for levantado da terra, atrairei todas as pessoas para mim”. </a:t>
            </a:r>
          </a:p>
        </p:txBody>
      </p:sp>
      <p:sp>
        <p:nvSpPr>
          <p:cNvPr id="7" name="Retângulo 6"/>
          <p:cNvSpPr/>
          <p:nvPr/>
        </p:nvSpPr>
        <p:spPr>
          <a:xfrm>
            <a:off x="6150800" y="2838486"/>
            <a:ext cx="1638590" cy="461665"/>
          </a:xfrm>
          <a:prstGeom prst="rect">
            <a:avLst/>
          </a:prstGeom>
          <a:solidFill>
            <a:srgbClr val="171558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João 12:32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63695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3F29BF3E-DC69-4995-8896-7637778C67BF}"/>
              </a:ext>
            </a:extLst>
          </p:cNvPr>
          <p:cNvSpPr/>
          <p:nvPr/>
        </p:nvSpPr>
        <p:spPr>
          <a:xfrm>
            <a:off x="468088" y="1590903"/>
            <a:ext cx="4110855" cy="825052"/>
          </a:xfrm>
          <a:prstGeom prst="rect">
            <a:avLst/>
          </a:prstGeom>
          <a:solidFill>
            <a:srgbClr val="1A65D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EF7663B-1143-45DC-ADF4-06D70DDEB01A}"/>
              </a:ext>
            </a:extLst>
          </p:cNvPr>
          <p:cNvSpPr/>
          <p:nvPr/>
        </p:nvSpPr>
        <p:spPr>
          <a:xfrm>
            <a:off x="4572000" y="1306286"/>
            <a:ext cx="4572000" cy="5551714"/>
          </a:xfrm>
          <a:prstGeom prst="rect">
            <a:avLst/>
          </a:prstGeom>
          <a:solidFill>
            <a:srgbClr val="1A6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7837D75-9917-4ECD-8EA4-7518594610FA}"/>
              </a:ext>
            </a:extLst>
          </p:cNvPr>
          <p:cNvSpPr/>
          <p:nvPr/>
        </p:nvSpPr>
        <p:spPr>
          <a:xfrm>
            <a:off x="4572000" y="1584319"/>
            <a:ext cx="4110855" cy="8250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70EB615-C4D8-47FD-9C44-B2F318D1778A}"/>
              </a:ext>
            </a:extLst>
          </p:cNvPr>
          <p:cNvSpPr/>
          <p:nvPr/>
        </p:nvSpPr>
        <p:spPr>
          <a:xfrm>
            <a:off x="615041" y="2683930"/>
            <a:ext cx="3594101" cy="3692375"/>
          </a:xfrm>
          <a:prstGeom prst="rect">
            <a:avLst/>
          </a:prstGeom>
          <a:ln w="57150">
            <a:solidFill>
              <a:srgbClr val="1964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523698" y="1651124"/>
            <a:ext cx="81225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  <a:latin typeface="+mj-lt"/>
              </a:rPr>
              <a:t>O Pr. Benjamin Max foi líder de </a:t>
            </a:r>
            <a:r>
              <a:rPr lang="pt-BR" sz="2200" b="1" dirty="0">
                <a:latin typeface="+mj-lt"/>
              </a:rPr>
              <a:t>Mordomia Cristã por 10 anos na </a:t>
            </a:r>
            <a:r>
              <a:rPr lang="pt-BR" sz="2200" b="1" dirty="0">
                <a:solidFill>
                  <a:schemeClr val="bg1"/>
                </a:solidFill>
                <a:latin typeface="+mj-lt"/>
              </a:rPr>
              <a:t>Associação Geral, ele siste</a:t>
            </a:r>
            <a:r>
              <a:rPr lang="pt-BR" sz="2200" b="1" dirty="0">
                <a:latin typeface="+mj-lt"/>
              </a:rPr>
              <a:t>matizou este processo em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67E8B65-31D4-43AF-B39E-E924C9B06A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1" t="10159" r="17619" b="11746"/>
          <a:stretch/>
        </p:blipFill>
        <p:spPr>
          <a:xfrm>
            <a:off x="567240" y="2683930"/>
            <a:ext cx="2931886" cy="3692375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BF6B14C-FFFD-45B5-B73E-18459F68A606}"/>
              </a:ext>
            </a:extLst>
          </p:cNvPr>
          <p:cNvSpPr/>
          <p:nvPr/>
        </p:nvSpPr>
        <p:spPr>
          <a:xfrm>
            <a:off x="4802572" y="2631793"/>
            <a:ext cx="4110855" cy="3706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através desses passos ele nos mostra como Deus trabalha em nossas vidas.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67B6CED-CBEC-4BD4-ABAC-D18F8BA6288B}"/>
              </a:ext>
            </a:extLst>
          </p:cNvPr>
          <p:cNvSpPr/>
          <p:nvPr/>
        </p:nvSpPr>
        <p:spPr>
          <a:xfrm rot="16200000">
            <a:off x="2073300" y="3977098"/>
            <a:ext cx="32560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0" dirty="0">
                <a:solidFill>
                  <a:srgbClr val="1964D0"/>
                </a:solidFill>
                <a:latin typeface="Impact" panose="020B0806030902050204" pitchFamily="34" charset="0"/>
              </a:rPr>
              <a:t>P A S </a:t>
            </a:r>
            <a:r>
              <a:rPr lang="pt-BR" sz="6000" dirty="0" err="1">
                <a:solidFill>
                  <a:srgbClr val="1964D0"/>
                </a:solidFill>
                <a:latin typeface="Impact" panose="020B0806030902050204" pitchFamily="34" charset="0"/>
              </a:rPr>
              <a:t>S</a:t>
            </a:r>
            <a:r>
              <a:rPr lang="pt-BR" sz="6000" dirty="0">
                <a:solidFill>
                  <a:srgbClr val="1964D0"/>
                </a:solidFill>
                <a:latin typeface="Impact" panose="020B0806030902050204" pitchFamily="34" charset="0"/>
              </a:rPr>
              <a:t> O S</a:t>
            </a:r>
            <a:endParaRPr lang="pt-BR" sz="6000" dirty="0">
              <a:solidFill>
                <a:srgbClr val="1964D0"/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06807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66725" y="1590894"/>
            <a:ext cx="82010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0" dirty="0">
                <a:solidFill>
                  <a:srgbClr val="1B1757"/>
                </a:solidFill>
                <a:latin typeface="Impact" panose="020B0806030902050204" pitchFamily="34" charset="0"/>
              </a:rPr>
              <a:t>A T R A I R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CB274D5-25BE-4567-8CF5-89B6E3E2FC6F}"/>
              </a:ext>
            </a:extLst>
          </p:cNvPr>
          <p:cNvSpPr/>
          <p:nvPr/>
        </p:nvSpPr>
        <p:spPr>
          <a:xfrm>
            <a:off x="546667" y="2612888"/>
            <a:ext cx="79184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latin typeface="+mj-lt"/>
              </a:rPr>
              <a:t>Ponto inicial </a:t>
            </a:r>
            <a:endParaRPr lang="pt-BR" sz="40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13BFB04-0C8F-4794-B2BF-861661CB42DC}"/>
              </a:ext>
            </a:extLst>
          </p:cNvPr>
          <p:cNvSpPr/>
          <p:nvPr/>
        </p:nvSpPr>
        <p:spPr>
          <a:xfrm>
            <a:off x="669360" y="3807148"/>
            <a:ext cx="7795758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sz="3200" b="1" dirty="0">
                <a:latin typeface="+mj-lt"/>
              </a:rPr>
              <a:t>“E eu, quando for levantado da terra, atrairei...” </a:t>
            </a:r>
            <a:endParaRPr lang="pt-BR" sz="32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6FD2DE3-47F5-48EE-BB07-EEC3C25CCB29}"/>
              </a:ext>
            </a:extLst>
          </p:cNvPr>
          <p:cNvSpPr/>
          <p:nvPr/>
        </p:nvSpPr>
        <p:spPr>
          <a:xfrm>
            <a:off x="669360" y="5267106"/>
            <a:ext cx="77957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atin typeface="+mj-lt"/>
              </a:rPr>
              <a:t>O que fica da imagem de Deus em nós, responde a Ele. </a:t>
            </a:r>
          </a:p>
          <a:p>
            <a:pPr algn="ctr"/>
            <a:r>
              <a:rPr lang="pt-BR" sz="2400" b="1" dirty="0">
                <a:latin typeface="+mj-lt"/>
              </a:rPr>
              <a:t>Se não resistirmos, seremos atraídos. </a:t>
            </a:r>
            <a:endParaRPr lang="pt-BR" sz="2400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79327ED-68EF-4F49-BAD7-73051EF2FEB2}"/>
              </a:ext>
            </a:extLst>
          </p:cNvPr>
          <p:cNvSpPr/>
          <p:nvPr/>
        </p:nvSpPr>
        <p:spPr>
          <a:xfrm>
            <a:off x="6360694" y="4319067"/>
            <a:ext cx="1569660" cy="461665"/>
          </a:xfrm>
          <a:prstGeom prst="rect">
            <a:avLst/>
          </a:prstGeom>
          <a:solidFill>
            <a:srgbClr val="1B1757"/>
          </a:solidFill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+mj-lt"/>
              </a:rPr>
              <a:t>João 12:32 </a:t>
            </a: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42285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033133" y="2784980"/>
            <a:ext cx="5568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latin typeface="+mj-lt"/>
              </a:rPr>
              <a:t>O que Ele faz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7B21CF9-BA81-4158-8B43-12B74F6DDF23}"/>
              </a:ext>
            </a:extLst>
          </p:cNvPr>
          <p:cNvSpPr/>
          <p:nvPr/>
        </p:nvSpPr>
        <p:spPr>
          <a:xfrm>
            <a:off x="1216650" y="1571724"/>
            <a:ext cx="720101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8800" dirty="0">
                <a:solidFill>
                  <a:srgbClr val="1B1757"/>
                </a:solidFill>
                <a:latin typeface="Impact" panose="020B0806030902050204" pitchFamily="34" charset="0"/>
              </a:rPr>
              <a:t>C O N V E N C E R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0F5020C-BB0D-42D7-AAF3-C427F62D526F}"/>
              </a:ext>
            </a:extLst>
          </p:cNvPr>
          <p:cNvSpPr/>
          <p:nvPr/>
        </p:nvSpPr>
        <p:spPr>
          <a:xfrm>
            <a:off x="3641992" y="3799736"/>
            <a:ext cx="2350323" cy="584775"/>
          </a:xfrm>
          <a:prstGeom prst="rect">
            <a:avLst/>
          </a:prstGeom>
          <a:solidFill>
            <a:srgbClr val="1B1757"/>
          </a:solidFill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+mj-lt"/>
              </a:rPr>
              <a:t>João 16:7-11 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16823B0-524B-48A3-87A4-E46678482D05}"/>
              </a:ext>
            </a:extLst>
          </p:cNvPr>
          <p:cNvSpPr/>
          <p:nvPr/>
        </p:nvSpPr>
        <p:spPr>
          <a:xfrm>
            <a:off x="1533297" y="4833886"/>
            <a:ext cx="65677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atin typeface="+mj-lt"/>
              </a:rPr>
              <a:t>Do pecado – onde estamos sem Deus. </a:t>
            </a:r>
          </a:p>
          <a:p>
            <a:pPr algn="ctr"/>
            <a:r>
              <a:rPr lang="pt-BR" sz="2400" b="1" dirty="0">
                <a:latin typeface="+mj-lt"/>
              </a:rPr>
              <a:t>De justiça – onde estamos em Cristo. </a:t>
            </a:r>
          </a:p>
          <a:p>
            <a:pPr algn="ctr"/>
            <a:r>
              <a:rPr lang="pt-BR" sz="2400" b="1" dirty="0">
                <a:latin typeface="+mj-lt"/>
              </a:rPr>
              <a:t>Do juízo – como Deus trata o pecado</a:t>
            </a:r>
            <a:endParaRPr lang="pt-BR" sz="24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83063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71487" y="1653596"/>
            <a:ext cx="82010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800" dirty="0">
                <a:solidFill>
                  <a:srgbClr val="1B1757"/>
                </a:solidFill>
                <a:latin typeface="Impact" panose="020B0806030902050204" pitchFamily="34" charset="0"/>
              </a:rPr>
              <a:t>O B R I G A R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C6EDA4D-655C-4E2A-9C7F-AC7D62871FE7}"/>
              </a:ext>
            </a:extLst>
          </p:cNvPr>
          <p:cNvSpPr/>
          <p:nvPr/>
        </p:nvSpPr>
        <p:spPr>
          <a:xfrm>
            <a:off x="1032101" y="4791092"/>
            <a:ext cx="7395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atin typeface="+mj-lt"/>
              </a:rPr>
              <a:t>Nossa resposta natural ao amor de Deus é desejar obedecer. Devemos viver para Cristo. Mas não podemos fazer o que precisamos ou o que queremos fazer. </a:t>
            </a:r>
          </a:p>
          <a:p>
            <a:pPr algn="ctr"/>
            <a:r>
              <a:rPr lang="pt-BR" sz="2400" b="1" dirty="0">
                <a:latin typeface="+mj-lt"/>
              </a:rPr>
              <a:t>(Romanos 7:14-19). </a:t>
            </a:r>
            <a:endParaRPr lang="pt-BR" sz="24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6CAB679-B901-4EEB-8E98-8A95A5BF7A47}"/>
              </a:ext>
            </a:extLst>
          </p:cNvPr>
          <p:cNvSpPr/>
          <p:nvPr/>
        </p:nvSpPr>
        <p:spPr>
          <a:xfrm>
            <a:off x="2684388" y="3716902"/>
            <a:ext cx="4148700" cy="707886"/>
          </a:xfrm>
          <a:prstGeom prst="rect">
            <a:avLst/>
          </a:prstGeom>
          <a:solidFill>
            <a:srgbClr val="1B1757"/>
          </a:solidFill>
        </p:spPr>
        <p:txBody>
          <a:bodyPr wrap="non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+mj-lt"/>
              </a:rPr>
              <a:t>2 Coríntios 5:14-15 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D05EA02-E545-4362-B775-FCE8D887FFF3}"/>
              </a:ext>
            </a:extLst>
          </p:cNvPr>
          <p:cNvSpPr/>
          <p:nvPr/>
        </p:nvSpPr>
        <p:spPr>
          <a:xfrm>
            <a:off x="2802810" y="2844225"/>
            <a:ext cx="3854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latin typeface="+mj-lt"/>
              </a:rPr>
              <a:t>O que queremos fazer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67825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71499" y="3738415"/>
            <a:ext cx="8201026" cy="4308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latin typeface="+mj-lt"/>
              </a:rPr>
              <a:t>Deus é quem trabalha em nós – “...tanto o querer como o efetuar”.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9C48CDB-824A-4D17-9C47-F30B18C9584C}"/>
              </a:ext>
            </a:extLst>
          </p:cNvPr>
          <p:cNvSpPr/>
          <p:nvPr/>
        </p:nvSpPr>
        <p:spPr>
          <a:xfrm>
            <a:off x="1465044" y="1570326"/>
            <a:ext cx="641393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8800" dirty="0">
                <a:solidFill>
                  <a:srgbClr val="1B1757"/>
                </a:solidFill>
                <a:latin typeface="Impact" panose="020B0806030902050204" pitchFamily="34" charset="0"/>
              </a:rPr>
              <a:t>A P O D E R A R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EB59F5C-375C-4B6D-B196-014C0A49C7DB}"/>
              </a:ext>
            </a:extLst>
          </p:cNvPr>
          <p:cNvSpPr/>
          <p:nvPr/>
        </p:nvSpPr>
        <p:spPr>
          <a:xfrm>
            <a:off x="2729524" y="2792870"/>
            <a:ext cx="38849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latin typeface="+mj-lt"/>
              </a:rPr>
              <a:t>O que Deus faz em nós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03E033B-7383-4077-B407-8F1A986BEEF3}"/>
              </a:ext>
            </a:extLst>
          </p:cNvPr>
          <p:cNvSpPr/>
          <p:nvPr/>
        </p:nvSpPr>
        <p:spPr>
          <a:xfrm>
            <a:off x="3161998" y="4112712"/>
            <a:ext cx="2820003" cy="523220"/>
          </a:xfrm>
          <a:prstGeom prst="rect">
            <a:avLst/>
          </a:prstGeom>
          <a:solidFill>
            <a:srgbClr val="1B1757"/>
          </a:solidFill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+mj-lt"/>
              </a:rPr>
              <a:t>Filipenses 2:12-13 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FC2AD41-AC05-4517-A1A7-4F0C6DCBF7CF}"/>
              </a:ext>
            </a:extLst>
          </p:cNvPr>
          <p:cNvSpPr/>
          <p:nvPr/>
        </p:nvSpPr>
        <p:spPr>
          <a:xfrm>
            <a:off x="1147874" y="5401234"/>
            <a:ext cx="70482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atin typeface="+mj-lt"/>
              </a:rPr>
              <a:t>Ele dá um novo coração. (Ezequiel 36:26-27). </a:t>
            </a:r>
          </a:p>
          <a:p>
            <a:pPr algn="ctr"/>
            <a:r>
              <a:rPr lang="pt-BR" sz="2400" b="1" dirty="0">
                <a:latin typeface="+mj-lt"/>
              </a:rPr>
              <a:t>Ele põe Seu Espírito em nós – nos move a obedecer. </a:t>
            </a:r>
            <a:endParaRPr lang="pt-BR" sz="24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04004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71487" y="2844225"/>
            <a:ext cx="82010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latin typeface="+mj-lt"/>
              </a:rPr>
              <a:t>Como Deus nos muda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348D543-BF90-48CE-83DC-C2BF2AE91E3D}"/>
              </a:ext>
            </a:extLst>
          </p:cNvPr>
          <p:cNvSpPr/>
          <p:nvPr/>
        </p:nvSpPr>
        <p:spPr>
          <a:xfrm>
            <a:off x="537028" y="4167664"/>
            <a:ext cx="86069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latin typeface="+mj-lt"/>
              </a:rPr>
              <a:t>Nós somos a obra de Deus criados para boas obras. (Efésios 2:10). </a:t>
            </a:r>
          </a:p>
          <a:p>
            <a:r>
              <a:rPr lang="pt-BR" sz="2400" b="1" dirty="0">
                <a:latin typeface="+mj-lt"/>
              </a:rPr>
              <a:t>Deus nos equipa para fazer Sua vontade. (Hebreus 13:20-21). </a:t>
            </a:r>
          </a:p>
          <a:p>
            <a:r>
              <a:rPr lang="pt-BR" sz="2400" b="1" dirty="0">
                <a:latin typeface="+mj-lt"/>
              </a:rPr>
              <a:t>Cristo mora em nós. (João 14:20; Efésios 3:15-17). </a:t>
            </a:r>
          </a:p>
          <a:p>
            <a:r>
              <a:rPr lang="pt-BR" sz="2400" b="1" dirty="0">
                <a:latin typeface="+mj-lt"/>
              </a:rPr>
              <a:t>Deus nos promete poder. (Atos 1:8)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F7992C8-A306-424D-81AE-00FF35CBA969}"/>
              </a:ext>
            </a:extLst>
          </p:cNvPr>
          <p:cNvSpPr/>
          <p:nvPr/>
        </p:nvSpPr>
        <p:spPr>
          <a:xfrm>
            <a:off x="708489" y="1697137"/>
            <a:ext cx="79624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8000" dirty="0">
                <a:solidFill>
                  <a:srgbClr val="1B1757"/>
                </a:solidFill>
                <a:latin typeface="Impact" panose="020B0806030902050204" pitchFamily="34" charset="0"/>
              </a:rPr>
              <a:t>T R A N S F O R M A 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03607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artão de negócios&#10;&#10;Descrição gerada automaticamente">
            <a:extLst>
              <a:ext uri="{FF2B5EF4-FFF2-40B4-BE49-F238E27FC236}">
                <a16:creationId xmlns:a16="http://schemas.microsoft.com/office/drawing/2014/main" id="{F09129F7-42B8-4FD8-A866-7B12176EE8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8"/>
          <a:stretch/>
        </p:blipFill>
        <p:spPr>
          <a:xfrm>
            <a:off x="0" y="1437028"/>
            <a:ext cx="9144000" cy="5420972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09599" y="1848267"/>
            <a:ext cx="82010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latin typeface="+mj-lt"/>
              </a:rPr>
              <a:t>Você gostaria de manter seus olhos em Jesus?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8428"/>
      </p:ext>
    </p:extLst>
  </p:cSld>
  <p:clrMapOvr>
    <a:masterClrMapping/>
  </p:clrMapOvr>
  <p:transition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pessoa, homem, ao ar livre, céu&#10;&#10;Descrição gerada automaticamente">
            <a:extLst>
              <a:ext uri="{FF2B5EF4-FFF2-40B4-BE49-F238E27FC236}">
                <a16:creationId xmlns:a16="http://schemas.microsoft.com/office/drawing/2014/main" id="{FD52121D-7A09-426C-BDFE-3CB427B6C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8"/>
          <a:stretch/>
        </p:blipFill>
        <p:spPr>
          <a:xfrm>
            <a:off x="0" y="1333500"/>
            <a:ext cx="9144000" cy="55245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28649" y="1859340"/>
            <a:ext cx="48577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latin typeface="+mj-lt"/>
              </a:rPr>
              <a:t>Nossa adoração será mantida constantemente se assim o fizermos.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80153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0E05B4D-3E72-41F1-9B25-49A1C4FF80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7" r="37596"/>
          <a:stretch/>
        </p:blipFill>
        <p:spPr>
          <a:xfrm>
            <a:off x="0" y="1333500"/>
            <a:ext cx="9144000" cy="55245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4857749" y="1886367"/>
            <a:ext cx="37242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3600" b="1" dirty="0">
                <a:solidFill>
                  <a:schemeClr val="bg1"/>
                </a:solidFill>
                <a:latin typeface="+mj-lt"/>
              </a:rPr>
              <a:t>Você sente a necessidade de falar para as pessoas onde encontrar cura e salvação?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04524"/>
      </p:ext>
    </p:extLst>
  </p:cSld>
  <p:clrMapOvr>
    <a:masterClrMapping/>
  </p:clrMapOvr>
  <p:transition spd="slow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pôr do sol, ao ar livre, natureza, sol&#10;&#10;Descrição gerada automaticamente">
            <a:extLst>
              <a:ext uri="{FF2B5EF4-FFF2-40B4-BE49-F238E27FC236}">
                <a16:creationId xmlns:a16="http://schemas.microsoft.com/office/drawing/2014/main" id="{BD02CC07-5695-4853-A68F-682D7BD53A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1371600"/>
            <a:ext cx="9144000" cy="54864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590550" y="1806476"/>
            <a:ext cx="54863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latin typeface="+mj-lt"/>
              </a:rPr>
              <a:t>Peça a Deus para Ele colocar alguém no seu caminho, então mostre para Quem ele precisa olhar para viver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91901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pessoa, interior, mesa&#10;&#10;Descrição gerada automaticamente">
            <a:extLst>
              <a:ext uri="{FF2B5EF4-FFF2-40B4-BE49-F238E27FC236}">
                <a16:creationId xmlns:a16="http://schemas.microsoft.com/office/drawing/2014/main" id="{C22C8BDA-78D4-4010-9E95-BB60FBD25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420" cy="6858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0" y="2207737"/>
            <a:ext cx="5712977" cy="1107996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latin typeface="+mj-lt"/>
              </a:rPr>
              <a:t>Em 14 de novembro de 2015, os olhos do mundo se voltaram para Paris. Na noite anterior a cidade havia sido atacada pelo Estado Islâmico.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99799"/>
      </p:ext>
    </p:extLst>
  </p:cSld>
  <p:clrMapOvr>
    <a:masterClrMapping/>
  </p:clrMapOvr>
  <p:transition spd="slow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pessoa, homem, olhando&#10;&#10;Descrição gerada automaticamente">
            <a:extLst>
              <a:ext uri="{FF2B5EF4-FFF2-40B4-BE49-F238E27FC236}">
                <a16:creationId xmlns:a16="http://schemas.microsoft.com/office/drawing/2014/main" id="{900CBB45-64F1-448B-BE15-96ACCA811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12"/>
          <a:stretch/>
        </p:blipFill>
        <p:spPr>
          <a:xfrm>
            <a:off x="0" y="1390648"/>
            <a:ext cx="9144002" cy="5467352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4724399" y="2394704"/>
            <a:ext cx="3790951" cy="101566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6000" b="1" dirty="0">
                <a:solidFill>
                  <a:schemeClr val="bg1"/>
                </a:solidFill>
                <a:latin typeface="+mj-lt"/>
              </a:rPr>
              <a:t>Mahmud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12166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95822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edifício, ao ar livre, céu, água&#10;&#10;Descrição gerada automaticamente">
            <a:extLst>
              <a:ext uri="{FF2B5EF4-FFF2-40B4-BE49-F238E27FC236}">
                <a16:creationId xmlns:a16="http://schemas.microsoft.com/office/drawing/2014/main" id="{B4023D1B-824F-4A2F-975D-9596EC166E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4"/>
          <a:stretch/>
        </p:blipFill>
        <p:spPr>
          <a:xfrm>
            <a:off x="0" y="1379055"/>
            <a:ext cx="9144000" cy="5575852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742121" y="1859339"/>
            <a:ext cx="3617844" cy="313932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“Liberdade, Fraternidade e Igualdade” é característico do povo francês, com tendência humanística herdada da Revolução Francesa, que se iniciou fazendo apologia à razão e ao fim da religião. Nesse caso o homem seria o centro do universo.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41549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ao ar livre, céu, pessoa, homem&#10;&#10;Descrição gerada automaticamente">
            <a:extLst>
              <a:ext uri="{FF2B5EF4-FFF2-40B4-BE49-F238E27FC236}">
                <a16:creationId xmlns:a16="http://schemas.microsoft.com/office/drawing/2014/main" id="{7345A70B-1013-416D-8D53-59DBF1D3BA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5"/>
          <a:stretch/>
        </p:blipFill>
        <p:spPr>
          <a:xfrm>
            <a:off x="0" y="1384644"/>
            <a:ext cx="9144000" cy="5473356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909391" y="1689444"/>
            <a:ext cx="49033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atin typeface="+mj-lt"/>
              </a:rPr>
              <a:t>No outro extremo, o Estado Islâmico se diz regido por uma teocracia, onde </a:t>
            </a:r>
            <a:r>
              <a:rPr lang="pt-BR" sz="2000" b="1" dirty="0" err="1">
                <a:latin typeface="+mj-lt"/>
              </a:rPr>
              <a:t>Alah</a:t>
            </a:r>
            <a:r>
              <a:rPr lang="pt-BR" sz="2000" b="1" dirty="0">
                <a:latin typeface="+mj-lt"/>
              </a:rPr>
              <a:t> é Deus e Maomé o seu profeta, e seu povo deve ser regido pelas leis da </a:t>
            </a:r>
            <a:r>
              <a:rPr lang="pt-BR" sz="2000" b="1" dirty="0" err="1">
                <a:latin typeface="+mj-lt"/>
              </a:rPr>
              <a:t>Shariah</a:t>
            </a:r>
            <a:r>
              <a:rPr lang="pt-BR" sz="2000" b="1" dirty="0">
                <a:latin typeface="+mj-lt"/>
              </a:rPr>
              <a:t>, do Alcorão e a </a:t>
            </a:r>
            <a:r>
              <a:rPr lang="pt-BR" sz="2000" b="1" dirty="0" err="1">
                <a:latin typeface="+mj-lt"/>
              </a:rPr>
              <a:t>Hadith</a:t>
            </a:r>
            <a:r>
              <a:rPr lang="pt-BR" sz="2000" b="1" dirty="0">
                <a:latin typeface="+mj-lt"/>
              </a:rPr>
              <a:t> (tradições orais do Profeta Maomé).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91567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A591951-0E2F-415E-B08C-A428194117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21"/>
          <a:stretch/>
        </p:blipFill>
        <p:spPr>
          <a:xfrm>
            <a:off x="0" y="1066800"/>
            <a:ext cx="9144000" cy="57912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5300869" y="3242231"/>
            <a:ext cx="3252374" cy="304698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pt-BR" sz="2400" b="1" dirty="0">
                <a:solidFill>
                  <a:schemeClr val="bg1"/>
                </a:solidFill>
                <a:latin typeface="+mj-lt"/>
              </a:rPr>
              <a:t>O grande problema é que o Deus do Islã é muito parecido com o homem, pois no islamismo </a:t>
            </a:r>
            <a:r>
              <a:rPr lang="pt-BR" sz="2400" b="1" dirty="0" err="1">
                <a:solidFill>
                  <a:schemeClr val="bg1"/>
                </a:solidFill>
                <a:latin typeface="+mj-lt"/>
              </a:rPr>
              <a:t>Alah</a:t>
            </a:r>
            <a:r>
              <a:rPr lang="pt-BR" sz="2400" b="1" dirty="0">
                <a:solidFill>
                  <a:schemeClr val="bg1"/>
                </a:solidFill>
                <a:latin typeface="+mj-lt"/>
              </a:rPr>
              <a:t> se comporta assim: se os fiéis obedecem, </a:t>
            </a:r>
            <a:r>
              <a:rPr lang="pt-BR" sz="2400" b="1" dirty="0" err="1">
                <a:solidFill>
                  <a:schemeClr val="bg1"/>
                </a:solidFill>
                <a:latin typeface="+mj-lt"/>
              </a:rPr>
              <a:t>Alah</a:t>
            </a:r>
            <a:r>
              <a:rPr lang="pt-BR" sz="2400" b="1" dirty="0">
                <a:solidFill>
                  <a:schemeClr val="bg1"/>
                </a:solidFill>
                <a:latin typeface="+mj-lt"/>
              </a:rPr>
              <a:t> os ama; se não obedecem, </a:t>
            </a:r>
            <a:r>
              <a:rPr lang="pt-BR" sz="2400" b="1" dirty="0" err="1">
                <a:solidFill>
                  <a:schemeClr val="bg1"/>
                </a:solidFill>
                <a:latin typeface="+mj-lt"/>
              </a:rPr>
              <a:t>Alah</a:t>
            </a:r>
            <a:r>
              <a:rPr lang="pt-BR" sz="2400" b="1" dirty="0">
                <a:solidFill>
                  <a:schemeClr val="bg1"/>
                </a:solidFill>
                <a:latin typeface="+mj-lt"/>
              </a:rPr>
              <a:t> os odeia.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67950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3425116-1A5F-4FB6-BF9C-D40FE48CB742}"/>
              </a:ext>
            </a:extLst>
          </p:cNvPr>
          <p:cNvSpPr/>
          <p:nvPr/>
        </p:nvSpPr>
        <p:spPr>
          <a:xfrm>
            <a:off x="0" y="1364974"/>
            <a:ext cx="9144000" cy="54930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Uma imagem contendo homem, olhando, pessoa, gravata&#10;&#10;Descrição gerada automaticamente">
            <a:extLst>
              <a:ext uri="{FF2B5EF4-FFF2-40B4-BE49-F238E27FC236}">
                <a16:creationId xmlns:a16="http://schemas.microsoft.com/office/drawing/2014/main" id="{9C205538-2D80-44C9-96E5-4AC8CBE696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4"/>
          <a:stretch/>
        </p:blipFill>
        <p:spPr>
          <a:xfrm>
            <a:off x="2202138" y="2226028"/>
            <a:ext cx="4939748" cy="4548809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571499" y="1702808"/>
            <a:ext cx="8201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+mj-lt"/>
              </a:rPr>
              <a:t>Esse amor condicional é uma característica humana.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13738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701084" y="2044005"/>
            <a:ext cx="49223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800" b="1" dirty="0">
                <a:latin typeface="+mj-lt"/>
              </a:rPr>
              <a:t>Se Deus nos ama apenas se O satisfazemos, significa que o ser humano está no controle. </a:t>
            </a:r>
          </a:p>
        </p:txBody>
      </p:sp>
      <p:pic>
        <p:nvPicPr>
          <p:cNvPr id="4" name="Imagem 3" descr="Uma imagem contendo pessoa, homem, terno, vestuário&#10;&#10;Descrição gerada automaticamente">
            <a:extLst>
              <a:ext uri="{FF2B5EF4-FFF2-40B4-BE49-F238E27FC236}">
                <a16:creationId xmlns:a16="http://schemas.microsoft.com/office/drawing/2014/main" id="{1F7090B4-2108-45DB-AA90-2818B1A77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9"/>
          <a:stretch/>
        </p:blipFill>
        <p:spPr>
          <a:xfrm>
            <a:off x="0" y="1858607"/>
            <a:ext cx="6162261" cy="499939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85472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1257</TotalTime>
  <Words>1395</Words>
  <Application>Microsoft Office PowerPoint</Application>
  <PresentationFormat>Apresentação na tela (4:3)</PresentationFormat>
  <Paragraphs>83</Paragraphs>
  <Slides>41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Impact</vt:lpstr>
      <vt:lpstr>Tahoma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ADORAÇÃO É MISSÃO QUANDO ENTREGAMOS OS FILHOS PARA DEUS</dc:title>
  <dc:creator>UNeB - Daniele Duarte da Silva Santos</dc:creator>
  <cp:lastModifiedBy>Daniele Santos</cp:lastModifiedBy>
  <cp:revision>57</cp:revision>
  <dcterms:created xsi:type="dcterms:W3CDTF">2019-01-24T14:30:36Z</dcterms:created>
  <dcterms:modified xsi:type="dcterms:W3CDTF">2019-01-30T20:23:03Z</dcterms:modified>
</cp:coreProperties>
</file>