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0B2"/>
    <a:srgbClr val="9397AA"/>
    <a:srgbClr val="747EB8"/>
    <a:srgbClr val="A9AFD3"/>
    <a:srgbClr val="6670B1"/>
    <a:srgbClr val="FF7963"/>
    <a:srgbClr val="191759"/>
    <a:srgbClr val="F5B901"/>
    <a:srgbClr val="0B0A00"/>
    <a:srgbClr val="100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58912"/>
          </a:xfrm>
        </p:spPr>
        <p:txBody>
          <a:bodyPr anchor="b">
            <a:normAutofit/>
          </a:bodyPr>
          <a:lstStyle>
            <a:lvl1pPr algn="ctr">
              <a:defRPr sz="4800">
                <a:latin typeface="Impact" panose="020B080603090205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362570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39459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75" y="15843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34117-06B2-4DB2-A3F6-A7C1B28160AF}" type="datetimeFigureOut">
              <a:rPr lang="pt-BR" smtClean="0"/>
              <a:t>30/01/2019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BF0BC-C67F-4EF9-A8C6-AA95A28A4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40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ransition spd="slow">
    <p:wipe dir="r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48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31197" y="3935469"/>
            <a:ext cx="4337188" cy="1325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t-BR" sz="2400" dirty="0"/>
              <a:t> é atribuir valor em alta conta ao que é adorado. As pessoas fazem de tudo e pagam o que for para ter o que adoram. Como declarou Pr. Valdecir Lima: </a:t>
            </a:r>
            <a:r>
              <a:rPr lang="pt-BR" sz="2400" i="1" dirty="0"/>
              <a:t>“Tudo que ocupa o primeiro lugar em nossa vida passa a ser nosso Deus”</a:t>
            </a:r>
            <a:endParaRPr lang="pt-BR" sz="2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FCEF714-EFC9-40C7-90AB-DE333E19CCF2}"/>
              </a:ext>
            </a:extLst>
          </p:cNvPr>
          <p:cNvSpPr/>
          <p:nvPr/>
        </p:nvSpPr>
        <p:spPr>
          <a:xfrm>
            <a:off x="1362537" y="1657041"/>
            <a:ext cx="67842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b="1" dirty="0">
                <a:solidFill>
                  <a:srgbClr val="1A175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D O R A Ç Ã O</a:t>
            </a:r>
          </a:p>
        </p:txBody>
      </p:sp>
      <p:pic>
        <p:nvPicPr>
          <p:cNvPr id="5" name="Imagem 4" descr="Uma imagem contendo interior, mesa, sentado&#10;&#10;Descrição gerada automaticamente">
            <a:extLst>
              <a:ext uri="{FF2B5EF4-FFF2-40B4-BE49-F238E27FC236}">
                <a16:creationId xmlns:a16="http://schemas.microsoft.com/office/drawing/2014/main" id="{F943F48D-49B2-4AAA-A30B-AACF39D8F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704961"/>
            <a:ext cx="3786577" cy="37865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0279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B1B662-BE85-4CFB-A882-ACE999BF0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4"/>
          <a:stretch/>
        </p:blipFill>
        <p:spPr>
          <a:xfrm>
            <a:off x="0" y="1351721"/>
            <a:ext cx="9144000" cy="550627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98431" y="2208007"/>
            <a:ext cx="7747138" cy="13255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dirty="0">
                <a:solidFill>
                  <a:schemeClr val="bg1"/>
                </a:solidFill>
              </a:rPr>
              <a:t>A adoração na Bíblia sempre esteve relacionada com ofertas de sacrifícios e, o que mais agrada a Deus, o que O deixa mais feliz, são FILHOS que andam na verdade, então, adorar a Deus é lhe oferecer, não o que eu desejo, mas aquilo que Ele me pediu.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1122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6C1AE579-4378-446A-8D37-E2ADAB32C675}"/>
              </a:ext>
            </a:extLst>
          </p:cNvPr>
          <p:cNvSpPr/>
          <p:nvPr/>
        </p:nvSpPr>
        <p:spPr>
          <a:xfrm>
            <a:off x="0" y="1364974"/>
            <a:ext cx="9144000" cy="54930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FB4C779-C548-484D-823E-513A449FB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6"/>
          <a:stretch/>
        </p:blipFill>
        <p:spPr>
          <a:xfrm>
            <a:off x="5241981" y="1584629"/>
            <a:ext cx="3657600" cy="505371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08172" y="2096488"/>
            <a:ext cx="4950912" cy="786985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pt-BR" dirty="0">
                <a:solidFill>
                  <a:schemeClr val="bg1"/>
                </a:solidFill>
              </a:rPr>
              <a:t>Mas quando você chegar no Céu, Deus fará uma única pergunta: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B56AC2C-D6C9-4F9B-8EB4-BDDE4D81825B}"/>
              </a:ext>
            </a:extLst>
          </p:cNvPr>
          <p:cNvSpPr/>
          <p:nvPr/>
        </p:nvSpPr>
        <p:spPr>
          <a:xfrm>
            <a:off x="778359" y="4414582"/>
            <a:ext cx="4473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E na eternidade, é só o que vai importar, quem está lá e quem não está.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6239336-B0DA-4137-A82F-618ACFF0710A}"/>
              </a:ext>
            </a:extLst>
          </p:cNvPr>
          <p:cNvSpPr/>
          <p:nvPr/>
        </p:nvSpPr>
        <p:spPr>
          <a:xfrm>
            <a:off x="708172" y="3280489"/>
            <a:ext cx="56124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dirty="0">
                <a:solidFill>
                  <a:srgbClr val="90E8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Quantos vieram?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979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grama, ao ar livre, campo, ovelha&#10;&#10;Descrição gerada automaticamente">
            <a:extLst>
              <a:ext uri="{FF2B5EF4-FFF2-40B4-BE49-F238E27FC236}">
                <a16:creationId xmlns:a16="http://schemas.microsoft.com/office/drawing/2014/main" id="{1D03AC24-ED03-44C5-9E60-5708AFB40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6"/>
          <a:stretch/>
        </p:blipFill>
        <p:spPr>
          <a:xfrm>
            <a:off x="0" y="1338470"/>
            <a:ext cx="9144000" cy="551953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4187689"/>
            <a:ext cx="7886700" cy="1916804"/>
          </a:xfr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b="1" i="1" dirty="0"/>
              <a:t>“Pela fé Abel ofereceu a Deus um sacrifício superior ao de Caim. Pela fé ele foi reconhecido como justo, quando Deus aprovou as suas ofertas. Embora esteja morto, por meio da fé ainda fala”</a:t>
            </a:r>
            <a:r>
              <a:rPr lang="pt-BR" b="1" dirty="0"/>
              <a:t>.</a:t>
            </a:r>
            <a:endParaRPr lang="pt-BR" sz="28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01685AD-BE2B-4583-9298-E88211DFE799}"/>
              </a:ext>
            </a:extLst>
          </p:cNvPr>
          <p:cNvSpPr/>
          <p:nvPr/>
        </p:nvSpPr>
        <p:spPr>
          <a:xfrm>
            <a:off x="5946313" y="5940529"/>
            <a:ext cx="2153923" cy="523220"/>
          </a:xfrm>
          <a:prstGeom prst="rect">
            <a:avLst/>
          </a:prstGeom>
          <a:solidFill>
            <a:srgbClr val="171558"/>
          </a:solidFill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Hebreus 11:4</a:t>
            </a:r>
          </a:p>
        </p:txBody>
      </p:sp>
    </p:spTree>
    <p:extLst>
      <p:ext uri="{BB962C8B-B14F-4D97-AF65-F5344CB8AC3E}">
        <p14:creationId xmlns:p14="http://schemas.microsoft.com/office/powerpoint/2010/main" val="932045264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855962-8C0A-451A-8F2B-2737C5DC9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r="1848"/>
          <a:stretch/>
        </p:blipFill>
        <p:spPr>
          <a:xfrm>
            <a:off x="-1" y="1345758"/>
            <a:ext cx="9144001" cy="5512242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47997" y="2103437"/>
            <a:ext cx="8048004" cy="13255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sz="2400" dirty="0"/>
              <a:t>A adoração deste primeiro filho, que morreu enquanto adorava, cumpre a missão por meio da fé. Você pode pensar que sua fé não tem resultados... O que dizer da fé de Abel que fez tudo certo, exatamente como Deus orientou... E ele não foi morto por um ladrão, mas pelo próprio irmão, enquanto adorava.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96818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homem, pessoa, óculos, vestindo&#10;&#10;Descrição gerada automaticamente">
            <a:extLst>
              <a:ext uri="{FF2B5EF4-FFF2-40B4-BE49-F238E27FC236}">
                <a16:creationId xmlns:a16="http://schemas.microsoft.com/office/drawing/2014/main" id="{8BFB992A-707B-4AB3-B28A-9EDFC085B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r="7618"/>
          <a:stretch/>
        </p:blipFill>
        <p:spPr>
          <a:xfrm>
            <a:off x="0" y="1378226"/>
            <a:ext cx="9144000" cy="547977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47273" y="2288903"/>
            <a:ext cx="4530204" cy="1325563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OFERTA PELA GRAÇA OU PELAS OBRAS?</a:t>
            </a:r>
            <a:endParaRPr lang="pt-BR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0738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arede, água, mesa, interior&#10;&#10;Descrição gerada automaticamente">
            <a:extLst>
              <a:ext uri="{FF2B5EF4-FFF2-40B4-BE49-F238E27FC236}">
                <a16:creationId xmlns:a16="http://schemas.microsoft.com/office/drawing/2014/main" id="{60C5E43E-C01A-4DF8-9A69-52178F7BD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522"/>
            <a:ext cx="9144000" cy="607161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236" y="1707057"/>
            <a:ext cx="7886700" cy="201433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dirty="0"/>
              <a:t>Tanto a salvação como as ofertas sempre foram pela graça. As ofertas de Abel e Caim representam bem isso. A de Abel representava o “Cordeiro de Deus que tira o pecado do mundo”.</a:t>
            </a:r>
            <a:endParaRPr lang="pt-BR" sz="28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CCE338B-84E0-4D5C-8F1E-F32A55397C96}"/>
              </a:ext>
            </a:extLst>
          </p:cNvPr>
          <p:cNvSpPr/>
          <p:nvPr/>
        </p:nvSpPr>
        <p:spPr>
          <a:xfrm>
            <a:off x="6341747" y="3508512"/>
            <a:ext cx="1797287" cy="584775"/>
          </a:xfrm>
          <a:prstGeom prst="rect">
            <a:avLst/>
          </a:prstGeom>
          <a:solidFill>
            <a:srgbClr val="16124D"/>
          </a:solidFill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João 1:29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5364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076DA7-1515-475D-99D1-2D849BC79574}"/>
              </a:ext>
            </a:extLst>
          </p:cNvPr>
          <p:cNvSpPr/>
          <p:nvPr/>
        </p:nvSpPr>
        <p:spPr>
          <a:xfrm>
            <a:off x="0" y="1364974"/>
            <a:ext cx="9144000" cy="5493026"/>
          </a:xfrm>
          <a:prstGeom prst="rect">
            <a:avLst/>
          </a:prstGeom>
          <a:solidFill>
            <a:srgbClr val="0B0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esta, comida, interior, mesa&#10;&#10;Descrição gerada automaticamente">
            <a:extLst>
              <a:ext uri="{FF2B5EF4-FFF2-40B4-BE49-F238E27FC236}">
                <a16:creationId xmlns:a16="http://schemas.microsoft.com/office/drawing/2014/main" id="{330E5BFC-A4C6-42F6-9709-92F28EE2D2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9"/>
          <a:stretch/>
        </p:blipFill>
        <p:spPr>
          <a:xfrm>
            <a:off x="0" y="3057141"/>
            <a:ext cx="9144000" cy="380085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13132" y="1965681"/>
            <a:ext cx="8117735" cy="13255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b="1" dirty="0">
                <a:solidFill>
                  <a:schemeClr val="bg1"/>
                </a:solidFill>
              </a:rPr>
              <a:t>A oferta de Caim simbolizava os frutos dos seus méritos pessoais, lembrando o egoísmo humano e o desejo de ver e controlar os resultados da aplicação dos recursos.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84180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4473" y="2766218"/>
            <a:ext cx="7680877" cy="1325563"/>
          </a:xfrm>
        </p:spPr>
        <p:txBody>
          <a:bodyPr>
            <a:noAutofit/>
          </a:bodyPr>
          <a:lstStyle/>
          <a:p>
            <a:pPr algn="r">
              <a:lnSpc>
                <a:spcPct val="110000"/>
              </a:lnSpc>
            </a:pPr>
            <a:r>
              <a:rPr lang="pt-BR" sz="2400" i="1" dirty="0"/>
              <a:t>“Quão grande foi a dádiva de Deus ao homem, como Lhe aprouve fazê-la! Com liberalidade que jamais poderá ser excedida, Ele deu, para salvar os rebeldes filhos dos homens e fazer-lhes ver o Seu propósito e discernir o Seu amor. Demonstrareis, pelas vossas dádivas e ofertas, que não considerais coisa alguma boa demais para dar Àquele que ‘deu o Seu Filho unigênito?” </a:t>
            </a:r>
            <a:r>
              <a:rPr lang="pt-BR" sz="2400" dirty="0"/>
              <a:t>(</a:t>
            </a:r>
            <a:r>
              <a:rPr lang="pt-BR" sz="2400" dirty="0" err="1"/>
              <a:t>Jo</a:t>
            </a:r>
            <a:r>
              <a:rPr lang="pt-BR" sz="2400" dirty="0"/>
              <a:t> 3:16). </a:t>
            </a:r>
            <a:br>
              <a:rPr lang="pt-BR" sz="2400" dirty="0"/>
            </a:br>
            <a:endParaRPr lang="pt-BR" sz="2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C41562-C21F-4863-8E9F-BE7F3F107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21761"/>
            <a:ext cx="2896429" cy="340967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DEBA7DC-7ECC-403C-884F-2533E3C565EB}"/>
              </a:ext>
            </a:extLst>
          </p:cNvPr>
          <p:cNvSpPr/>
          <p:nvPr/>
        </p:nvSpPr>
        <p:spPr>
          <a:xfrm>
            <a:off x="3876203" y="4932648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BDD5DDB-0084-4B58-A28F-E10384A8E2ED}"/>
              </a:ext>
            </a:extLst>
          </p:cNvPr>
          <p:cNvSpPr/>
          <p:nvPr/>
        </p:nvSpPr>
        <p:spPr>
          <a:xfrm>
            <a:off x="4586505" y="5192276"/>
            <a:ext cx="3963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Review </a:t>
            </a:r>
            <a:r>
              <a:rPr lang="pt-BR" dirty="0" err="1"/>
              <a:t>and</a:t>
            </a:r>
            <a:r>
              <a:rPr lang="pt-BR" dirty="0"/>
              <a:t> Herald, 15 de maio de 1900.</a:t>
            </a:r>
          </a:p>
        </p:txBody>
      </p:sp>
    </p:spTree>
    <p:extLst>
      <p:ext uri="{BB962C8B-B14F-4D97-AF65-F5344CB8AC3E}">
        <p14:creationId xmlns:p14="http://schemas.microsoft.com/office/powerpoint/2010/main" val="3937824693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pôr do sol, água, céu&#10;&#10;Descrição gerada automaticamente">
            <a:extLst>
              <a:ext uri="{FF2B5EF4-FFF2-40B4-BE49-F238E27FC236}">
                <a16:creationId xmlns:a16="http://schemas.microsoft.com/office/drawing/2014/main" id="{1E2CD8B4-DBF1-47C2-9792-8D3625047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"/>
          <a:stretch/>
        </p:blipFill>
        <p:spPr>
          <a:xfrm>
            <a:off x="0" y="1329872"/>
            <a:ext cx="9144000" cy="552812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73143" y="2103437"/>
            <a:ext cx="8197713" cy="13255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b="1" dirty="0"/>
              <a:t>Hoje não é diferente, Deus espera que lhe entreguemos ofertas de gratidão pelo Seu imenso sacrifício por nós. Entregar ofertas ao Senhor é um ato de adoração, nosso papel é oferecer como Ele nos pede.</a:t>
            </a:r>
            <a:endParaRPr lang="pt-BR" sz="2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446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298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45E017F-4B71-4641-9C36-F6F7BE15D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24326" y="1807127"/>
            <a:ext cx="7495347" cy="162187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i="1" dirty="0"/>
              <a:t>“Cada um contribua segundo tiver proposto no coração, não com tristeza ou por necessidade; porque Deus ama a quem dá com alegria.”</a:t>
            </a:r>
            <a:endParaRPr lang="pt-BR" sz="28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8F6366D-E858-45CE-BE9F-D4DAB13B3CD9}"/>
              </a:ext>
            </a:extLst>
          </p:cNvPr>
          <p:cNvSpPr/>
          <p:nvPr/>
        </p:nvSpPr>
        <p:spPr>
          <a:xfrm>
            <a:off x="3423352" y="3332923"/>
            <a:ext cx="2297296" cy="542584"/>
          </a:xfrm>
          <a:prstGeom prst="rect">
            <a:avLst/>
          </a:prstGeom>
          <a:solidFill>
            <a:srgbClr val="16124D"/>
          </a:solidFill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800" dirty="0">
                <a:solidFill>
                  <a:schemeClr val="bg1"/>
                </a:solidFill>
              </a:rPr>
              <a:t>2 Coríntios 9:7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72270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pequeno, jovem, menino&#10;&#10;Descrição gerada automaticamente">
            <a:extLst>
              <a:ext uri="{FF2B5EF4-FFF2-40B4-BE49-F238E27FC236}">
                <a16:creationId xmlns:a16="http://schemas.microsoft.com/office/drawing/2014/main" id="{364CC94A-0C9D-406E-B23B-8984D3E2C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2"/>
          <a:stretch/>
        </p:blipFill>
        <p:spPr>
          <a:xfrm>
            <a:off x="0" y="1357086"/>
            <a:ext cx="9144000" cy="550091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3361" y="2277609"/>
            <a:ext cx="5734868" cy="1325563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pt-BR" b="1" dirty="0"/>
              <a:t>A ênfase de Paulo é que nossas ofertas devem ser entregues com alegria; alegria por aquilo que Ele fez por nós, </a:t>
            </a:r>
            <a:br>
              <a:rPr lang="pt-BR" b="1" dirty="0"/>
            </a:br>
            <a:r>
              <a:rPr lang="pt-BR" b="1" dirty="0"/>
              <a:t>e não motivados por alguma necessidade. </a:t>
            </a:r>
            <a:endParaRPr lang="pt-BR" sz="2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3472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09C98A-8961-4184-AC11-F8D0F4AA7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A"/>
              </a:clrFrom>
              <a:clrTo>
                <a:srgbClr val="F2F2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8"/>
          <a:stretch/>
        </p:blipFill>
        <p:spPr>
          <a:xfrm>
            <a:off x="1093788" y="1408196"/>
            <a:ext cx="6956423" cy="544980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1551078"/>
            <a:ext cx="7886700" cy="1325563"/>
          </a:xfrm>
        </p:spPr>
        <p:txBody>
          <a:bodyPr>
            <a:noAutofit/>
          </a:bodyPr>
          <a:lstStyle/>
          <a:p>
            <a:r>
              <a:rPr lang="pt-B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OFERTA 60/20/20 </a:t>
            </a:r>
            <a:br>
              <a:rPr lang="pt-B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 DIRECIONADA?</a:t>
            </a:r>
            <a:endParaRPr lang="pt-BR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31848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1904584"/>
            <a:ext cx="7886700" cy="1325563"/>
          </a:xfrm>
        </p:spPr>
        <p:txBody>
          <a:bodyPr>
            <a:noAutofit/>
          </a:bodyPr>
          <a:lstStyle/>
          <a:p>
            <a:r>
              <a:rPr lang="pt-BR" dirty="0"/>
              <a:t>Quando não direcionamos nossa oferta para projetos e coisas, ela é distribuída da seguinte maneira dentro de um plano mundial:</a:t>
            </a:r>
            <a:br>
              <a:rPr lang="pt-BR" sz="3600" dirty="0"/>
            </a:br>
            <a:endParaRPr lang="pt-BR" sz="3600" dirty="0"/>
          </a:p>
        </p:txBody>
      </p:sp>
      <p:pic>
        <p:nvPicPr>
          <p:cNvPr id="5" name="Imagem 4" descr="Uma imagem contendo objeto&#10;&#10;Descrição gerada automaticamente">
            <a:extLst>
              <a:ext uri="{FF2B5EF4-FFF2-40B4-BE49-F238E27FC236}">
                <a16:creationId xmlns:a16="http://schemas.microsoft.com/office/drawing/2014/main" id="{E3B82B76-E598-4D0D-8567-DDA204C7A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1" r="41014" b="30785"/>
          <a:stretch/>
        </p:blipFill>
        <p:spPr>
          <a:xfrm>
            <a:off x="1543877" y="3054489"/>
            <a:ext cx="6321287" cy="2485028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E24DA86B-5FBA-4D60-B633-687CAF656D81}"/>
              </a:ext>
            </a:extLst>
          </p:cNvPr>
          <p:cNvSpPr txBox="1">
            <a:spLocks/>
          </p:cNvSpPr>
          <p:nvPr/>
        </p:nvSpPr>
        <p:spPr>
          <a:xfrm>
            <a:off x="1926258" y="3416740"/>
            <a:ext cx="1479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solidFill>
                  <a:srgbClr val="D32124"/>
                </a:solidFill>
                <a:latin typeface="Impact" panose="020B0806030902050204" pitchFamily="34" charset="0"/>
              </a:rPr>
              <a:t>60%</a:t>
            </a:r>
            <a:endParaRPr lang="pt-BR" sz="6000" dirty="0">
              <a:solidFill>
                <a:srgbClr val="D32124"/>
              </a:solidFill>
              <a:latin typeface="Impact" panose="020B0806030902050204" pitchFamily="34" charset="0"/>
            </a:endParaRP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25948197-98C7-4D88-B266-633AA58267C3}"/>
              </a:ext>
            </a:extLst>
          </p:cNvPr>
          <p:cNvSpPr txBox="1">
            <a:spLocks/>
          </p:cNvSpPr>
          <p:nvPr/>
        </p:nvSpPr>
        <p:spPr>
          <a:xfrm>
            <a:off x="3964745" y="3411274"/>
            <a:ext cx="1479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solidFill>
                  <a:srgbClr val="D84F22"/>
                </a:solidFill>
                <a:latin typeface="Impact" panose="020B0806030902050204" pitchFamily="34" charset="0"/>
              </a:rPr>
              <a:t>20%</a:t>
            </a:r>
            <a:endParaRPr lang="pt-BR" sz="6000" dirty="0">
              <a:solidFill>
                <a:srgbClr val="D84F22"/>
              </a:solidFill>
              <a:latin typeface="Impact" panose="020B0806030902050204" pitchFamily="34" charset="0"/>
            </a:endParaRPr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6F90F937-924F-4C98-AD59-22C351085CC0}"/>
              </a:ext>
            </a:extLst>
          </p:cNvPr>
          <p:cNvSpPr txBox="1">
            <a:spLocks/>
          </p:cNvSpPr>
          <p:nvPr/>
        </p:nvSpPr>
        <p:spPr>
          <a:xfrm>
            <a:off x="6049893" y="3411273"/>
            <a:ext cx="1479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solidFill>
                  <a:srgbClr val="5E8DBC"/>
                </a:solidFill>
                <a:latin typeface="Impact" panose="020B0806030902050204" pitchFamily="34" charset="0"/>
              </a:rPr>
              <a:t>20%</a:t>
            </a:r>
            <a:endParaRPr lang="pt-BR" sz="6000" dirty="0">
              <a:solidFill>
                <a:srgbClr val="5E8DBC"/>
              </a:solidFill>
              <a:latin typeface="Impact" panose="020B080603090205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6FD65A2-7EF6-4EF4-827B-B33C4C39F547}"/>
              </a:ext>
            </a:extLst>
          </p:cNvPr>
          <p:cNvSpPr/>
          <p:nvPr/>
        </p:nvSpPr>
        <p:spPr>
          <a:xfrm>
            <a:off x="2148309" y="5508740"/>
            <a:ext cx="899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D42124"/>
                </a:solidFill>
              </a:rPr>
              <a:t>CAIXA </a:t>
            </a:r>
          </a:p>
          <a:p>
            <a:r>
              <a:rPr lang="pt-BR" sz="2000" b="1" dirty="0">
                <a:solidFill>
                  <a:srgbClr val="D42124"/>
                </a:solidFill>
              </a:rPr>
              <a:t>LOCAL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91A3685-A20E-4708-82F0-1AD94AF58905}"/>
              </a:ext>
            </a:extLst>
          </p:cNvPr>
          <p:cNvSpPr/>
          <p:nvPr/>
        </p:nvSpPr>
        <p:spPr>
          <a:xfrm>
            <a:off x="3739554" y="5539517"/>
            <a:ext cx="17956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rgbClr val="D84F22"/>
                </a:solidFill>
              </a:rPr>
              <a:t>PROJETOS </a:t>
            </a:r>
          </a:p>
          <a:p>
            <a:pPr algn="ctr"/>
            <a:r>
              <a:rPr lang="pt-BR" sz="2000" b="1" dirty="0">
                <a:solidFill>
                  <a:srgbClr val="D84F22"/>
                </a:solidFill>
              </a:rPr>
              <a:t>MISSIONÁRIOS</a:t>
            </a:r>
          </a:p>
          <a:p>
            <a:pPr algn="ctr"/>
            <a:r>
              <a:rPr lang="pt-BR" sz="2000" b="1" dirty="0">
                <a:solidFill>
                  <a:srgbClr val="D84F22"/>
                </a:solidFill>
              </a:rPr>
              <a:t> MUNDIAIS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2C101B9-12FA-485F-A83B-F1A092302024}"/>
              </a:ext>
            </a:extLst>
          </p:cNvPr>
          <p:cNvSpPr/>
          <p:nvPr/>
        </p:nvSpPr>
        <p:spPr>
          <a:xfrm>
            <a:off x="5798619" y="5539517"/>
            <a:ext cx="1982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5E8DBC"/>
                </a:solidFill>
              </a:rPr>
              <a:t>PREGAÇÃO DAS </a:t>
            </a:r>
          </a:p>
          <a:p>
            <a:pPr algn="ctr"/>
            <a:r>
              <a:rPr lang="pt-BR" b="1" dirty="0">
                <a:solidFill>
                  <a:srgbClr val="5E8DBC"/>
                </a:solidFill>
              </a:rPr>
              <a:t>“BOAS NOVAS”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45134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objeto&#10;&#10;Descrição gerada automaticamente">
            <a:extLst>
              <a:ext uri="{FF2B5EF4-FFF2-40B4-BE49-F238E27FC236}">
                <a16:creationId xmlns:a16="http://schemas.microsoft.com/office/drawing/2014/main" id="{9D75DF45-86F8-4685-9671-59637126C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7" t="33151" r="41014" b="30785"/>
          <a:stretch/>
        </p:blipFill>
        <p:spPr>
          <a:xfrm>
            <a:off x="233179" y="1583566"/>
            <a:ext cx="3218117" cy="3690868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0583E95C-0970-4522-99B6-0C5AB6B8E11B}"/>
              </a:ext>
            </a:extLst>
          </p:cNvPr>
          <p:cNvSpPr txBox="1">
            <a:spLocks/>
          </p:cNvSpPr>
          <p:nvPr/>
        </p:nvSpPr>
        <p:spPr>
          <a:xfrm>
            <a:off x="743492" y="2128226"/>
            <a:ext cx="2197490" cy="1968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7200" dirty="0">
                <a:solidFill>
                  <a:srgbClr val="5E8DBC"/>
                </a:solidFill>
                <a:latin typeface="Impact" panose="020B0806030902050204" pitchFamily="34" charset="0"/>
              </a:rPr>
              <a:t>20%</a:t>
            </a:r>
            <a:endParaRPr lang="pt-BR" sz="8800" dirty="0">
              <a:solidFill>
                <a:srgbClr val="5E8DBC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F54C7D1-E000-471C-BF7F-0714B2603C4B}"/>
              </a:ext>
            </a:extLst>
          </p:cNvPr>
          <p:cNvSpPr/>
          <p:nvPr/>
        </p:nvSpPr>
        <p:spPr>
          <a:xfrm>
            <a:off x="568779" y="5046119"/>
            <a:ext cx="25469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rgbClr val="5E8DBC"/>
                </a:solidFill>
              </a:rPr>
              <a:t>Estes últimos são </a:t>
            </a:r>
          </a:p>
          <a:p>
            <a:pPr algn="ctr"/>
            <a:r>
              <a:rPr lang="pt-BR" sz="2400" b="1" dirty="0">
                <a:solidFill>
                  <a:srgbClr val="5E8DBC"/>
                </a:solidFill>
              </a:rPr>
              <a:t>distribuídos da </a:t>
            </a:r>
          </a:p>
          <a:p>
            <a:pPr algn="ctr"/>
            <a:r>
              <a:rPr lang="pt-BR" sz="2400" b="1" dirty="0">
                <a:solidFill>
                  <a:srgbClr val="5E8DBC"/>
                </a:solidFill>
              </a:rPr>
              <a:t>seguinte maneira: 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D958836-F6B3-4687-904B-DBE9333786C6}"/>
              </a:ext>
            </a:extLst>
          </p:cNvPr>
          <p:cNvSpPr/>
          <p:nvPr/>
        </p:nvSpPr>
        <p:spPr>
          <a:xfrm>
            <a:off x="3483162" y="2128226"/>
            <a:ext cx="5925882" cy="963680"/>
          </a:xfrm>
          <a:prstGeom prst="roundRect">
            <a:avLst/>
          </a:prstGeom>
          <a:solidFill>
            <a:srgbClr val="5E8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70%</a:t>
            </a:r>
            <a:r>
              <a:rPr lang="pt-B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dirty="0"/>
              <a:t>na região da Associação/Missão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B97002D-E87E-44EF-9808-FDB483D2872A}"/>
              </a:ext>
            </a:extLst>
          </p:cNvPr>
          <p:cNvSpPr/>
          <p:nvPr/>
        </p:nvSpPr>
        <p:spPr>
          <a:xfrm>
            <a:off x="3483162" y="3471675"/>
            <a:ext cx="5925882" cy="963680"/>
          </a:xfrm>
          <a:prstGeom prst="roundRect">
            <a:avLst/>
          </a:prstGeom>
          <a:solidFill>
            <a:srgbClr val="5E8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18%</a:t>
            </a:r>
            <a:r>
              <a:rPr lang="pt-B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00" dirty="0"/>
              <a:t>para o território da União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F4EC763-6C75-45E9-8694-4596666B348D}"/>
              </a:ext>
            </a:extLst>
          </p:cNvPr>
          <p:cNvSpPr/>
          <p:nvPr/>
        </p:nvSpPr>
        <p:spPr>
          <a:xfrm>
            <a:off x="3483162" y="4815124"/>
            <a:ext cx="5925882" cy="963680"/>
          </a:xfrm>
          <a:prstGeom prst="roundRect">
            <a:avLst/>
          </a:prstGeom>
          <a:solidFill>
            <a:srgbClr val="5E8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12%</a:t>
            </a:r>
            <a:r>
              <a:rPr lang="pt-BR" sz="2400" dirty="0"/>
              <a:t> para a geografia da Divisão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40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79368" y="2958978"/>
            <a:ext cx="7985264" cy="1325563"/>
          </a:xfrm>
        </p:spPr>
        <p:txBody>
          <a:bodyPr>
            <a:noAutofit/>
          </a:bodyPr>
          <a:lstStyle/>
          <a:p>
            <a:pPr algn="r">
              <a:lnSpc>
                <a:spcPct val="110000"/>
              </a:lnSpc>
            </a:pPr>
            <a:r>
              <a:rPr lang="pt-BR" sz="3200" dirty="0"/>
              <a:t>“O Senhor não precisa de nossas ofertas. Não o podemos enriquecer com as nossas dádivas. No entanto... é essa a única maneira em que nos é possível manifestar nossa gratidão e amor a Deus.” 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06B1AF-84A1-485A-B165-387278DE3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8" y="3621760"/>
            <a:ext cx="2896429" cy="340967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4A244E5-6BCD-4DDF-ACB2-871F9AEF3AD2}"/>
              </a:ext>
            </a:extLst>
          </p:cNvPr>
          <p:cNvSpPr/>
          <p:nvPr/>
        </p:nvSpPr>
        <p:spPr>
          <a:xfrm>
            <a:off x="3934260" y="4961748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E43784D-DF8A-4448-ABCE-18E2122B1F6B}"/>
              </a:ext>
            </a:extLst>
          </p:cNvPr>
          <p:cNvSpPr/>
          <p:nvPr/>
        </p:nvSpPr>
        <p:spPr>
          <a:xfrm>
            <a:off x="4506239" y="5334692"/>
            <a:ext cx="400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(Conselhos sobre Mordomia Cristã, p.19)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16677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9E0858-F44F-47D7-BDBA-88780E928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740">
            <a:off x="873245" y="1674621"/>
            <a:ext cx="7397509" cy="554813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49" y="1714521"/>
            <a:ext cx="7886700" cy="1325563"/>
          </a:xfrm>
        </p:spPr>
        <p:txBody>
          <a:bodyPr>
            <a:noAutofit/>
          </a:bodyPr>
          <a:lstStyle/>
          <a:p>
            <a:r>
              <a:rPr lang="pt-BR" dirty="0"/>
              <a:t>Mas quando você direciona, essa oferta fica 100% para o caixa local, assim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você não contribui </a:t>
            </a:r>
            <a:r>
              <a:rPr lang="pt-BR" dirty="0"/>
              <a:t>com a igreja mundial.</a:t>
            </a:r>
            <a:endParaRPr lang="pt-BR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9047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6A38C1C-13AF-4DAF-8D9F-31FEFC11A9CA}"/>
              </a:ext>
            </a:extLst>
          </p:cNvPr>
          <p:cNvSpPr/>
          <p:nvPr/>
        </p:nvSpPr>
        <p:spPr>
          <a:xfrm>
            <a:off x="0" y="4440237"/>
            <a:ext cx="9144000" cy="2417763"/>
          </a:xfrm>
          <a:prstGeom prst="rect">
            <a:avLst/>
          </a:prstGeom>
          <a:solidFill>
            <a:srgbClr val="F5B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9143" y="4986336"/>
            <a:ext cx="8384721" cy="1325563"/>
          </a:xfrm>
        </p:spPr>
        <p:txBody>
          <a:bodyPr>
            <a:noAutofit/>
          </a:bodyPr>
          <a:lstStyle/>
          <a:p>
            <a:r>
              <a:rPr lang="pt-BR" sz="3200" b="1" dirty="0"/>
              <a:t>As ofertas direcionadas a projetos locais deveriam ser as ofertas de sacrifício e nunca as ofertas/pactos colocadas na salva ou no envelope.</a:t>
            </a:r>
          </a:p>
        </p:txBody>
      </p:sp>
      <p:pic>
        <p:nvPicPr>
          <p:cNvPr id="3" name="Imagem 2" descr="Uma imagem contendo clip-art&#10;&#10;Descrição gerada automaticamente">
            <a:extLst>
              <a:ext uri="{FF2B5EF4-FFF2-40B4-BE49-F238E27FC236}">
                <a16:creationId xmlns:a16="http://schemas.microsoft.com/office/drawing/2014/main" id="{6F0A1039-DC05-4D7D-BFB1-6DDF3D8D9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6" y="1531126"/>
            <a:ext cx="8345714" cy="27732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14698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41565" y="3283857"/>
            <a:ext cx="5063218" cy="1325563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pt-BR" sz="2600" dirty="0"/>
              <a:t>Não há problemas em você entregar ofertas para ajudar sua igreja local, mas o ideal é que você tenha um </a:t>
            </a:r>
            <a:r>
              <a:rPr lang="pt-BR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plano de doação sistemática</a:t>
            </a:r>
            <a:r>
              <a:rPr lang="pt-BR" sz="2600" dirty="0"/>
              <a:t>, onde você irá separar um percentual de oferta de gratidão; esta você entrega e deixa Deus administrar, demonstrando dessa forma sua gratidão ao Senhor, e contribuindo com a igreja mundial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9A532B5-74DC-448E-8679-603E7BD44C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99"/>
          <a:stretch/>
        </p:blipFill>
        <p:spPr>
          <a:xfrm>
            <a:off x="5604783" y="1542141"/>
            <a:ext cx="3539218" cy="506321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264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"/>
          <p:cNvSpPr/>
          <p:nvPr/>
        </p:nvSpPr>
        <p:spPr>
          <a:xfrm>
            <a:off x="2514600" y="3021479"/>
            <a:ext cx="5981700" cy="26935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8843A7-1F4D-4C0E-9B44-CFD394035A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15" y="1645672"/>
            <a:ext cx="5045166" cy="504516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1810086"/>
            <a:ext cx="7886700" cy="1046980"/>
          </a:xfrm>
        </p:spPr>
        <p:txBody>
          <a:bodyPr>
            <a:noAutofit/>
          </a:bodyPr>
          <a:lstStyle/>
          <a:p>
            <a:pPr algn="r"/>
            <a:r>
              <a:rPr lang="pt-BR" sz="5400" b="1" dirty="0">
                <a:solidFill>
                  <a:srgbClr val="1917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CAIM E ABEL </a:t>
            </a:r>
            <a:endParaRPr lang="pt-BR" sz="5400" dirty="0">
              <a:solidFill>
                <a:srgbClr val="1917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79E734E-7502-4676-ADAA-2D51B16B3C16}"/>
              </a:ext>
            </a:extLst>
          </p:cNvPr>
          <p:cNvSpPr/>
          <p:nvPr/>
        </p:nvSpPr>
        <p:spPr>
          <a:xfrm>
            <a:off x="3912465" y="3202078"/>
            <a:ext cx="4583835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pt-BR" sz="7200" dirty="0">
                <a:solidFill>
                  <a:srgbClr val="FF7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CLASSES </a:t>
            </a:r>
          </a:p>
          <a:p>
            <a:r>
              <a:rPr lang="pt-BR" sz="7200" dirty="0">
                <a:solidFill>
                  <a:srgbClr val="FF79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PESSOAS</a:t>
            </a:r>
            <a:endParaRPr lang="pt-BR" sz="7200" dirty="0">
              <a:solidFill>
                <a:srgbClr val="FF79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91785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57324C9-7E42-4DB3-B6DF-78D844B18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r="4060"/>
          <a:stretch/>
        </p:blipFill>
        <p:spPr>
          <a:xfrm>
            <a:off x="0" y="1265583"/>
            <a:ext cx="9144000" cy="559241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86459" y="1989281"/>
            <a:ext cx="7163628" cy="132556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i="1" dirty="0"/>
              <a:t>“Não tenho alegria maior do que ouvir que meus filhos estão andando na verdade.”</a:t>
            </a: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1005C84-112B-46F1-A5F7-C4245CB66D74}"/>
              </a:ext>
            </a:extLst>
          </p:cNvPr>
          <p:cNvSpPr/>
          <p:nvPr/>
        </p:nvSpPr>
        <p:spPr>
          <a:xfrm>
            <a:off x="5347015" y="3105834"/>
            <a:ext cx="2134074" cy="646331"/>
          </a:xfrm>
          <a:prstGeom prst="rect">
            <a:avLst/>
          </a:prstGeom>
          <a:solidFill>
            <a:srgbClr val="15124D"/>
          </a:solidFill>
        </p:spPr>
        <p:txBody>
          <a:bodyPr wrap="square">
            <a:spAutoFit/>
          </a:bodyPr>
          <a:lstStyle/>
          <a:p>
            <a:pPr algn="ctr"/>
            <a:r>
              <a:rPr lang="pt-BR" sz="3600" i="1" dirty="0">
                <a:solidFill>
                  <a:schemeClr val="bg1"/>
                </a:solidFill>
              </a:rPr>
              <a:t>3 João 4 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63695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-231" r="14908" b="231"/>
          <a:stretch/>
        </p:blipFill>
        <p:spPr>
          <a:xfrm>
            <a:off x="-12700" y="1352550"/>
            <a:ext cx="9169400" cy="550545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0550" y="3290093"/>
            <a:ext cx="4400550" cy="1325563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“Caim e Abel, filhos de Adão, diferiam grandemente em caráter. Abel tinha um espírito de fidelidade para com Deus; via justiça e misericórdia no trato do Criador com a raça decaída, e com gratidão aceitou a esperança da redenção.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5988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2858983"/>
            <a:ext cx="7886700" cy="1325563"/>
          </a:xfrm>
        </p:spPr>
        <p:txBody>
          <a:bodyPr>
            <a:noAutofit/>
          </a:bodyPr>
          <a:lstStyle/>
          <a:p>
            <a:pPr algn="r">
              <a:lnSpc>
                <a:spcPct val="110000"/>
              </a:lnSpc>
            </a:pPr>
            <a:r>
              <a:rPr lang="pt-BR" sz="2400" i="1" dirty="0"/>
              <a:t>Caim, porém, acariciava sentimentos de rebeldia, e murmurava contra Deus por causa da maldição pronunciada sobre a Terra e sobre o gênero humano, em virtude do pecado de Adão. Permitiu que a mente se deixasse levar pelo mesmo conduto que determinara a queda de Satanás, condescendendo com o desejo de exaltação própria, e pondo em </a:t>
            </a:r>
            <a:br>
              <a:rPr lang="pt-BR" sz="2400" i="1" dirty="0"/>
            </a:br>
            <a:r>
              <a:rPr lang="pt-BR" sz="2400" i="1" dirty="0"/>
              <a:t>dúvida a justiça e autoridade divinas. </a:t>
            </a:r>
            <a:br>
              <a:rPr lang="pt-BR" sz="2400" i="1" dirty="0"/>
            </a:br>
            <a:endParaRPr lang="pt-BR" sz="2400" i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3D46472-8B00-4FC4-98BD-8CE0BC34B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21761"/>
            <a:ext cx="2896429" cy="340967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CD02FF4-D6CC-4BCC-ADF6-0458B14F7B4C}"/>
              </a:ext>
            </a:extLst>
          </p:cNvPr>
          <p:cNvSpPr/>
          <p:nvPr/>
        </p:nvSpPr>
        <p:spPr>
          <a:xfrm>
            <a:off x="5155841" y="5207881"/>
            <a:ext cx="3359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i="1" dirty="0"/>
              <a:t>Patriarcas e profetas pag. 40.1</a:t>
            </a:r>
            <a:endParaRPr lang="pt-BR" sz="20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2F482AB-8A14-4197-A311-C49E426C91E7}"/>
              </a:ext>
            </a:extLst>
          </p:cNvPr>
          <p:cNvSpPr/>
          <p:nvPr/>
        </p:nvSpPr>
        <p:spPr>
          <a:xfrm>
            <a:off x="3896139" y="4976190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394621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9"/>
          <a:stretch/>
        </p:blipFill>
        <p:spPr>
          <a:xfrm>
            <a:off x="0" y="1345692"/>
            <a:ext cx="9144000" cy="552500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66775" y="3241676"/>
            <a:ext cx="4937125" cy="1325563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pt-BR" b="1" dirty="0"/>
              <a:t>“Caim e Abel representam duas classes que existirão no mundo até o final do tempo. Uma dessas classes se prevalece do sacrifício indicado para o pecado; a outra arrisca-se a confiar em seus próprios méritos;</a:t>
            </a:r>
            <a:endParaRPr lang="pt-BR" sz="2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90934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/>
          <a:stretch/>
        </p:blipFill>
        <p:spPr>
          <a:xfrm>
            <a:off x="0" y="1333500"/>
            <a:ext cx="9144000" cy="55245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1781176"/>
            <a:ext cx="7886700" cy="1325563"/>
          </a:xfrm>
        </p:spPr>
        <p:txBody>
          <a:bodyPr>
            <a:noAutofit/>
          </a:bodyPr>
          <a:lstStyle/>
          <a:p>
            <a:r>
              <a:rPr lang="pt-BR" b="1" dirty="0"/>
              <a:t>É unicamente pelos méritos de Jesus que nossas</a:t>
            </a:r>
            <a:br>
              <a:rPr lang="pt-BR" b="1" dirty="0"/>
            </a:br>
            <a:r>
              <a:rPr lang="pt-BR" b="1" dirty="0"/>
              <a:t>transgressões podem ser perdoadas. </a:t>
            </a:r>
            <a:endParaRPr lang="pt-BR" sz="2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22760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378201" y="3484060"/>
            <a:ext cx="5226050" cy="1325563"/>
          </a:xfrm>
        </p:spPr>
        <p:txBody>
          <a:bodyPr>
            <a:noAutofit/>
          </a:bodyPr>
          <a:lstStyle/>
          <a:p>
            <a:pPr algn="r"/>
            <a:r>
              <a:rPr lang="pt-BR" b="1" dirty="0"/>
              <a:t>Sempre existirão dois tipos de adoradores, aqueles que são como Caim e aqueles que são como Abel; aqueles que adoram a Deus como Ele pede, e aqueles que querem </a:t>
            </a:r>
            <a:r>
              <a:rPr lang="pt-BR" b="1" dirty="0" err="1"/>
              <a:t>adora-lO</a:t>
            </a:r>
            <a:r>
              <a:rPr lang="pt-BR" b="1" dirty="0"/>
              <a:t> à sua maneira;</a:t>
            </a:r>
            <a:br>
              <a:rPr lang="pt-BR" b="1" dirty="0"/>
            </a:br>
            <a:r>
              <a:rPr lang="pt-BR" b="1" dirty="0"/>
              <a:t>Aqueles que ofertam como o Senhor orienta, querendo demonstrar gratidão pelo sacrifício de Cristo, e aqueles que ofertam como acham melhor, motivados por uma mera necessidade.</a:t>
            </a:r>
            <a:endParaRPr lang="pt-BR" sz="28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435" y="1435684"/>
            <a:ext cx="3834736" cy="54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16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975"/>
            <a:ext cx="9144000" cy="5534025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14325" y="1872837"/>
            <a:ext cx="8515350" cy="1052028"/>
          </a:xfrm>
        </p:spPr>
        <p:txBody>
          <a:bodyPr>
            <a:noAutofit/>
          </a:bodyPr>
          <a:lstStyle/>
          <a:p>
            <a:r>
              <a:rPr lang="pt-BR" sz="4400" b="1" dirty="0">
                <a:solidFill>
                  <a:srgbClr val="A9A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tipo de adorador eu sou?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876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/>
          <a:stretch/>
        </p:blipFill>
        <p:spPr>
          <a:xfrm>
            <a:off x="-12700" y="1358900"/>
            <a:ext cx="9169951" cy="551945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61975" y="1654177"/>
            <a:ext cx="7886700" cy="768438"/>
          </a:xfrm>
        </p:spPr>
        <p:txBody>
          <a:bodyPr>
            <a:no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 que seria de nós sem o sacrifício de Jesus?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76299" y="4535203"/>
            <a:ext cx="7572376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“Graças a Deus por isso, que Aquele que derramou Seu sangue por nós, vive para alegrá-lo, vive para interceder por toda pessoa que O aceita. “Se confessarmos os nossos pecados, Ele é fiel e justo para nos perdoar os pecados e nos purificar de toda a injustiça”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FC20D46-49D0-4B11-B234-9302453CC281}"/>
              </a:ext>
            </a:extLst>
          </p:cNvPr>
          <p:cNvSpPr/>
          <p:nvPr/>
        </p:nvSpPr>
        <p:spPr>
          <a:xfrm>
            <a:off x="3731492" y="5987477"/>
            <a:ext cx="1707519" cy="461665"/>
          </a:xfrm>
          <a:prstGeom prst="rect">
            <a:avLst/>
          </a:prstGeom>
          <a:solidFill>
            <a:srgbClr val="171558"/>
          </a:solidFill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Helvetica-Light"/>
              </a:rPr>
              <a:t>1 João 1:9 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083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07964" y="1575217"/>
            <a:ext cx="755084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i="1" dirty="0"/>
              <a:t>Se hoje temos certeza do perdão, foi porque Cristo se entregou, e sofreu em nosso lugar, olhem o que diz Ellen White: “O sangue de Cristo purifica-nos de todo pecado. Fala melhores coisas que o de Abel, pois Cristo vive sempre para fazer intercessão por nós. Precisamos conservar sempre diante de nós a eficácia do sangue de Jesus. Esse sangue purificador, mantenedor da vida, é nossa esperança, uma vez que dele nos apoderemos. Precisamos crescer na apreciação de seu inestimável valor, pois ele só fala em nosso favor quando, pela fé, suplicamos sua virtude, mantendo a consciência limpa e em paz com Deus. </a:t>
            </a:r>
          </a:p>
          <a:p>
            <a:pPr algn="r"/>
            <a:r>
              <a:rPr lang="pt-BR" sz="2000" i="1" dirty="0"/>
              <a:t>Isto é representado pelo sangue perdoador, </a:t>
            </a:r>
          </a:p>
          <a:p>
            <a:pPr algn="r"/>
            <a:r>
              <a:rPr lang="pt-BR" sz="2000" i="1" dirty="0"/>
              <a:t>inseparavelmente ligado com a ressurreição </a:t>
            </a:r>
          </a:p>
          <a:p>
            <a:pPr algn="r"/>
            <a:r>
              <a:rPr lang="pt-BR" sz="2000" i="1" dirty="0"/>
              <a:t>e a vida de nosso Redentor, ilustrado pela </a:t>
            </a:r>
          </a:p>
          <a:p>
            <a:pPr algn="r"/>
            <a:r>
              <a:rPr lang="pt-BR" sz="2000" i="1" dirty="0"/>
              <a:t>incessante corrente que procede do trono de</a:t>
            </a:r>
          </a:p>
          <a:p>
            <a:pPr algn="r"/>
            <a:r>
              <a:rPr lang="pt-BR" sz="2000" i="1" dirty="0"/>
              <a:t> Deus, a água do rio da vida”.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D90102E-3995-4430-84F1-09AE9AA4E65E}"/>
              </a:ext>
            </a:extLst>
          </p:cNvPr>
          <p:cNvSpPr/>
          <p:nvPr/>
        </p:nvSpPr>
        <p:spPr>
          <a:xfrm>
            <a:off x="7103471" y="6034616"/>
            <a:ext cx="1455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i="1" dirty="0"/>
              <a:t>{EGW, AV, 42}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E0EEE5-683C-4701-B665-6B88E01F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7" y="3670710"/>
            <a:ext cx="2896429" cy="3409675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95A8EF5-A384-4A36-9C9E-FEED91C96239}"/>
              </a:ext>
            </a:extLst>
          </p:cNvPr>
          <p:cNvSpPr/>
          <p:nvPr/>
        </p:nvSpPr>
        <p:spPr>
          <a:xfrm>
            <a:off x="3944149" y="5968355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1125438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83161" y="1578990"/>
            <a:ext cx="85776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+mj-lt"/>
              </a:rPr>
              <a:t>Quando você entrega suas ofertas e permite que Deus as</a:t>
            </a:r>
          </a:p>
          <a:p>
            <a:pPr algn="ctr"/>
            <a:r>
              <a:rPr lang="pt-BR" sz="2000" b="1" dirty="0">
                <a:latin typeface="+mj-lt"/>
              </a:rPr>
              <a:t>administre, igrejas, escolas e hospitais são construídos em vários países do mundo e, nesses locais, milhares de pessoas conhecem a verdade e se entregam a Jesus, dessa forma, você adora ao Senhor aqui, e a missão é cumprida no mundo todo!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24424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b="6681"/>
          <a:stretch/>
        </p:blipFill>
        <p:spPr>
          <a:xfrm>
            <a:off x="0" y="1320800"/>
            <a:ext cx="9144000" cy="55626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997200" y="3302000"/>
            <a:ext cx="55882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200" b="1" dirty="0">
                <a:latin typeface="+mj-lt"/>
              </a:rPr>
              <a:t>Adoração é Missão </a:t>
            </a:r>
          </a:p>
          <a:p>
            <a:pPr algn="r"/>
            <a:r>
              <a:rPr lang="pt-BR" sz="3200" b="1" dirty="0">
                <a:latin typeface="+mj-lt"/>
              </a:rPr>
              <a:t>quando geramos filhos </a:t>
            </a:r>
          </a:p>
          <a:p>
            <a:pPr algn="r"/>
            <a:r>
              <a:rPr lang="pt-BR" sz="3200" b="1" dirty="0">
                <a:latin typeface="+mj-lt"/>
              </a:rPr>
              <a:t>para Deus que se </a:t>
            </a:r>
          </a:p>
          <a:p>
            <a:pPr algn="r"/>
            <a:r>
              <a:rPr lang="pt-BR" sz="3200" b="1" dirty="0">
                <a:latin typeface="+mj-lt"/>
              </a:rPr>
              <a:t>entregam de todo </a:t>
            </a:r>
          </a:p>
          <a:p>
            <a:pPr algn="r"/>
            <a:r>
              <a:rPr lang="pt-BR" sz="3200" b="1" dirty="0">
                <a:latin typeface="+mj-lt"/>
              </a:rPr>
              <a:t>coração, a </a:t>
            </a:r>
          </a:p>
          <a:p>
            <a:pPr algn="r"/>
            <a:r>
              <a:rPr lang="pt-BR" sz="3200" b="1" dirty="0">
                <a:latin typeface="+mj-lt"/>
              </a:rPr>
              <a:t>exemplo de Abel.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463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5995A9C-6CE0-41CA-8C7B-634DDC22041D}"/>
              </a:ext>
            </a:extLst>
          </p:cNvPr>
          <p:cNvSpPr/>
          <p:nvPr/>
        </p:nvSpPr>
        <p:spPr>
          <a:xfrm>
            <a:off x="1338470" y="2542015"/>
            <a:ext cx="7176880" cy="940905"/>
          </a:xfrm>
          <a:prstGeom prst="rect">
            <a:avLst/>
          </a:prstGeom>
          <a:solidFill>
            <a:srgbClr val="5763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Fecundar e multiplicar (filhos) </a:t>
            </a:r>
          </a:p>
          <a:p>
            <a:pPr algn="ctr"/>
            <a:r>
              <a:rPr lang="pt-BR" sz="2800" dirty="0"/>
              <a:t>(</a:t>
            </a:r>
            <a:r>
              <a:rPr lang="pt-BR" sz="2800" dirty="0" err="1"/>
              <a:t>Gn</a:t>
            </a:r>
            <a:r>
              <a:rPr lang="pt-BR" sz="2800" dirty="0"/>
              <a:t> 1:28)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53AF05B-2428-4FA0-B6D8-7BE55C516360}"/>
              </a:ext>
            </a:extLst>
          </p:cNvPr>
          <p:cNvSpPr/>
          <p:nvPr/>
        </p:nvSpPr>
        <p:spPr>
          <a:xfrm>
            <a:off x="3760522" y="1653338"/>
            <a:ext cx="4754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latin typeface="Impact" panose="020B0806030902050204" pitchFamily="34" charset="0"/>
              </a:rPr>
              <a:t>Deus pediu a Adão e Eva: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90D936E-0148-425C-A4F1-135867343EE4}"/>
              </a:ext>
            </a:extLst>
          </p:cNvPr>
          <p:cNvSpPr/>
          <p:nvPr/>
        </p:nvSpPr>
        <p:spPr>
          <a:xfrm>
            <a:off x="758140" y="2189695"/>
            <a:ext cx="1160660" cy="1174337"/>
          </a:xfrm>
          <a:prstGeom prst="rect">
            <a:avLst/>
          </a:prstGeom>
          <a:solidFill>
            <a:srgbClr val="161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1ª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D220E12-FA05-427E-A3AE-F6B12F4CD17D}"/>
              </a:ext>
            </a:extLst>
          </p:cNvPr>
          <p:cNvSpPr/>
          <p:nvPr/>
        </p:nvSpPr>
        <p:spPr>
          <a:xfrm>
            <a:off x="1338470" y="3967612"/>
            <a:ext cx="7176880" cy="940905"/>
          </a:xfrm>
          <a:prstGeom prst="rect">
            <a:avLst/>
          </a:prstGeom>
          <a:solidFill>
            <a:srgbClr val="5763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Cuidar e cultivar a Terra</a:t>
            </a:r>
          </a:p>
          <a:p>
            <a:pPr algn="ctr"/>
            <a:r>
              <a:rPr lang="pt-BR" sz="2800" dirty="0"/>
              <a:t>(</a:t>
            </a:r>
            <a:r>
              <a:rPr lang="pt-BR" sz="2800" dirty="0" err="1"/>
              <a:t>Gn</a:t>
            </a:r>
            <a:r>
              <a:rPr lang="pt-BR" sz="2800" dirty="0"/>
              <a:t> 2:15)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2A721F8-E22D-45C0-B3B7-E5EEF2EF3649}"/>
              </a:ext>
            </a:extLst>
          </p:cNvPr>
          <p:cNvSpPr/>
          <p:nvPr/>
        </p:nvSpPr>
        <p:spPr>
          <a:xfrm>
            <a:off x="758140" y="3582214"/>
            <a:ext cx="1160660" cy="1174337"/>
          </a:xfrm>
          <a:prstGeom prst="rect">
            <a:avLst/>
          </a:prstGeom>
          <a:solidFill>
            <a:srgbClr val="161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2ª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871E8E3-8EEC-4370-9E26-9E58E7875A5A}"/>
              </a:ext>
            </a:extLst>
          </p:cNvPr>
          <p:cNvSpPr/>
          <p:nvPr/>
        </p:nvSpPr>
        <p:spPr>
          <a:xfrm>
            <a:off x="1338470" y="5360131"/>
            <a:ext cx="7176880" cy="940905"/>
          </a:xfrm>
          <a:prstGeom prst="rect">
            <a:avLst/>
          </a:prstGeom>
          <a:solidFill>
            <a:srgbClr val="5763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Confiar </a:t>
            </a:r>
            <a:r>
              <a:rPr lang="pt-BR" sz="2800" dirty="0" err="1"/>
              <a:t>nEle</a:t>
            </a:r>
            <a:r>
              <a:rPr lang="pt-BR" sz="2800" dirty="0"/>
              <a:t> e no que Ele diz </a:t>
            </a:r>
          </a:p>
          <a:p>
            <a:pPr algn="ctr"/>
            <a:r>
              <a:rPr lang="pt-BR" sz="2800" dirty="0"/>
              <a:t>(</a:t>
            </a:r>
            <a:r>
              <a:rPr lang="pt-BR" sz="2800" dirty="0" err="1"/>
              <a:t>Gn</a:t>
            </a:r>
            <a:r>
              <a:rPr lang="pt-BR" sz="2800" dirty="0"/>
              <a:t> 3:3)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6E7EFAB-43F2-45DC-9FF3-5BEEB9DAC295}"/>
              </a:ext>
            </a:extLst>
          </p:cNvPr>
          <p:cNvSpPr/>
          <p:nvPr/>
        </p:nvSpPr>
        <p:spPr>
          <a:xfrm>
            <a:off x="758140" y="4974733"/>
            <a:ext cx="1160660" cy="1174337"/>
          </a:xfrm>
          <a:prstGeom prst="rect">
            <a:avLst/>
          </a:prstGeom>
          <a:solidFill>
            <a:srgbClr val="161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3ª</a:t>
            </a:r>
          </a:p>
        </p:txBody>
      </p:sp>
    </p:spTree>
    <p:extLst>
      <p:ext uri="{BB962C8B-B14F-4D97-AF65-F5344CB8AC3E}">
        <p14:creationId xmlns:p14="http://schemas.microsoft.com/office/powerpoint/2010/main" val="4099706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1201" y="1718690"/>
            <a:ext cx="77470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400" dirty="0">
                <a:latin typeface="+mj-lt"/>
              </a:rPr>
              <a:t>“É a graça de Deus sobre a pequena porção que a torna toda suficiente. A mão de Deus pode multiplicá-la ao cêntuplo. De Seus recursos Ele pode estender uma mesa no deserto. </a:t>
            </a:r>
          </a:p>
          <a:p>
            <a:pPr algn="r">
              <a:lnSpc>
                <a:spcPct val="120000"/>
              </a:lnSpc>
            </a:pPr>
            <a:r>
              <a:rPr lang="pt-BR" sz="2400" dirty="0">
                <a:latin typeface="+mj-lt"/>
              </a:rPr>
              <a:t>Pelo toque de Sua mão...” </a:t>
            </a:r>
          </a:p>
        </p:txBody>
      </p:sp>
      <p:sp>
        <p:nvSpPr>
          <p:cNvPr id="3" name="Retângulo 2"/>
          <p:cNvSpPr/>
          <p:nvPr/>
        </p:nvSpPr>
        <p:spPr>
          <a:xfrm>
            <a:off x="3606800" y="4712058"/>
            <a:ext cx="4851401" cy="1311128"/>
          </a:xfrm>
          <a:prstGeom prst="rect">
            <a:avLst/>
          </a:prstGeom>
          <a:solidFill>
            <a:srgbClr val="9397AA"/>
          </a:solidFill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200" b="1" dirty="0">
                <a:latin typeface="+mj-lt"/>
              </a:rPr>
              <a:t>Por um pronto, novo e definitivo começo, coloca teu pouco nas mãos do Senhor e então Ele distribuirá Seus milagres.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E0EEE5-683C-4701-B665-6B88E01F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7" y="3110676"/>
            <a:ext cx="3183253" cy="374732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95A8EF5-A384-4A36-9C9E-FEED91C96239}"/>
              </a:ext>
            </a:extLst>
          </p:cNvPr>
          <p:cNvSpPr/>
          <p:nvPr/>
        </p:nvSpPr>
        <p:spPr>
          <a:xfrm>
            <a:off x="3992218" y="3810983"/>
            <a:ext cx="4465983" cy="66261"/>
          </a:xfrm>
          <a:prstGeom prst="rect">
            <a:avLst/>
          </a:prstGeom>
          <a:solidFill>
            <a:srgbClr val="17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985773" y="3981587"/>
            <a:ext cx="1548629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pt-BR" sz="2000" dirty="0">
                <a:latin typeface="+mj-lt"/>
              </a:rPr>
              <a:t>EGW, VF 226 </a:t>
            </a:r>
          </a:p>
        </p:txBody>
      </p:sp>
    </p:spTree>
    <p:extLst>
      <p:ext uri="{BB962C8B-B14F-4D97-AF65-F5344CB8AC3E}">
        <p14:creationId xmlns:p14="http://schemas.microsoft.com/office/powerpoint/2010/main" val="10874524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9582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A681E77-A957-4147-A5DF-0252E7B0C8AC}"/>
              </a:ext>
            </a:extLst>
          </p:cNvPr>
          <p:cNvSpPr/>
          <p:nvPr/>
        </p:nvSpPr>
        <p:spPr>
          <a:xfrm>
            <a:off x="0" y="1364974"/>
            <a:ext cx="9144000" cy="549302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5F8BD0-49B7-4701-BB8B-F6E582CF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5"/>
          <a:stretch/>
        </p:blipFill>
        <p:spPr>
          <a:xfrm>
            <a:off x="1524919" y="1372262"/>
            <a:ext cx="7619082" cy="548573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40396" y="3123514"/>
            <a:ext cx="3376613" cy="1078532"/>
          </a:xfrm>
        </p:spPr>
        <p:txBody>
          <a:bodyPr>
            <a:noAutofit/>
          </a:bodyPr>
          <a:lstStyle/>
          <a:p>
            <a:pPr algn="l"/>
            <a:r>
              <a:rPr lang="pt-BR" sz="3600" b="1" dirty="0">
                <a:solidFill>
                  <a:srgbClr val="657BB2"/>
                </a:solidFill>
              </a:rPr>
              <a:t>Nestas três atribuições encontramos os princípios da Mordomia Cristã.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22435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ortando, mesa&#10;&#10;Descrição gerada automaticamente">
            <a:extLst>
              <a:ext uri="{FF2B5EF4-FFF2-40B4-BE49-F238E27FC236}">
                <a16:creationId xmlns:a16="http://schemas.microsoft.com/office/drawing/2014/main" id="{076EA4D0-1ED8-4F4E-B060-99E0CF553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r="3217"/>
          <a:stretch/>
        </p:blipFill>
        <p:spPr>
          <a:xfrm>
            <a:off x="-1" y="1360832"/>
            <a:ext cx="9144001" cy="549716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79162" y="4834386"/>
            <a:ext cx="7694129" cy="1325563"/>
          </a:xfrm>
        </p:spPr>
        <p:txBody>
          <a:bodyPr>
            <a:noAutofit/>
          </a:bodyPr>
          <a:lstStyle/>
          <a:p>
            <a:r>
              <a:rPr lang="pt-BR" b="1" dirty="0"/>
              <a:t>Como já mencionado, gerar filhos para Deus foi a primeira coisa que Ele pediu para Adão e Eva. Também foi o que Ele pediu para Noé após o Dilúvio: </a:t>
            </a:r>
            <a:r>
              <a:rPr lang="pt-BR" b="1" i="1" dirty="0"/>
              <a:t>“Sejam férteis e se multipliquem”</a:t>
            </a:r>
            <a:r>
              <a:rPr lang="pt-BR" b="1" dirty="0"/>
              <a:t>. (</a:t>
            </a:r>
            <a:r>
              <a:rPr lang="pt-BR" b="1" dirty="0" err="1"/>
              <a:t>Gn</a:t>
            </a:r>
            <a:r>
              <a:rPr lang="pt-BR" b="1" dirty="0"/>
              <a:t> 8:17)</a:t>
            </a:r>
            <a:endParaRPr lang="pt-BR" sz="28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BA52D24-BF6B-4A27-9D07-B2401528E54E}"/>
              </a:ext>
            </a:extLst>
          </p:cNvPr>
          <p:cNvSpPr/>
          <p:nvPr/>
        </p:nvSpPr>
        <p:spPr>
          <a:xfrm>
            <a:off x="2381458" y="4043124"/>
            <a:ext cx="4363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FILHOS PARA DEUS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8883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éu, ao ar livre&#10;&#10;Descrição gerada automaticamente">
            <a:extLst>
              <a:ext uri="{FF2B5EF4-FFF2-40B4-BE49-F238E27FC236}">
                <a16:creationId xmlns:a16="http://schemas.microsoft.com/office/drawing/2014/main" id="{DC9373C4-A970-48C7-A59C-B56719960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6"/>
          <a:stretch/>
        </p:blipFill>
        <p:spPr>
          <a:xfrm>
            <a:off x="0" y="1155672"/>
            <a:ext cx="9144000" cy="574146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41492" y="1993266"/>
            <a:ext cx="6172821" cy="98576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pt-BR" sz="2400" dirty="0"/>
              <a:t>Foi o que Deus pediu também para Abraão: </a:t>
            </a:r>
            <a:br>
              <a:rPr lang="pt-BR" sz="2400" dirty="0"/>
            </a:br>
            <a:r>
              <a:rPr lang="pt-BR" sz="2400" i="1" dirty="0"/>
              <a:t>“Farei de você um grande povo, e o abençoarei”</a:t>
            </a:r>
            <a:r>
              <a:rPr lang="pt-BR" sz="2400" dirty="0"/>
              <a:t>.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23B2A6-B2B1-414B-B0C6-BA49ECAAA7DB}"/>
              </a:ext>
            </a:extLst>
          </p:cNvPr>
          <p:cNvSpPr/>
          <p:nvPr/>
        </p:nvSpPr>
        <p:spPr>
          <a:xfrm>
            <a:off x="702715" y="5371646"/>
            <a:ext cx="3883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/>
              <a:t>que Deus nos confiou.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7867748-A35A-4289-8FB3-5B66F5596A32}"/>
              </a:ext>
            </a:extLst>
          </p:cNvPr>
          <p:cNvSpPr/>
          <p:nvPr/>
        </p:nvSpPr>
        <p:spPr>
          <a:xfrm>
            <a:off x="5020068" y="2880573"/>
            <a:ext cx="1335622" cy="523220"/>
          </a:xfrm>
          <a:prstGeom prst="rect">
            <a:avLst/>
          </a:prstGeom>
          <a:solidFill>
            <a:srgbClr val="171558"/>
          </a:solidFill>
        </p:spPr>
        <p:txBody>
          <a:bodyPr wrap="none">
            <a:spAutoFit/>
          </a:bodyPr>
          <a:lstStyle/>
          <a:p>
            <a:r>
              <a:rPr lang="pt-BR" sz="2800" b="1" dirty="0" err="1">
                <a:solidFill>
                  <a:schemeClr val="bg1"/>
                </a:solidFill>
              </a:rPr>
              <a:t>Gn</a:t>
            </a:r>
            <a:r>
              <a:rPr lang="pt-BR" sz="2800" b="1" dirty="0">
                <a:solidFill>
                  <a:schemeClr val="bg1"/>
                </a:solidFill>
              </a:rPr>
              <a:t> 12:2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004FCB-2113-4F56-AA7F-A94EE0CE5908}"/>
              </a:ext>
            </a:extLst>
          </p:cNvPr>
          <p:cNvSpPr/>
          <p:nvPr/>
        </p:nvSpPr>
        <p:spPr>
          <a:xfrm>
            <a:off x="702715" y="4568854"/>
            <a:ext cx="30251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MISSÃO</a:t>
            </a:r>
            <a:endParaRPr lang="pt-BR" sz="54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F5C275A-2ABD-4A24-B572-65F016D5BC61}"/>
              </a:ext>
            </a:extLst>
          </p:cNvPr>
          <p:cNvSpPr/>
          <p:nvPr/>
        </p:nvSpPr>
        <p:spPr>
          <a:xfrm>
            <a:off x="702715" y="4026402"/>
            <a:ext cx="1806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/>
              <a:t>Essa foi a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790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água, pessoa, céu&#10;&#10;Descrição gerada automaticamente">
            <a:extLst>
              <a:ext uri="{FF2B5EF4-FFF2-40B4-BE49-F238E27FC236}">
                <a16:creationId xmlns:a16="http://schemas.microsoft.com/office/drawing/2014/main" id="{04A675C5-C9D6-4374-8F79-9876962F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t="12537" b="13370"/>
          <a:stretch/>
        </p:blipFill>
        <p:spPr>
          <a:xfrm>
            <a:off x="0" y="1378857"/>
            <a:ext cx="9144000" cy="547914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327399" y="1788790"/>
            <a:ext cx="5340349" cy="1325563"/>
          </a:xfrm>
        </p:spPr>
        <p:txBody>
          <a:bodyPr>
            <a:noAutofit/>
          </a:bodyPr>
          <a:lstStyle/>
          <a:p>
            <a:pPr algn="r"/>
            <a:r>
              <a:rPr lang="pt-BR" sz="2400" dirty="0"/>
              <a:t>Nas vezes que o apóstolo Paulo fala: </a:t>
            </a:r>
            <a:br>
              <a:rPr lang="pt-BR" sz="2400" dirty="0"/>
            </a:br>
            <a:r>
              <a:rPr lang="pt-BR" sz="2400" i="1" dirty="0"/>
              <a:t>“Sede meus imitadores como sou de Cristo”</a:t>
            </a:r>
            <a:r>
              <a:rPr lang="pt-BR" sz="2400" dirty="0"/>
              <a:t>, o contexto é gerar filhos espirituais para Deus.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3510347-AA2D-4612-AB7E-32256627F2E5}"/>
              </a:ext>
            </a:extLst>
          </p:cNvPr>
          <p:cNvSpPr/>
          <p:nvPr/>
        </p:nvSpPr>
        <p:spPr>
          <a:xfrm>
            <a:off x="3833052" y="3429000"/>
            <a:ext cx="4834696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pt-BR" sz="2400" i="1" dirty="0"/>
              <a:t>“Admoesto-vos, portanto, a que sejais meus imitadores. Por esta causa vos mandei Timóteo, que é meu filho amado, e fiel no Senhor, o qual vos lembrará os meus caminhos em Cristo, como por toda a parte ensino em cada igreja”</a:t>
            </a:r>
            <a:endParaRPr lang="pt-BR" sz="24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488A561-5FAF-42BF-9525-3179B38E1195}"/>
              </a:ext>
            </a:extLst>
          </p:cNvPr>
          <p:cNvSpPr/>
          <p:nvPr/>
        </p:nvSpPr>
        <p:spPr>
          <a:xfrm>
            <a:off x="4206330" y="6021193"/>
            <a:ext cx="2160400" cy="400110"/>
          </a:xfrm>
          <a:prstGeom prst="rect">
            <a:avLst/>
          </a:prstGeom>
          <a:solidFill>
            <a:srgbClr val="16124D"/>
          </a:solidFill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1 Coríntios 4:16-17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43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ráficos vetoriais&#10;&#10;Descrição gerada automaticamente">
            <a:extLst>
              <a:ext uri="{FF2B5EF4-FFF2-40B4-BE49-F238E27FC236}">
                <a16:creationId xmlns:a16="http://schemas.microsoft.com/office/drawing/2014/main" id="{817DF01D-6E06-4A4D-91CB-EE1C4897B0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4" b="11825"/>
          <a:stretch/>
        </p:blipFill>
        <p:spPr>
          <a:xfrm>
            <a:off x="0" y="1327355"/>
            <a:ext cx="9143999" cy="5530645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49" y="2615511"/>
            <a:ext cx="7886700" cy="813489"/>
          </a:xfrm>
        </p:spPr>
        <p:txBody>
          <a:bodyPr>
            <a:no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QUE É ADORAÇÃO?</a:t>
            </a:r>
            <a:endParaRPr lang="pt-B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" y="-1"/>
            <a:ext cx="9151454" cy="6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69818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827</TotalTime>
  <Words>1533</Words>
  <Application>Microsoft Office PowerPoint</Application>
  <PresentationFormat>Apresentação na tela (4:3)</PresentationFormat>
  <Paragraphs>99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Helvetica-Light</vt:lpstr>
      <vt:lpstr>Impact</vt:lpstr>
      <vt:lpstr>Tahoma</vt:lpstr>
      <vt:lpstr>Tema do Office</vt:lpstr>
      <vt:lpstr>Apresentação do PowerPoint</vt:lpstr>
      <vt:lpstr>Apresentação do PowerPoint</vt:lpstr>
      <vt:lpstr>“Não tenho alegria maior do que ouvir que meus filhos estão andando na verdade.”</vt:lpstr>
      <vt:lpstr>Apresentação do PowerPoint</vt:lpstr>
      <vt:lpstr>Nestas três atribuições encontramos os princípios da Mordomia Cristã.</vt:lpstr>
      <vt:lpstr>Como já mencionado, gerar filhos para Deus foi a primeira coisa que Ele pediu para Adão e Eva. Também foi o que Ele pediu para Noé após o Dilúvio: “Sejam férteis e se multipliquem”. (Gn 8:17)</vt:lpstr>
      <vt:lpstr>Foi o que Deus pediu também para Abraão:  “Farei de você um grande povo, e o abençoarei”. </vt:lpstr>
      <vt:lpstr>Nas vezes que o apóstolo Paulo fala:  “Sede meus imitadores como sou de Cristo”, o contexto é gerar filhos espirituais para Deus. </vt:lpstr>
      <vt:lpstr>O QUE É ADORAÇÃO?</vt:lpstr>
      <vt:lpstr> é atribuir valor em alta conta ao que é adorado. As pessoas fazem de tudo e pagam o que for para ter o que adoram. Como declarou Pr. Valdecir Lima: “Tudo que ocupa o primeiro lugar em nossa vida passa a ser nosso Deus”</vt:lpstr>
      <vt:lpstr>A adoração na Bíblia sempre esteve relacionada com ofertas de sacrifícios e, o que mais agrada a Deus, o que O deixa mais feliz, são FILHOS que andam na verdade, então, adorar a Deus é lhe oferecer, não o que eu desejo, mas aquilo que Ele me pediu.</vt:lpstr>
      <vt:lpstr>Mas quando você chegar no Céu, Deus fará uma única pergunta: </vt:lpstr>
      <vt:lpstr>“Pela fé Abel ofereceu a Deus um sacrifício superior ao de Caim. Pela fé ele foi reconhecido como justo, quando Deus aprovou as suas ofertas. Embora esteja morto, por meio da fé ainda fala”.</vt:lpstr>
      <vt:lpstr>A adoração deste primeiro filho, que morreu enquanto adorava, cumpre a missão por meio da fé. Você pode pensar que sua fé não tem resultados... O que dizer da fé de Abel que fez tudo certo, exatamente como Deus orientou... E ele não foi morto por um ladrão, mas pelo próprio irmão, enquanto adorava.</vt:lpstr>
      <vt:lpstr>OFERTA PELA GRAÇA OU PELAS OBRAS?</vt:lpstr>
      <vt:lpstr>Tanto a salvação como as ofertas sempre foram pela graça. As ofertas de Abel e Caim representam bem isso. A de Abel representava o “Cordeiro de Deus que tira o pecado do mundo”.</vt:lpstr>
      <vt:lpstr>A oferta de Caim simbolizava os frutos dos seus méritos pessoais, lembrando o egoísmo humano e o desejo de ver e controlar os resultados da aplicação dos recursos.</vt:lpstr>
      <vt:lpstr>“Quão grande foi a dádiva de Deus ao homem, como Lhe aprouve fazê-la! Com liberalidade que jamais poderá ser excedida, Ele deu, para salvar os rebeldes filhos dos homens e fazer-lhes ver o Seu propósito e discernir o Seu amor. Demonstrareis, pelas vossas dádivas e ofertas, que não considerais coisa alguma boa demais para dar Àquele que ‘deu o Seu Filho unigênito?” (Jo 3:16).  </vt:lpstr>
      <vt:lpstr>Hoje não é diferente, Deus espera que lhe entreguemos ofertas de gratidão pelo Seu imenso sacrifício por nós. Entregar ofertas ao Senhor é um ato de adoração, nosso papel é oferecer como Ele nos pede.</vt:lpstr>
      <vt:lpstr>“Cada um contribua segundo tiver proposto no coração, não com tristeza ou por necessidade; porque Deus ama a quem dá com alegria.”</vt:lpstr>
      <vt:lpstr>A ênfase de Paulo é que nossas ofertas devem ser entregues com alegria; alegria por aquilo que Ele fez por nós,  e não motivados por alguma necessidade. </vt:lpstr>
      <vt:lpstr>OFERTA 60/20/20  OU DIRECIONADA?</vt:lpstr>
      <vt:lpstr>Quando não direcionamos nossa oferta para projetos e coisas, ela é distribuída da seguinte maneira dentro de um plano mundial: </vt:lpstr>
      <vt:lpstr>Apresentação do PowerPoint</vt:lpstr>
      <vt:lpstr>“O Senhor não precisa de nossas ofertas. Não o podemos enriquecer com as nossas dádivas. No entanto... é essa a única maneira em que nos é possível manifestar nossa gratidão e amor a Deus.”  </vt:lpstr>
      <vt:lpstr>Mas quando você direciona, essa oferta fica 100% para o caixa local, assim você não contribui com a igreja mundial.</vt:lpstr>
      <vt:lpstr>As ofertas direcionadas a projetos locais deveriam ser as ofertas de sacrifício e nunca as ofertas/pactos colocadas na salva ou no envelope.</vt:lpstr>
      <vt:lpstr>Não há problemas em você entregar ofertas para ajudar sua igreja local, mas o ideal é que você tenha um plano de doação sistemática, onde você irá separar um percentual de oferta de gratidão; esta você entrega e deixa Deus administrar, demonstrando dessa forma sua gratidão ao Senhor, e contribuindo com a igreja mundial</vt:lpstr>
      <vt:lpstr>CAIM E ABEL </vt:lpstr>
      <vt:lpstr>“Caim e Abel, filhos de Adão, diferiam grandemente em caráter. Abel tinha um espírito de fidelidade para com Deus; via justiça e misericórdia no trato do Criador com a raça decaída, e com gratidão aceitou a esperança da redenção.</vt:lpstr>
      <vt:lpstr>Caim, porém, acariciava sentimentos de rebeldia, e murmurava contra Deus por causa da maldição pronunciada sobre a Terra e sobre o gênero humano, em virtude do pecado de Adão. Permitiu que a mente se deixasse levar pelo mesmo conduto que determinara a queda de Satanás, condescendendo com o desejo de exaltação própria, e pondo em  dúvida a justiça e autoridade divinas.  </vt:lpstr>
      <vt:lpstr>“Caim e Abel representam duas classes que existirão no mundo até o final do tempo. Uma dessas classes se prevalece do sacrifício indicado para o pecado; a outra arrisca-se a confiar em seus próprios méritos;</vt:lpstr>
      <vt:lpstr>É unicamente pelos méritos de Jesus que nossas transgressões podem ser perdoadas. </vt:lpstr>
      <vt:lpstr>Sempre existirão dois tipos de adoradores, aqueles que são como Caim e aqueles que são como Abel; aqueles que adoram a Deus como Ele pede, e aqueles que querem adora-lO à sua maneira; Aqueles que ofertam como o Senhor orienta, querendo demonstrar gratidão pelo sacrifício de Cristo, e aqueles que ofertam como acham melhor, motivados por uma mera necessidade.</vt:lpstr>
      <vt:lpstr>Que tipo de adorador eu sou?</vt:lpstr>
      <vt:lpstr>O que seria de nós sem o sacrifício de Jesus?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ADORAÇÃO É MISSÃO QUANDO ENTREGAMOS OS FILHOS PARA DEUS</dc:title>
  <dc:creator>UNeB - Daniele Duarte da Silva Santos</dc:creator>
  <cp:lastModifiedBy>Daniele Santos</cp:lastModifiedBy>
  <cp:revision>28</cp:revision>
  <dcterms:created xsi:type="dcterms:W3CDTF">2019-01-24T14:30:36Z</dcterms:created>
  <dcterms:modified xsi:type="dcterms:W3CDTF">2019-01-30T20:18:08Z</dcterms:modified>
</cp:coreProperties>
</file>