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51"/>
  </p:notesMasterIdLst>
  <p:sldIdLst>
    <p:sldId id="727" r:id="rId2"/>
    <p:sldId id="256" r:id="rId3"/>
    <p:sldId id="902" r:id="rId4"/>
    <p:sldId id="517" r:id="rId5"/>
    <p:sldId id="258" r:id="rId6"/>
    <p:sldId id="259" r:id="rId7"/>
    <p:sldId id="260" r:id="rId8"/>
    <p:sldId id="733" r:id="rId9"/>
    <p:sldId id="905" r:id="rId10"/>
    <p:sldId id="839" r:id="rId11"/>
    <p:sldId id="877" r:id="rId12"/>
    <p:sldId id="878" r:id="rId13"/>
    <p:sldId id="842" r:id="rId14"/>
    <p:sldId id="903" r:id="rId15"/>
    <p:sldId id="925" r:id="rId16"/>
    <p:sldId id="845" r:id="rId17"/>
    <p:sldId id="904" r:id="rId18"/>
    <p:sldId id="819" r:id="rId19"/>
    <p:sldId id="848" r:id="rId20"/>
    <p:sldId id="906" r:id="rId21"/>
    <p:sldId id="907" r:id="rId22"/>
    <p:sldId id="851" r:id="rId23"/>
    <p:sldId id="908" r:id="rId24"/>
    <p:sldId id="880" r:id="rId25"/>
    <p:sldId id="854" r:id="rId26"/>
    <p:sldId id="910" r:id="rId27"/>
    <p:sldId id="911" r:id="rId28"/>
    <p:sldId id="857" r:id="rId29"/>
    <p:sldId id="912" r:id="rId30"/>
    <p:sldId id="913" r:id="rId31"/>
    <p:sldId id="860" r:id="rId32"/>
    <p:sldId id="914" r:id="rId33"/>
    <p:sldId id="915" r:id="rId34"/>
    <p:sldId id="863" r:id="rId35"/>
    <p:sldId id="916" r:id="rId36"/>
    <p:sldId id="917" r:id="rId37"/>
    <p:sldId id="866" r:id="rId38"/>
    <p:sldId id="918" r:id="rId39"/>
    <p:sldId id="919" r:id="rId40"/>
    <p:sldId id="869" r:id="rId41"/>
    <p:sldId id="920" r:id="rId42"/>
    <p:sldId id="921" r:id="rId43"/>
    <p:sldId id="872" r:id="rId44"/>
    <p:sldId id="922" r:id="rId45"/>
    <p:sldId id="923" r:id="rId46"/>
    <p:sldId id="924" r:id="rId47"/>
    <p:sldId id="312" r:id="rId48"/>
    <p:sldId id="325" r:id="rId49"/>
    <p:sldId id="304" r:id="rId5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y Ernesto Nobrega Schwantes" initials="RENS" lastIdx="1" clrIdx="0">
    <p:extLst>
      <p:ext uri="{19B8F6BF-5375-455C-9EA6-DF929625EA0E}">
        <p15:presenceInfo xmlns:p15="http://schemas.microsoft.com/office/powerpoint/2012/main" userId="2159a553c4c1304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434" autoAdjust="0"/>
  </p:normalViewPr>
  <p:slideViewPr>
    <p:cSldViewPr>
      <p:cViewPr varScale="1">
        <p:scale>
          <a:sx n="77" d="100"/>
          <a:sy n="77" d="100"/>
        </p:scale>
        <p:origin x="1104" y="90"/>
      </p:cViewPr>
      <p:guideLst>
        <p:guide orient="horz" pos="392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15T13:32:49.812" idx="1">
    <p:pos x="1525" y="393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916FD-12B9-4956-BC5B-247E394B5456}" type="datetimeFigureOut">
              <a:rPr lang="pt-BR" smtClean="0"/>
              <a:t>23/03/2020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AE884-63DC-4790-85F0-B80EAB01F3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65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8382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21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478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24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517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27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298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30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884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33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11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9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76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36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39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0274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42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182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45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612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12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07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15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444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18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298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hyperlink" Target="mailto:ruy_ernesto@hotmail.com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hyperlink" Target="mailto:ruy_ernesto@hotmail.com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884330E-88B8-4835-83A9-C37E536B4025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633CDA14-AD4B-45D3-86D1-7FEA6415D8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FB24A0E-735C-4FC4-80DA-CADEBEF1A0C3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8E0FA1A-340C-40F7-81E6-304E1219880E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90D8E36-9702-4E20-9375-18AE84B47DD7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1B37ECB-633E-441E-8AA1-4E73F9C341C9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207709B-A89C-4EBD-ADD3-59DCDAAC299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" name="Imagem 9">
            <a:extLst>
              <a:ext uri="{FF2B5EF4-FFF2-40B4-BE49-F238E27FC236}">
                <a16:creationId xmlns:a16="http://schemas.microsoft.com/office/drawing/2014/main" id="{8F10618C-6DFF-4B57-8C56-11E01F72F62B}"/>
              </a:ext>
            </a:extLst>
          </p:cNvPr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A3B2377A-42E9-49C8-ADD9-9397D55B92CA}"/>
              </a:ext>
            </a:extLst>
          </p:cNvPr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81D53FD7-CF6A-418E-8A5B-413BC53D6418}"/>
              </a:ext>
            </a:extLst>
          </p:cNvPr>
          <p:cNvPicPr>
            <a:picLocks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3AEF7D3B-664D-459B-9DC7-5D233770E966}"/>
              </a:ext>
            </a:extLst>
          </p:cNvPr>
          <p:cNvPicPr>
            <a:picLocks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A4BBDE61-B797-4516-A6E9-336DF772577C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1DE5B9AE-EBAC-49FD-831F-7F8D8D1AA518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300B158C-8944-45B4-A842-7C812A718E28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9C8AC88B-5942-45AB-99B5-58ADAF81675E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1" name="CaixaDeTexto 18">
            <a:extLst>
              <a:ext uri="{FF2B5EF4-FFF2-40B4-BE49-F238E27FC236}">
                <a16:creationId xmlns:a16="http://schemas.microsoft.com/office/drawing/2014/main" id="{4E1BE383-3AB9-4D0C-A48C-D95DABE4CF7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449" y="1243331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8B97C8C-6581-4DA9-B07D-8F11A12926A2}"/>
              </a:ext>
            </a:extLst>
          </p:cNvPr>
          <p:cNvSpPr/>
          <p:nvPr userDrawn="1"/>
        </p:nvSpPr>
        <p:spPr>
          <a:xfrm>
            <a:off x="1749597" y="620688"/>
            <a:ext cx="4238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MI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ONÁR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OS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5516E58-34D7-4805-84EC-95B6B4827FC7}"/>
              </a:ext>
            </a:extLst>
          </p:cNvPr>
          <p:cNvSpPr txBox="1"/>
          <p:nvPr userDrawn="1"/>
        </p:nvSpPr>
        <p:spPr>
          <a:xfrm>
            <a:off x="2620963" y="4221088"/>
            <a:ext cx="126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dirty="0"/>
          </a:p>
          <a:p>
            <a:pPr algn="ctr"/>
            <a:r>
              <a:rPr lang="pt-BR" sz="1800" dirty="0"/>
              <a:t>TRIMESTRE</a:t>
            </a:r>
          </a:p>
          <a:p>
            <a:pPr algn="ctr"/>
            <a:r>
              <a:rPr lang="pt-BR" sz="1800" dirty="0"/>
              <a:t>2020</a:t>
            </a:r>
          </a:p>
        </p:txBody>
      </p:sp>
      <p:sp>
        <p:nvSpPr>
          <p:cNvPr id="30" name="Espaço Reservado para Texto 29">
            <a:extLst>
              <a:ext uri="{FF2B5EF4-FFF2-40B4-BE49-F238E27FC236}">
                <a16:creationId xmlns:a16="http://schemas.microsoft.com/office/drawing/2014/main" id="{61069D8B-8B28-4E35-879E-2C48552D62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6238" y="3933825"/>
            <a:ext cx="719137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 dirty="0"/>
              <a:t>Tri</a:t>
            </a:r>
          </a:p>
        </p:txBody>
      </p:sp>
    </p:spTree>
    <p:extLst>
      <p:ext uri="{BB962C8B-B14F-4D97-AF65-F5344CB8AC3E}">
        <p14:creationId xmlns:p14="http://schemas.microsoft.com/office/powerpoint/2010/main" val="4238227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División</a:t>
            </a: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pt-BR" sz="3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transeuropea</a:t>
            </a:r>
            <a:endParaRPr lang="pt-BR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9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ientaçõ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FCC3EF9-EFE1-42F6-AF89-C307108FF02A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Orientação aos Professores</a:t>
            </a:r>
          </a:p>
        </p:txBody>
      </p:sp>
    </p:spTree>
    <p:extLst>
      <p:ext uri="{BB962C8B-B14F-4D97-AF65-F5344CB8AC3E}">
        <p14:creationId xmlns:p14="http://schemas.microsoft.com/office/powerpoint/2010/main" val="2805412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ientações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1B27DBC-FF71-42CD-8B6F-E2C8DA647EC9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Orientación</a:t>
            </a: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para maestras/os</a:t>
            </a:r>
          </a:p>
        </p:txBody>
      </p:sp>
    </p:spTree>
    <p:extLst>
      <p:ext uri="{BB962C8B-B14F-4D97-AF65-F5344CB8AC3E}">
        <p14:creationId xmlns:p14="http://schemas.microsoft.com/office/powerpoint/2010/main" val="4248488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 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7737" y="685695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3031C4F-6308-48D1-AE9D-A3E3CDBF91F7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Divisão </a:t>
            </a:r>
            <a:r>
              <a:rPr lang="pt-BR" sz="3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Transeuropeia</a:t>
            </a:r>
            <a:endParaRPr lang="pt-BR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28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 ES 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División</a:t>
            </a: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pt-BR" sz="3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Transeuropea</a:t>
            </a:r>
            <a:endParaRPr lang="pt-BR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603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156401C-DE18-48C8-8A43-D90D8C472295}"/>
              </a:ext>
            </a:extLst>
          </p:cNvPr>
          <p:cNvSpPr/>
          <p:nvPr userDrawn="1"/>
        </p:nvSpPr>
        <p:spPr>
          <a:xfrm>
            <a:off x="34925" y="0"/>
            <a:ext cx="9109075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881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ral com desta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943A4D7-F464-46AA-B306-627A8F22A378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CFD6F98-CF4C-4DA7-BEC7-012D4060B618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D6FA0C53-8B40-4915-9B42-9E61F87193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4544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ões no M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F7A317-04DB-406C-AA6E-EB39E08D1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59" y="711018"/>
            <a:ext cx="7733884" cy="608166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9002AFE-889F-4D14-A8A3-F88B46A73AE4}"/>
              </a:ext>
            </a:extLst>
          </p:cNvPr>
          <p:cNvSpPr txBox="1"/>
          <p:nvPr userDrawn="1"/>
        </p:nvSpPr>
        <p:spPr>
          <a:xfrm>
            <a:off x="1304113" y="55094"/>
            <a:ext cx="7733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Divisões da Igreja Adventista no mundo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EFD460E0-A66A-4EFF-83B4-D872D91F38A9}"/>
              </a:ext>
            </a:extLst>
          </p:cNvPr>
          <p:cNvSpPr/>
          <p:nvPr userDrawn="1"/>
        </p:nvSpPr>
        <p:spPr>
          <a:xfrm>
            <a:off x="1364459" y="711018"/>
            <a:ext cx="7733884" cy="4137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600" b="1" dirty="0">
                <a:solidFill>
                  <a:srgbClr val="FF0000"/>
                </a:solidFill>
              </a:rPr>
              <a:t>Conferência Geral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D877F83-E5D6-4F8E-907D-4BA9F142A14E}"/>
              </a:ext>
            </a:extLst>
          </p:cNvPr>
          <p:cNvSpPr txBox="1"/>
          <p:nvPr userDrawn="1"/>
        </p:nvSpPr>
        <p:spPr>
          <a:xfrm>
            <a:off x="1835696" y="5661248"/>
            <a:ext cx="16951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200" b="1" dirty="0"/>
              <a:t>Norte Americana (NAD)</a:t>
            </a:r>
          </a:p>
          <a:p>
            <a:r>
              <a:rPr lang="pt-BR" sz="1200" b="1" dirty="0"/>
              <a:t>Interamericana (IAD)</a:t>
            </a:r>
          </a:p>
          <a:p>
            <a:r>
              <a:rPr lang="pt-BR" sz="1200" b="1" dirty="0"/>
              <a:t>Sul Americana (SAD)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0B8DD16-7EA1-47D0-BE16-5B35C97E74C4}"/>
              </a:ext>
            </a:extLst>
          </p:cNvPr>
          <p:cNvSpPr txBox="1"/>
          <p:nvPr userDrawn="1"/>
        </p:nvSpPr>
        <p:spPr>
          <a:xfrm>
            <a:off x="4211960" y="5291915"/>
            <a:ext cx="244827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/>
              <a:t>Transeuropeia (TED) </a:t>
            </a:r>
          </a:p>
          <a:p>
            <a:r>
              <a:rPr lang="pt-BR" sz="1200" b="1" dirty="0"/>
              <a:t>Intereuropeia (EUD)</a:t>
            </a:r>
          </a:p>
          <a:p>
            <a:r>
              <a:rPr lang="pt-BR" sz="1200" b="1" dirty="0"/>
              <a:t>Oriente Médio/Norte África(MENA)</a:t>
            </a:r>
          </a:p>
          <a:p>
            <a:r>
              <a:rPr lang="pt-BR" sz="1200" b="1" dirty="0"/>
              <a:t>Campo de Israel (IF)</a:t>
            </a:r>
          </a:p>
          <a:p>
            <a:r>
              <a:rPr lang="pt-BR" sz="1200" b="1" dirty="0"/>
              <a:t>Centro Oeste Africana (WAD)</a:t>
            </a:r>
          </a:p>
          <a:p>
            <a:r>
              <a:rPr lang="pt-BR" sz="1200" b="1" dirty="0"/>
              <a:t>Centro Leste Africana (ECD)</a:t>
            </a:r>
          </a:p>
          <a:p>
            <a:r>
              <a:rPr lang="pt-BR" sz="1200" b="1" i="0" dirty="0"/>
              <a:t>Sul-Africana Oceano </a:t>
            </a:r>
            <a:r>
              <a:rPr lang="pt-BR" sz="1100" b="1" dirty="0"/>
              <a:t>Índico (SID)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5AAA76E-B543-4D9E-8A95-B102DC517481}"/>
              </a:ext>
            </a:extLst>
          </p:cNvPr>
          <p:cNvSpPr txBox="1"/>
          <p:nvPr userDrawn="1"/>
        </p:nvSpPr>
        <p:spPr>
          <a:xfrm>
            <a:off x="6866095" y="5278084"/>
            <a:ext cx="223224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/>
              <a:t>Euroasiática (ESD)</a:t>
            </a:r>
          </a:p>
          <a:p>
            <a:r>
              <a:rPr lang="pt-BR" sz="1200" b="1" dirty="0"/>
              <a:t>Pacífico Norte Asiático (NSD) Pacífico Sul Asiático (SSD) </a:t>
            </a:r>
          </a:p>
          <a:p>
            <a:r>
              <a:rPr lang="pt-BR" sz="1200" b="1" dirty="0"/>
              <a:t>Sul Asiático (SUD)</a:t>
            </a:r>
          </a:p>
          <a:p>
            <a:r>
              <a:rPr lang="pt-BR" sz="1200" b="1" dirty="0"/>
              <a:t>Sul do Pacífico (SPD)</a:t>
            </a:r>
            <a:endParaRPr lang="pt-BR" sz="1100" b="1" dirty="0"/>
          </a:p>
        </p:txBody>
      </p:sp>
    </p:spTree>
    <p:extLst>
      <p:ext uri="{BB962C8B-B14F-4D97-AF65-F5344CB8AC3E}">
        <p14:creationId xmlns:p14="http://schemas.microsoft.com/office/powerpoint/2010/main" val="864524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ões no Mundo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F7A317-04DB-406C-AA6E-EB39E08D1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59" y="711018"/>
            <a:ext cx="7733884" cy="608166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9002AFE-889F-4D14-A8A3-F88B46A73AE4}"/>
              </a:ext>
            </a:extLst>
          </p:cNvPr>
          <p:cNvSpPr txBox="1"/>
          <p:nvPr userDrawn="1"/>
        </p:nvSpPr>
        <p:spPr>
          <a:xfrm>
            <a:off x="1304113" y="55094"/>
            <a:ext cx="7733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Divisões da Igreja Adventista no mundo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EFD460E0-A66A-4EFF-83B4-D872D91F38A9}"/>
              </a:ext>
            </a:extLst>
          </p:cNvPr>
          <p:cNvSpPr/>
          <p:nvPr userDrawn="1"/>
        </p:nvSpPr>
        <p:spPr>
          <a:xfrm>
            <a:off x="1364459" y="711018"/>
            <a:ext cx="7733884" cy="4137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600" b="1" dirty="0">
                <a:solidFill>
                  <a:srgbClr val="FF0000"/>
                </a:solidFill>
              </a:rPr>
              <a:t>Conferência Geral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F666B05-6BFC-4CED-AAED-C78BD32125A7}"/>
              </a:ext>
            </a:extLst>
          </p:cNvPr>
          <p:cNvSpPr txBox="1"/>
          <p:nvPr userDrawn="1"/>
        </p:nvSpPr>
        <p:spPr>
          <a:xfrm>
            <a:off x="1835696" y="5661248"/>
            <a:ext cx="16951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200" b="1" dirty="0"/>
              <a:t>Norte Americana (NAD)</a:t>
            </a:r>
          </a:p>
          <a:p>
            <a:r>
              <a:rPr lang="pt-BR" sz="1200" b="1" dirty="0"/>
              <a:t>Interamericana (IAD)</a:t>
            </a:r>
          </a:p>
          <a:p>
            <a:r>
              <a:rPr lang="pt-BR" sz="1200" b="1" dirty="0"/>
              <a:t>Sul Americana (SAD)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F052CDC-5E95-4536-941C-45E02E47DA14}"/>
              </a:ext>
            </a:extLst>
          </p:cNvPr>
          <p:cNvSpPr txBox="1"/>
          <p:nvPr userDrawn="1"/>
        </p:nvSpPr>
        <p:spPr>
          <a:xfrm>
            <a:off x="4211960" y="5291915"/>
            <a:ext cx="244827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/>
              <a:t>Transeuropeia (TED) </a:t>
            </a:r>
          </a:p>
          <a:p>
            <a:r>
              <a:rPr lang="pt-BR" sz="1200" b="1" dirty="0"/>
              <a:t>Intereuropeia (EUD)</a:t>
            </a:r>
          </a:p>
          <a:p>
            <a:r>
              <a:rPr lang="pt-BR" sz="1200" b="1" dirty="0"/>
              <a:t>Oriente Médio/Norte África(MENA)</a:t>
            </a:r>
          </a:p>
          <a:p>
            <a:r>
              <a:rPr lang="pt-BR" sz="1200" b="1" dirty="0"/>
              <a:t>Campo de Israel (IF)</a:t>
            </a:r>
          </a:p>
          <a:p>
            <a:r>
              <a:rPr lang="pt-BR" sz="1200" b="1" dirty="0"/>
              <a:t>Centro Oeste Africana (WAD)</a:t>
            </a:r>
          </a:p>
          <a:p>
            <a:r>
              <a:rPr lang="pt-BR" sz="1200" b="1" dirty="0"/>
              <a:t>Centro Leste Africana (ECD)</a:t>
            </a:r>
          </a:p>
          <a:p>
            <a:r>
              <a:rPr lang="pt-BR" sz="1200" b="1" i="0" dirty="0"/>
              <a:t>Sul-Africana Oceano </a:t>
            </a:r>
            <a:r>
              <a:rPr lang="pt-BR" sz="1100" b="1" dirty="0"/>
              <a:t>Índico (SID)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C08EA43-125B-4F70-A8B6-75EA9A0DF317}"/>
              </a:ext>
            </a:extLst>
          </p:cNvPr>
          <p:cNvSpPr txBox="1"/>
          <p:nvPr userDrawn="1"/>
        </p:nvSpPr>
        <p:spPr>
          <a:xfrm>
            <a:off x="6866095" y="5278084"/>
            <a:ext cx="223224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/>
              <a:t>Euroasiática (ESD)</a:t>
            </a:r>
          </a:p>
          <a:p>
            <a:r>
              <a:rPr lang="pt-BR" sz="1200" b="1" dirty="0"/>
              <a:t>Pacífico Norte Asiático (NSD) Pacífico Sul Asiático (SSD) </a:t>
            </a:r>
          </a:p>
          <a:p>
            <a:r>
              <a:rPr lang="pt-BR" sz="1200" b="1" dirty="0"/>
              <a:t>Sul Asiático (SUD)</a:t>
            </a:r>
          </a:p>
          <a:p>
            <a:r>
              <a:rPr lang="pt-BR" sz="1200" b="1" dirty="0"/>
              <a:t>Sul do Pacífico (SPD)</a:t>
            </a:r>
            <a:endParaRPr lang="pt-BR" sz="1100" b="1" dirty="0"/>
          </a:p>
        </p:txBody>
      </p:sp>
    </p:spTree>
    <p:extLst>
      <p:ext uri="{BB962C8B-B14F-4D97-AF65-F5344CB8AC3E}">
        <p14:creationId xmlns:p14="http://schemas.microsoft.com/office/powerpoint/2010/main" val="221401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 </a:t>
            </a:r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24418F8F-55AE-4F30-A4F5-B7D5BACE023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950" y="981075"/>
            <a:ext cx="90360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Aft>
                <a:spcPts val="1200"/>
              </a:spcAft>
            </a:pPr>
            <a:r>
              <a:rPr lang="pt-BR" altLang="pt-BR" sz="2400" b="1"/>
              <a:t>As imagens que temos utilizado aqui são sempre imagens tiradas da internet. Procuramos não utilizar imagens que tenham alguma restrição quanto à direitos autorais.</a:t>
            </a:r>
          </a:p>
          <a:p>
            <a:pPr algn="just" eaLnBrk="1" hangingPunct="1">
              <a:spcAft>
                <a:spcPts val="1200"/>
              </a:spcAft>
            </a:pPr>
            <a:r>
              <a:rPr lang="pt-BR" altLang="pt-BR" sz="2400" b="1"/>
              <a:t>Se por acaso estivermos utilizando de maneira indevida alguma imagem, por favor me avise que retirarei imediatamente a imagem deste material.</a:t>
            </a:r>
          </a:p>
        </p:txBody>
      </p:sp>
      <p:sp>
        <p:nvSpPr>
          <p:cNvPr id="8" name="Retângulo 3">
            <a:extLst>
              <a:ext uri="{FF2B5EF4-FFF2-40B4-BE49-F238E27FC236}">
                <a16:creationId xmlns:a16="http://schemas.microsoft.com/office/drawing/2014/main" id="{8F28B665-A79E-4E52-BD91-14131BA516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3825" y="3551238"/>
            <a:ext cx="90360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/>
              <a:t>Qualquer observação sobre este material entre em contato comigo pelo e-mail:</a:t>
            </a:r>
          </a:p>
          <a:p>
            <a:pPr eaLnBrk="1" hangingPunct="1"/>
            <a:r>
              <a:rPr lang="pt-BR" altLang="pt-BR" sz="2400" b="1" dirty="0">
                <a:solidFill>
                  <a:srgbClr val="FF0000"/>
                </a:solidFill>
              </a:rPr>
              <a:t>Ruy Ernesto N Schwantes ( </a:t>
            </a:r>
            <a:r>
              <a:rPr lang="pt-BR" altLang="pt-BR" sz="2400" b="1" dirty="0">
                <a:solidFill>
                  <a:srgbClr val="FF0000"/>
                </a:solidFill>
                <a:hlinkClick r:id="rId2"/>
              </a:rPr>
              <a:t>ruy_ernesto@hotmail.com</a:t>
            </a:r>
            <a:r>
              <a:rPr lang="pt-BR" altLang="pt-BR" sz="2400" b="1" dirty="0">
                <a:solidFill>
                  <a:srgbClr val="FF0000"/>
                </a:solidFill>
              </a:rPr>
              <a:t> )</a:t>
            </a: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1A7E6371-DDD0-428D-ADA7-00C93FFBF8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950" y="4751567"/>
            <a:ext cx="9036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br>
              <a:rPr lang="pt-BR" sz="2400" b="1" dirty="0"/>
            </a:br>
            <a:endParaRPr lang="pt-BR" alt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20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Capa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Imagem 16">
            <a:extLst>
              <a:ext uri="{FF2B5EF4-FFF2-40B4-BE49-F238E27FC236}">
                <a16:creationId xmlns:a16="http://schemas.microsoft.com/office/drawing/2014/main" id="{D7E7BD83-803E-438A-B006-170176C7B2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8233" y="1713871"/>
            <a:ext cx="7740352" cy="511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  <p:sp>
        <p:nvSpPr>
          <p:cNvPr id="6" name="Espaço Reservado para Texto 3">
            <a:extLst>
              <a:ext uri="{FF2B5EF4-FFF2-40B4-BE49-F238E27FC236}">
                <a16:creationId xmlns:a16="http://schemas.microsoft.com/office/drawing/2014/main" id="{2A109D53-E952-4271-AA2C-79D04EB42F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31640" y="686003"/>
            <a:ext cx="7812360" cy="988841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pt-BR" altLang="pt-BR" sz="6600" dirty="0"/>
              <a:t>Informativo</a:t>
            </a:r>
            <a:r>
              <a:rPr lang="pt-BR" altLang="pt-BR" sz="4800" dirty="0"/>
              <a:t> </a:t>
            </a:r>
            <a:r>
              <a:rPr lang="pt-BR" altLang="pt-BR" sz="2400" dirty="0"/>
              <a:t>Mundial das Missões</a:t>
            </a:r>
            <a:endParaRPr lang="pt-BR" altLang="pt-BR" sz="4800" dirty="0"/>
          </a:p>
          <a:p>
            <a:pPr algn="ctr"/>
            <a:endParaRPr lang="pt-BR" sz="24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F72B474-7518-4240-8D02-54CE7D96FC3F}"/>
              </a:ext>
            </a:extLst>
          </p:cNvPr>
          <p:cNvSpPr txBox="1"/>
          <p:nvPr userDrawn="1"/>
        </p:nvSpPr>
        <p:spPr>
          <a:xfrm>
            <a:off x="6957848" y="260648"/>
            <a:ext cx="2186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Para Menores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9A79CD-F44D-41E3-95D5-403F534FC26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63898" y="1674844"/>
            <a:ext cx="1944687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Informe o trimestre</a:t>
            </a:r>
          </a:p>
        </p:txBody>
      </p:sp>
    </p:spTree>
    <p:extLst>
      <p:ext uri="{BB962C8B-B14F-4D97-AF65-F5344CB8AC3E}">
        <p14:creationId xmlns:p14="http://schemas.microsoft.com/office/powerpoint/2010/main" val="3957303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E3D07488-1B31-49D1-8FDD-086C49F4190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950" y="981075"/>
            <a:ext cx="90360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Aft>
                <a:spcPts val="1200"/>
              </a:spcAft>
            </a:pPr>
            <a:r>
              <a:rPr lang="es-ES" altLang="pt-BR" sz="2400" b="1" dirty="0"/>
              <a:t>Las imágenes que hemos utilizado aquí son tomadas de Internet. Buscamos no utilizar imágenes que tengan restricciones sobre los derechos de autor.</a:t>
            </a:r>
          </a:p>
          <a:p>
            <a:pPr algn="just" eaLnBrk="1" hangingPunct="1">
              <a:spcAft>
                <a:spcPts val="1200"/>
              </a:spcAft>
            </a:pPr>
            <a:r>
              <a:rPr lang="es-ES" altLang="pt-BR" sz="2400" b="1" dirty="0"/>
              <a:t>Si por casualidad estamos utilizando incorrectamente alguna imagen, por favor hágamelo saber que voy a eliminar inmediatamente la imagen de este material.</a:t>
            </a:r>
          </a:p>
        </p:txBody>
      </p:sp>
      <p:sp>
        <p:nvSpPr>
          <p:cNvPr id="8" name="Retângulo 3">
            <a:extLst>
              <a:ext uri="{FF2B5EF4-FFF2-40B4-BE49-F238E27FC236}">
                <a16:creationId xmlns:a16="http://schemas.microsoft.com/office/drawing/2014/main" id="{652FF157-BCF9-4E58-B41D-0A2AE0159D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3825" y="3551238"/>
            <a:ext cx="90360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pt-BR" sz="2400" b="1" dirty="0"/>
              <a:t>Cualquier comentario sobre este material por favor póngase en contacto conmigo por correo electrónico </a:t>
            </a:r>
            <a:r>
              <a:rPr lang="pt-BR" altLang="pt-BR" sz="2400" b="1" dirty="0"/>
              <a:t>:</a:t>
            </a:r>
          </a:p>
          <a:p>
            <a:pPr eaLnBrk="1" hangingPunct="1"/>
            <a:r>
              <a:rPr lang="pt-BR" altLang="pt-BR" sz="2400" b="1" dirty="0">
                <a:solidFill>
                  <a:srgbClr val="FF0000"/>
                </a:solidFill>
              </a:rPr>
              <a:t>Ruy Ernesto N Schwantes ( </a:t>
            </a:r>
            <a:r>
              <a:rPr lang="pt-BR" altLang="pt-BR" sz="2400" b="1" dirty="0">
                <a:solidFill>
                  <a:srgbClr val="FF0000"/>
                </a:solidFill>
                <a:hlinkClick r:id="rId2"/>
              </a:rPr>
              <a:t>ruy_ernesto@hotmail.com</a:t>
            </a:r>
            <a:r>
              <a:rPr lang="pt-BR" altLang="pt-BR" sz="2400" b="1" dirty="0">
                <a:solidFill>
                  <a:srgbClr val="FF0000"/>
                </a:solidFill>
              </a:rPr>
              <a:t> )</a:t>
            </a: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4CE21B50-5B16-4325-9033-D646B8D466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950" y="4751567"/>
            <a:ext cx="90360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br>
              <a:rPr lang="pt-BR" sz="2400" b="1" dirty="0"/>
            </a:br>
            <a:r>
              <a:rPr lang="pt-BR" sz="2400" b="1" dirty="0" err="1"/>
              <a:t>Traducido</a:t>
            </a:r>
            <a:r>
              <a:rPr lang="pt-BR" sz="2400" b="1" dirty="0"/>
              <a:t> al </a:t>
            </a:r>
            <a:r>
              <a:rPr lang="pt-BR" sz="2400" b="1" dirty="0" err="1"/>
              <a:t>español</a:t>
            </a:r>
            <a:r>
              <a:rPr lang="pt-BR" sz="2400" b="1" dirty="0"/>
              <a:t> por</a:t>
            </a:r>
            <a:endParaRPr lang="es-ES" altLang="pt-BR" sz="2400" b="1" dirty="0"/>
          </a:p>
          <a:p>
            <a:pPr eaLnBrk="1" hangingPunct="1"/>
            <a:r>
              <a:rPr lang="es-ES" sz="2400" b="1" dirty="0">
                <a:solidFill>
                  <a:srgbClr val="FF0000"/>
                </a:solidFill>
              </a:rPr>
              <a:t>María Elena López Suarez</a:t>
            </a:r>
            <a:r>
              <a:rPr lang="es-ES" sz="2400" dirty="0"/>
              <a:t> </a:t>
            </a:r>
            <a:r>
              <a:rPr lang="es-ES" altLang="pt-BR" sz="2400" b="1" dirty="0">
                <a:solidFill>
                  <a:srgbClr val="FF0000"/>
                </a:solidFill>
              </a:rPr>
              <a:t>	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632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ema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929C4F9F-7164-4A88-8186-F2EC86C7B03B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7E995289-5882-46CD-A246-0962864BA3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7D53788-D976-41CE-802E-EB4B8F1547D9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18B633A-5599-49C4-9110-6CDC02E04815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D9D429E-CB15-4015-B86F-76F9FB74F8BF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B4757FE-40FD-4D22-A6FB-5F1A6A3ACE55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0A24CF0-7EA8-4C2F-B85C-F557DC02C7D1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" name="Imagem 9">
            <a:extLst>
              <a:ext uri="{FF2B5EF4-FFF2-40B4-BE49-F238E27FC236}">
                <a16:creationId xmlns:a16="http://schemas.microsoft.com/office/drawing/2014/main" id="{A6B12C85-1D00-4489-8EF9-E600501C5A7E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042B04BC-7E8B-4698-A759-CE34BD7E8E7B}"/>
              </a:ext>
            </a:extLst>
          </p:cNvPr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5BB715D9-9498-49F7-971C-96EE72AE648A}"/>
              </a:ext>
            </a:extLst>
          </p:cNvPr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B932BA80-A5D1-4DF3-B45F-BDFB88D5505B}"/>
              </a:ext>
            </a:extLst>
          </p:cNvPr>
          <p:cNvPicPr>
            <a:picLocks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3D09FAD2-3874-4980-9B63-0809E084B2C2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39A55A55-E9F4-4396-824E-78B36933FBFB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F0AC6B4D-9C49-4064-A87B-765A51EA94A9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3439E98F-DE90-4B51-AF68-122A0097F936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1" name="CaixaDeTexto 18">
            <a:extLst>
              <a:ext uri="{FF2B5EF4-FFF2-40B4-BE49-F238E27FC236}">
                <a16:creationId xmlns:a16="http://schemas.microsoft.com/office/drawing/2014/main" id="{1E811989-F229-4558-A06D-EC63EFF9D4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988" y="1243013"/>
            <a:ext cx="12731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B87E281-8C6B-4F06-86F2-32D2DD4F0B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49425" y="620713"/>
            <a:ext cx="42386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MI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ONÁR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 sz="2400" b="1" dirty="0">
                <a:solidFill>
                  <a:schemeClr val="bg1"/>
                </a:solidFill>
                <a:cs typeface="+mn-cs"/>
              </a:rPr>
              <a:t>OS</a:t>
            </a:r>
            <a:endParaRPr lang="pt-BR" altLang="pt-BR" sz="2400" b="1" dirty="0">
              <a:cs typeface="+mn-cs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53F16FD-8A4E-4357-BC73-A688F80EEF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20963" y="4221163"/>
            <a:ext cx="12684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pt-BR" altLang="pt-BR" dirty="0">
              <a:cs typeface="+mn-cs"/>
            </a:endParaRPr>
          </a:p>
          <a:p>
            <a:pPr algn="ctr">
              <a:defRPr/>
            </a:pPr>
            <a:r>
              <a:rPr lang="pt-BR" altLang="pt-BR" dirty="0">
                <a:cs typeface="+mn-cs"/>
              </a:rPr>
              <a:t>TRIMESTRE</a:t>
            </a:r>
          </a:p>
          <a:p>
            <a:pPr algn="ctr">
              <a:defRPr/>
            </a:pPr>
            <a:r>
              <a:rPr lang="pt-BR" altLang="pt-BR" b="1" dirty="0">
                <a:cs typeface="+mn-cs"/>
              </a:rPr>
              <a:t>2019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0E871F9-C59B-4534-AF03-EB9B6618371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0650" y="5222875"/>
            <a:ext cx="1268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>
                <a:cs typeface="+mn-cs"/>
              </a:rPr>
              <a:t>Sábado</a:t>
            </a:r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sz="quarter" idx="10" hasCustomPrompt="1"/>
          </p:nvPr>
        </p:nvSpPr>
        <p:spPr>
          <a:xfrm>
            <a:off x="2632076" y="3933825"/>
            <a:ext cx="1257299" cy="647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22" name="Espaço Reservado para Texto 21"/>
          <p:cNvSpPr>
            <a:spLocks noGrp="1"/>
          </p:cNvSpPr>
          <p:nvPr>
            <p:ph type="body" sz="quarter" idx="11" hasCustomPrompt="1"/>
          </p:nvPr>
        </p:nvSpPr>
        <p:spPr>
          <a:xfrm>
            <a:off x="3930650" y="5592763"/>
            <a:ext cx="1306513" cy="284162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 b="1"/>
            </a:lvl2pPr>
            <a:lvl3pPr marL="914400" indent="0" algn="ctr">
              <a:buNone/>
              <a:defRPr sz="2000" b="1"/>
            </a:lvl3pPr>
            <a:lvl4pPr marL="1371600" indent="0" algn="ctr">
              <a:buNone/>
              <a:defRPr sz="2000" b="1"/>
            </a:lvl4pPr>
            <a:lvl5pPr marL="1828800" indent="0" algn="ctr">
              <a:buNone/>
              <a:defRPr sz="2000" b="1"/>
            </a:lvl5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24" name="Espaço Reservado para Texto 23"/>
          <p:cNvSpPr>
            <a:spLocks noGrp="1"/>
          </p:cNvSpPr>
          <p:nvPr>
            <p:ph type="body" sz="quarter" idx="12" hasCustomPrompt="1"/>
          </p:nvPr>
        </p:nvSpPr>
        <p:spPr>
          <a:xfrm>
            <a:off x="5076056" y="5876925"/>
            <a:ext cx="1584176" cy="36036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0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Editar DATA</a:t>
            </a:r>
          </a:p>
        </p:txBody>
      </p:sp>
    </p:spTree>
    <p:extLst>
      <p:ext uri="{BB962C8B-B14F-4D97-AF65-F5344CB8AC3E}">
        <p14:creationId xmlns:p14="http://schemas.microsoft.com/office/powerpoint/2010/main" val="369494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emanal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929C4F9F-7164-4A88-8186-F2EC86C7B03B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7E995289-5882-46CD-A246-0962864BA3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7D53788-D976-41CE-802E-EB4B8F1547D9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18B633A-5599-49C4-9110-6CDC02E04815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D9D429E-CB15-4015-B86F-76F9FB74F8BF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B4757FE-40FD-4D22-A6FB-5F1A6A3ACE55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0A24CF0-7EA8-4C2F-B85C-F557DC02C7D1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3D09FAD2-3874-4980-9B63-0809E084B2C2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39A55A55-E9F4-4396-824E-78B36933FBFB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F0AC6B4D-9C49-4064-A87B-765A51EA94A9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3439E98F-DE90-4B51-AF68-122A0097F936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1" name="CaixaDeTexto 18">
            <a:extLst>
              <a:ext uri="{FF2B5EF4-FFF2-40B4-BE49-F238E27FC236}">
                <a16:creationId xmlns:a16="http://schemas.microsoft.com/office/drawing/2014/main" id="{1E811989-F229-4558-A06D-EC63EFF9D4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988" y="1243013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HISTORIAS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DE CAMPO DE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B87E281-8C6B-4F06-86F2-32D2DD4F0B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49425" y="620713"/>
            <a:ext cx="42386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MI</a:t>
            </a:r>
          </a:p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S</a:t>
            </a:r>
          </a:p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I</a:t>
            </a:r>
          </a:p>
          <a:p>
            <a:pPr algn="ctr">
              <a:defRPr/>
            </a:pPr>
            <a:r>
              <a:rPr lang="pt-BR" altLang="pt-BR" sz="2800" b="1" dirty="0">
                <a:solidFill>
                  <a:schemeClr val="bg1"/>
                </a:solidFill>
                <a:cs typeface="+mn-cs"/>
              </a:rPr>
              <a:t>ÓN</a:t>
            </a:r>
            <a:endParaRPr lang="pt-BR" altLang="pt-BR" sz="2800" b="1" dirty="0">
              <a:cs typeface="+mn-cs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53F16FD-8A4E-4357-BC73-A688F80EEF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20963" y="4221163"/>
            <a:ext cx="1268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pt-BR" altLang="pt-BR" dirty="0">
              <a:cs typeface="+mn-cs"/>
            </a:endParaRPr>
          </a:p>
          <a:p>
            <a:pPr algn="ctr">
              <a:defRPr/>
            </a:pPr>
            <a:r>
              <a:rPr lang="pt-BR" altLang="pt-BR" dirty="0">
                <a:cs typeface="+mn-cs"/>
              </a:rPr>
              <a:t>TRIMESTRE</a:t>
            </a:r>
          </a:p>
          <a:p>
            <a:pPr algn="ctr">
              <a:defRPr/>
            </a:pPr>
            <a:r>
              <a:rPr lang="pt-BR" altLang="pt-BR" b="1" dirty="0">
                <a:cs typeface="+mn-cs"/>
              </a:rPr>
              <a:t>2019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0E871F9-C59B-4534-AF03-EB9B6618371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0650" y="5222875"/>
            <a:ext cx="1268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BR" altLang="pt-BR">
                <a:cs typeface="+mn-cs"/>
              </a:rPr>
              <a:t>Sábado</a:t>
            </a:r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sz="quarter" idx="10" hasCustomPrompt="1"/>
          </p:nvPr>
        </p:nvSpPr>
        <p:spPr>
          <a:xfrm>
            <a:off x="2632076" y="3933825"/>
            <a:ext cx="1257299" cy="647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22" name="Espaço Reservado para Texto 21"/>
          <p:cNvSpPr>
            <a:spLocks noGrp="1"/>
          </p:cNvSpPr>
          <p:nvPr>
            <p:ph type="body" sz="quarter" idx="11" hasCustomPrompt="1"/>
          </p:nvPr>
        </p:nvSpPr>
        <p:spPr>
          <a:xfrm>
            <a:off x="3930650" y="5592763"/>
            <a:ext cx="1306513" cy="284162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 b="1"/>
            </a:lvl2pPr>
            <a:lvl3pPr marL="914400" indent="0" algn="ctr">
              <a:buNone/>
              <a:defRPr sz="2000" b="1"/>
            </a:lvl3pPr>
            <a:lvl4pPr marL="1371600" indent="0" algn="ctr">
              <a:buNone/>
              <a:defRPr sz="2000" b="1"/>
            </a:lvl4pPr>
            <a:lvl5pPr marL="1828800" indent="0" algn="ctr">
              <a:buNone/>
              <a:defRPr sz="2000" b="1"/>
            </a:lvl5pPr>
          </a:lstStyle>
          <a:p>
            <a:pPr lvl="0"/>
            <a:r>
              <a:rPr lang="pt-BR" dirty="0"/>
              <a:t>Editar</a:t>
            </a:r>
          </a:p>
        </p:txBody>
      </p:sp>
      <p:sp>
        <p:nvSpPr>
          <p:cNvPr id="24" name="Espaço Reservado para Texto 23"/>
          <p:cNvSpPr>
            <a:spLocks noGrp="1"/>
          </p:cNvSpPr>
          <p:nvPr>
            <p:ph type="body" sz="quarter" idx="12" hasCustomPrompt="1"/>
          </p:nvPr>
        </p:nvSpPr>
        <p:spPr>
          <a:xfrm>
            <a:off x="5076056" y="5876925"/>
            <a:ext cx="1584176" cy="360363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lang="pt-BR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Editar data</a:t>
            </a:r>
          </a:p>
        </p:txBody>
      </p:sp>
      <p:pic>
        <p:nvPicPr>
          <p:cNvPr id="35" name="Imagem 34" descr="Uma imagem contendo parede, foto&#10;&#10;Descrição gerada automaticamente">
            <a:extLst>
              <a:ext uri="{FF2B5EF4-FFF2-40B4-BE49-F238E27FC236}">
                <a16:creationId xmlns:a16="http://schemas.microsoft.com/office/drawing/2014/main" id="{7EEB57F5-F4C9-4CE0-AC62-36B44926C0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800" y="1796400"/>
            <a:ext cx="1260000" cy="1566000"/>
          </a:xfrm>
          <a:prstGeom prst="rect">
            <a:avLst/>
          </a:prstGeom>
        </p:spPr>
      </p:pic>
      <p:pic>
        <p:nvPicPr>
          <p:cNvPr id="37" name="Imagem 36" descr="Uma imagem contendo foto, parede, edifício&#10;&#10;Descrição gerada automaticamente">
            <a:extLst>
              <a:ext uri="{FF2B5EF4-FFF2-40B4-BE49-F238E27FC236}">
                <a16:creationId xmlns:a16="http://schemas.microsoft.com/office/drawing/2014/main" id="{6C52544F-0C00-4D7F-8E74-D542857570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800" y="2822400"/>
            <a:ext cx="1260000" cy="1566672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2A2640E4-4023-4CF4-8933-1FC1080921C9}"/>
              </a:ext>
            </a:extLst>
          </p:cNvPr>
          <p:cNvPicPr preferRelativeResize="0"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" y="5245200"/>
            <a:ext cx="1206000" cy="1276350"/>
          </a:xfrm>
          <a:prstGeom prst="rect">
            <a:avLst/>
          </a:prstGeom>
        </p:spPr>
      </p:pic>
      <p:pic>
        <p:nvPicPr>
          <p:cNvPr id="41" name="Imagem 40" descr="Uma imagem contendo foto, objeto&#10;&#10;Descrição gerada automaticamente">
            <a:extLst>
              <a:ext uri="{FF2B5EF4-FFF2-40B4-BE49-F238E27FC236}">
                <a16:creationId xmlns:a16="http://schemas.microsoft.com/office/drawing/2014/main" id="{B4055186-3C26-4D1D-8637-81CC634B9EA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00" y="3657600"/>
            <a:ext cx="1260000" cy="1566672"/>
          </a:xfrm>
          <a:prstGeom prst="rect">
            <a:avLst/>
          </a:prstGeom>
        </p:spPr>
      </p:pic>
      <p:pic>
        <p:nvPicPr>
          <p:cNvPr id="43" name="Imagem 42" descr="Uma imagem contendo foto, interior, parede&#10;&#10;Descrição gerada automaticamente">
            <a:extLst>
              <a:ext uri="{FF2B5EF4-FFF2-40B4-BE49-F238E27FC236}">
                <a16:creationId xmlns:a16="http://schemas.microsoft.com/office/drawing/2014/main" id="{60A1F0D2-666F-4E65-99F3-85695920FC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600" y="838800"/>
            <a:ext cx="1260000" cy="15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5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ino das Ofer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id="{9527983B-9006-4454-8B79-F1CBD1A67F17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" name="Imagem 2" descr="Mapa colorido com texto preto sobre fundo branco&#10;&#10;Descrição gerada automaticamente">
            <a:extLst>
              <a:ext uri="{FF2B5EF4-FFF2-40B4-BE49-F238E27FC236}">
                <a16:creationId xmlns:a16="http://schemas.microsoft.com/office/drawing/2014/main" id="{0A047BA3-574A-4DA0-A4BE-36F731BEB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" y="706124"/>
            <a:ext cx="9039225" cy="6134100"/>
          </a:xfrm>
          <a:prstGeom prst="rect">
            <a:avLst/>
          </a:pr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A36C052A-065E-41A4-A901-B263C586E5E4}"/>
              </a:ext>
            </a:extLst>
          </p:cNvPr>
          <p:cNvSpPr/>
          <p:nvPr userDrawn="1"/>
        </p:nvSpPr>
        <p:spPr>
          <a:xfrm>
            <a:off x="6516215" y="754650"/>
            <a:ext cx="2595449" cy="25391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b="1" i="0" u="none" strike="noStrike" baseline="0" dirty="0">
                <a:solidFill>
                  <a:srgbClr val="FF0000"/>
                </a:solidFill>
                <a:latin typeface="EncodeSansCompressed-Bold"/>
              </a:rPr>
              <a:t>Projetos</a:t>
            </a:r>
          </a:p>
          <a:p>
            <a:pPr algn="l"/>
            <a:r>
              <a:rPr lang="pt-BR" sz="1600" b="1" i="0" u="none" strike="noStrike" baseline="0" dirty="0">
                <a:solidFill>
                  <a:schemeClr val="tx1"/>
                </a:solidFill>
                <a:latin typeface="EncodeSansCompressed-SemiBold"/>
              </a:rPr>
              <a:t>1 Abrir um centro de influência em </a:t>
            </a:r>
            <a:r>
              <a:rPr lang="pt-BR" sz="1600" b="1" i="0" u="none" strike="noStrike" baseline="0" dirty="0" err="1">
                <a:solidFill>
                  <a:schemeClr val="tx1"/>
                </a:solidFill>
                <a:latin typeface="EncodeSansCompressed-SemiBold"/>
              </a:rPr>
              <a:t>Sortland</a:t>
            </a:r>
            <a:r>
              <a:rPr lang="pt-BR" sz="1600" b="1" i="0" u="none" strike="noStrike" baseline="0" dirty="0">
                <a:solidFill>
                  <a:schemeClr val="tx1"/>
                </a:solidFill>
                <a:latin typeface="EncodeSansCompressed-SemiBold"/>
              </a:rPr>
              <a:t>, Noruega.</a:t>
            </a:r>
          </a:p>
          <a:p>
            <a:pPr algn="l"/>
            <a:r>
              <a:rPr lang="pt-BR" sz="1600" b="1" i="0" u="none" strike="noStrike" baseline="0" dirty="0">
                <a:solidFill>
                  <a:schemeClr val="tx1"/>
                </a:solidFill>
                <a:latin typeface="EncodeSansCompressed-SemiBold"/>
              </a:rPr>
              <a:t>2. Estabelecer uma igreja em Nova </a:t>
            </a:r>
            <a:r>
              <a:rPr lang="pt-BR" sz="1600" b="1" i="0" u="none" strike="noStrike" baseline="0" dirty="0" err="1">
                <a:solidFill>
                  <a:schemeClr val="tx1"/>
                </a:solidFill>
                <a:latin typeface="EncodeSansCompressed-SemiBold"/>
              </a:rPr>
              <a:t>Belgadro</a:t>
            </a:r>
            <a:r>
              <a:rPr lang="pt-BR" sz="1600" b="1" i="0" u="none" strike="noStrike" baseline="0" dirty="0">
                <a:solidFill>
                  <a:schemeClr val="tx1"/>
                </a:solidFill>
                <a:latin typeface="EncodeSansCompressed-SemiBold"/>
              </a:rPr>
              <a:t>, Sérvia.</a:t>
            </a:r>
          </a:p>
          <a:p>
            <a:pPr algn="l"/>
            <a:r>
              <a:rPr lang="pt-BR" sz="1600" b="1" i="0" u="none" strike="noStrike" baseline="0" dirty="0">
                <a:solidFill>
                  <a:schemeClr val="tx1"/>
                </a:solidFill>
                <a:latin typeface="EncodeSansCompressed-SemiBold"/>
              </a:rPr>
              <a:t>3. Construir uma igreja e um centro de influência em Nicósia, Chipre.</a:t>
            </a:r>
          </a:p>
          <a:p>
            <a:pPr algn="l"/>
            <a:endParaRPr lang="pt-BR" sz="1200" dirty="0">
              <a:solidFill>
                <a:schemeClr val="tx1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F548D46-1421-4A47-9FA0-ED5EA4F96B86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E8B630B2-FF9D-4777-94CB-92BC3F8F2942}"/>
              </a:ext>
            </a:extLst>
          </p:cNvPr>
          <p:cNvSpPr txBox="1"/>
          <p:nvPr userDrawn="1"/>
        </p:nvSpPr>
        <p:spPr>
          <a:xfrm>
            <a:off x="5180" y="25192"/>
            <a:ext cx="9074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DESTINO DAS OFERTAS </a:t>
            </a:r>
            <a:r>
              <a:rPr lang="pt-BR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– </a:t>
            </a:r>
            <a:r>
              <a:rPr lang="pt-BR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Divisão </a:t>
            </a:r>
            <a:r>
              <a:rPr lang="pt-BR" sz="32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Transeuropeia</a:t>
            </a:r>
            <a:endParaRPr lang="pt-BR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id="{27E03BEA-9F60-4816-9278-153BAFF8368D}"/>
              </a:ext>
            </a:extLst>
          </p:cNvPr>
          <p:cNvCxnSpPr>
            <a:cxnSpLocks/>
          </p:cNvCxnSpPr>
          <p:nvPr userDrawn="1"/>
        </p:nvCxnSpPr>
        <p:spPr>
          <a:xfrm>
            <a:off x="6948264" y="3068960"/>
            <a:ext cx="1032866" cy="3074154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ipse 34">
            <a:extLst>
              <a:ext uri="{FF2B5EF4-FFF2-40B4-BE49-F238E27FC236}">
                <a16:creationId xmlns:a16="http://schemas.microsoft.com/office/drawing/2014/main" id="{A580BCD3-6D21-4DF9-AFC6-FB537C9A315A}"/>
              </a:ext>
            </a:extLst>
          </p:cNvPr>
          <p:cNvSpPr/>
          <p:nvPr userDrawn="1"/>
        </p:nvSpPr>
        <p:spPr>
          <a:xfrm>
            <a:off x="323528" y="3685024"/>
            <a:ext cx="1645961" cy="10801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600" b="1" dirty="0"/>
              <a:t>Localização Global</a:t>
            </a:r>
          </a:p>
        </p:txBody>
      </p:sp>
      <p:cxnSp>
        <p:nvCxnSpPr>
          <p:cNvPr id="36" name="Conector de Seta Reta 35">
            <a:extLst>
              <a:ext uri="{FF2B5EF4-FFF2-40B4-BE49-F238E27FC236}">
                <a16:creationId xmlns:a16="http://schemas.microsoft.com/office/drawing/2014/main" id="{E51FA4D8-35BF-43C3-8C5C-C7FDB49928E1}"/>
              </a:ext>
            </a:extLst>
          </p:cNvPr>
          <p:cNvCxnSpPr>
            <a:cxnSpLocks/>
            <a:stCxn id="35" idx="4"/>
          </p:cNvCxnSpPr>
          <p:nvPr userDrawn="1"/>
        </p:nvCxnSpPr>
        <p:spPr>
          <a:xfrm>
            <a:off x="1146509" y="4765144"/>
            <a:ext cx="329147" cy="536064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ipse 36">
            <a:extLst>
              <a:ext uri="{FF2B5EF4-FFF2-40B4-BE49-F238E27FC236}">
                <a16:creationId xmlns:a16="http://schemas.microsoft.com/office/drawing/2014/main" id="{0F13924B-8763-4F88-B311-939DF3813486}"/>
              </a:ext>
            </a:extLst>
          </p:cNvPr>
          <p:cNvSpPr/>
          <p:nvPr userDrawn="1"/>
        </p:nvSpPr>
        <p:spPr>
          <a:xfrm>
            <a:off x="1259632" y="5301208"/>
            <a:ext cx="792088" cy="6740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/>
          </a:p>
        </p:txBody>
      </p: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id="{9AB70786-2677-4567-A4E4-6F338182573F}"/>
              </a:ext>
            </a:extLst>
          </p:cNvPr>
          <p:cNvCxnSpPr>
            <a:cxnSpLocks/>
          </p:cNvCxnSpPr>
          <p:nvPr userDrawn="1"/>
        </p:nvCxnSpPr>
        <p:spPr>
          <a:xfrm flipH="1">
            <a:off x="5748883" y="2063993"/>
            <a:ext cx="792086" cy="2269253"/>
          </a:xfrm>
          <a:prstGeom prst="straightConnector1">
            <a:avLst/>
          </a:prstGeom>
          <a:ln w="476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E80B7579-D65E-4FEB-B17D-DE839E8AD7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16634" y="1092500"/>
            <a:ext cx="3024334" cy="144016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198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ino das Ofertas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6DFF1948-00E8-44EA-A197-1BAC994C2330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4E8D4DB-B683-4D9E-8560-D8B6FB79BC16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4" name="Imagem 3" descr="Mapa colorido com texto preto sobre fundo branco&#10;&#10;Descrição gerada automaticamente">
            <a:extLst>
              <a:ext uri="{FF2B5EF4-FFF2-40B4-BE49-F238E27FC236}">
                <a16:creationId xmlns:a16="http://schemas.microsoft.com/office/drawing/2014/main" id="{F47FD923-E5EF-42FD-BD96-5FD511B566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" y="703990"/>
            <a:ext cx="9039225" cy="6134100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45B90587-1583-499F-9BA4-17C3701F9835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D77CAD2-81C2-4EB8-8A44-52E01E574705}"/>
              </a:ext>
            </a:extLst>
          </p:cNvPr>
          <p:cNvSpPr txBox="1"/>
          <p:nvPr userDrawn="1"/>
        </p:nvSpPr>
        <p:spPr>
          <a:xfrm>
            <a:off x="5180" y="25192"/>
            <a:ext cx="9074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DESTINO DE LAS OFRENDAS</a:t>
            </a:r>
            <a:r>
              <a:rPr lang="pt-BR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–       </a:t>
            </a:r>
            <a:r>
              <a:rPr lang="pt-BR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División</a:t>
            </a:r>
            <a:r>
              <a:rPr lang="pt-BR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pt-BR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Transeuropea</a:t>
            </a:r>
            <a:endParaRPr lang="pt-BR" sz="2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0C388765-FCA1-49F4-8BDE-12C649B33A8C}"/>
              </a:ext>
            </a:extLst>
          </p:cNvPr>
          <p:cNvCxnSpPr>
            <a:cxnSpLocks/>
          </p:cNvCxnSpPr>
          <p:nvPr userDrawn="1"/>
        </p:nvCxnSpPr>
        <p:spPr>
          <a:xfrm>
            <a:off x="6948264" y="2924944"/>
            <a:ext cx="1008112" cy="3178406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517E0017-66D3-4F4E-8121-1D72AD3FDBD7}"/>
              </a:ext>
            </a:extLst>
          </p:cNvPr>
          <p:cNvCxnSpPr>
            <a:cxnSpLocks/>
          </p:cNvCxnSpPr>
          <p:nvPr userDrawn="1"/>
        </p:nvCxnSpPr>
        <p:spPr>
          <a:xfrm flipH="1">
            <a:off x="5724130" y="2492896"/>
            <a:ext cx="1152126" cy="1800586"/>
          </a:xfrm>
          <a:prstGeom prst="straightConnector1">
            <a:avLst/>
          </a:prstGeom>
          <a:ln w="476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F44A8A10-370F-44DE-BA9F-7F41DA5242F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491880" y="1052736"/>
            <a:ext cx="3384376" cy="1008112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765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ó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D03E4ECE-5402-4806-BFC8-869F040C8A02}"/>
              </a:ext>
            </a:extLst>
          </p:cNvPr>
          <p:cNvSpPr/>
          <p:nvPr userDrawn="1"/>
        </p:nvSpPr>
        <p:spPr>
          <a:xfrm>
            <a:off x="34925" y="640624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5" name="Imagem 4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CAE28B16-E8A0-4A77-B8A3-232A393E9F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"/>
          <a:stretch/>
        </p:blipFill>
        <p:spPr>
          <a:xfrm>
            <a:off x="53772" y="1779509"/>
            <a:ext cx="6542690" cy="4375718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19B7D715-C879-4B8E-84D0-F847AD87DBFA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Espaço Reservado para Texto 8">
            <a:extLst>
              <a:ext uri="{FF2B5EF4-FFF2-40B4-BE49-F238E27FC236}">
                <a16:creationId xmlns:a16="http://schemas.microsoft.com/office/drawing/2014/main" id="{A2F1A39E-2A2D-4DFD-B384-4C8496CF93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S01 – Missões – 5 de janeiro</a:t>
            </a:r>
          </a:p>
        </p:txBody>
      </p:sp>
      <p:sp>
        <p:nvSpPr>
          <p:cNvPr id="15" name="Espaço Reservado para Imagem 17">
            <a:extLst>
              <a:ext uri="{FF2B5EF4-FFF2-40B4-BE49-F238E27FC236}">
                <a16:creationId xmlns:a16="http://schemas.microsoft.com/office/drawing/2014/main" id="{D6F2864A-C4D8-4AF6-86DA-D9590238119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41865" y="1779509"/>
            <a:ext cx="2376487" cy="1377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Bandeira</a:t>
            </a:r>
          </a:p>
        </p:txBody>
      </p:sp>
      <p:sp>
        <p:nvSpPr>
          <p:cNvPr id="16" name="Espaço Reservado para Imagem 19">
            <a:extLst>
              <a:ext uri="{FF2B5EF4-FFF2-40B4-BE49-F238E27FC236}">
                <a16:creationId xmlns:a16="http://schemas.microsoft.com/office/drawing/2014/main" id="{1C9C4E88-EF10-4FB7-A9A3-E6279A66E39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41866" y="3975057"/>
            <a:ext cx="2376487" cy="2740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Pessoa</a:t>
            </a:r>
          </a:p>
        </p:txBody>
      </p:sp>
      <p:sp>
        <p:nvSpPr>
          <p:cNvPr id="17" name="Espaço Reservado para Texto 21">
            <a:extLst>
              <a:ext uri="{FF2B5EF4-FFF2-40B4-BE49-F238E27FC236}">
                <a16:creationId xmlns:a16="http://schemas.microsoft.com/office/drawing/2014/main" id="{D7A4CCB2-6861-482F-BBC0-BC1110181E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284" y="6272260"/>
            <a:ext cx="6446941" cy="44258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pt-BR" dirty="0"/>
              <a:t>Editar nome</a:t>
            </a:r>
          </a:p>
        </p:txBody>
      </p:sp>
      <p:sp>
        <p:nvSpPr>
          <p:cNvPr id="19" name="Espaço Reservado para Texto 23">
            <a:extLst>
              <a:ext uri="{FF2B5EF4-FFF2-40B4-BE49-F238E27FC236}">
                <a16:creationId xmlns:a16="http://schemas.microsoft.com/office/drawing/2014/main" id="{0C574B6E-501F-41AD-94F5-E5BBECF161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1865" y="3253428"/>
            <a:ext cx="2455862" cy="604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Editar País</a:t>
            </a:r>
          </a:p>
        </p:txBody>
      </p:sp>
      <p:sp>
        <p:nvSpPr>
          <p:cNvPr id="21" name="Espaço Reservado para Texto 2">
            <a:extLst>
              <a:ext uri="{FF2B5EF4-FFF2-40B4-BE49-F238E27FC236}">
                <a16:creationId xmlns:a16="http://schemas.microsoft.com/office/drawing/2014/main" id="{0FAA7ABE-0B76-4786-9EF7-FC2E2FDF60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" y="774700"/>
            <a:ext cx="9019681" cy="80676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pt-BR" sz="4000" b="1" kern="1200" dirty="0">
                <a:ln w="11430">
                  <a:solidFill>
                    <a:srgbClr val="FF000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defRPr>
            </a:lvl1pPr>
          </a:lstStyle>
          <a:p>
            <a:pPr marL="0" lvl="0" indent="0" algn="ctr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pt-BR" dirty="0"/>
              <a:t>Editar Título</a:t>
            </a:r>
          </a:p>
        </p:txBody>
      </p:sp>
    </p:spTree>
    <p:extLst>
      <p:ext uri="{BB962C8B-B14F-4D97-AF65-F5344CB8AC3E}">
        <p14:creationId xmlns:p14="http://schemas.microsoft.com/office/powerpoint/2010/main" val="4042573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ória 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476A1A1E-51CD-4CA1-AA4A-99FB22EFDD33}"/>
              </a:ext>
            </a:extLst>
          </p:cNvPr>
          <p:cNvSpPr/>
          <p:nvPr userDrawn="1"/>
        </p:nvSpPr>
        <p:spPr>
          <a:xfrm>
            <a:off x="34925" y="640624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3" name="Imagem 2" descr="Mapa colorido com texto preto sobre fundo branco&#10;&#10;Descrição gerada automaticamente">
            <a:extLst>
              <a:ext uri="{FF2B5EF4-FFF2-40B4-BE49-F238E27FC236}">
                <a16:creationId xmlns:a16="http://schemas.microsoft.com/office/drawing/2014/main" id="{BBD09C0C-7B82-46E8-ABD2-7B72FD6043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2" y="1774668"/>
            <a:ext cx="6513309" cy="4308632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FDEC2DDF-130F-4C79-8748-C45A2439757C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3" name="Espaço Reservado para Texto 8">
            <a:extLst>
              <a:ext uri="{FF2B5EF4-FFF2-40B4-BE49-F238E27FC236}">
                <a16:creationId xmlns:a16="http://schemas.microsoft.com/office/drawing/2014/main" id="{8F14CC2E-63C0-43EF-A5E7-4848A35205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pt-BR" sz="4000" b="1" kern="1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S01 – </a:t>
            </a:r>
            <a:r>
              <a:rPr lang="pt-BR" dirty="0" err="1"/>
              <a:t>Missión</a:t>
            </a:r>
            <a:r>
              <a:rPr lang="pt-BR" dirty="0"/>
              <a:t> – 5 de Janeiro</a:t>
            </a:r>
          </a:p>
        </p:txBody>
      </p:sp>
      <p:sp>
        <p:nvSpPr>
          <p:cNvPr id="14" name="Espaço Reservado para Texto 2">
            <a:extLst>
              <a:ext uri="{FF2B5EF4-FFF2-40B4-BE49-F238E27FC236}">
                <a16:creationId xmlns:a16="http://schemas.microsoft.com/office/drawing/2014/main" id="{AEBCA12A-E4DA-4E15-AE44-1DD2C49FA5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" y="774700"/>
            <a:ext cx="9019681" cy="80676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pt-BR" sz="4000" b="1" kern="1200" dirty="0">
                <a:ln w="11430">
                  <a:solidFill>
                    <a:srgbClr val="FF000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dirty="0"/>
              <a:t>Editar Título</a:t>
            </a:r>
          </a:p>
        </p:txBody>
      </p:sp>
      <p:sp>
        <p:nvSpPr>
          <p:cNvPr id="15" name="Espaço Reservado para Imagem 17">
            <a:extLst>
              <a:ext uri="{FF2B5EF4-FFF2-40B4-BE49-F238E27FC236}">
                <a16:creationId xmlns:a16="http://schemas.microsoft.com/office/drawing/2014/main" id="{7F82A950-F6C9-4D1D-B221-C2E5E6F084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41865" y="1779509"/>
            <a:ext cx="2376487" cy="1377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Bandeira</a:t>
            </a:r>
          </a:p>
        </p:txBody>
      </p:sp>
      <p:sp>
        <p:nvSpPr>
          <p:cNvPr id="16" name="Espaço Reservado para Imagem 19">
            <a:extLst>
              <a:ext uri="{FF2B5EF4-FFF2-40B4-BE49-F238E27FC236}">
                <a16:creationId xmlns:a16="http://schemas.microsoft.com/office/drawing/2014/main" id="{CE57A428-608B-4276-BC8C-58272C3E61D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41866" y="3975057"/>
            <a:ext cx="2376487" cy="2740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Pessoa</a:t>
            </a:r>
          </a:p>
        </p:txBody>
      </p:sp>
      <p:sp>
        <p:nvSpPr>
          <p:cNvPr id="17" name="Espaço Reservado para Texto 21">
            <a:extLst>
              <a:ext uri="{FF2B5EF4-FFF2-40B4-BE49-F238E27FC236}">
                <a16:creationId xmlns:a16="http://schemas.microsoft.com/office/drawing/2014/main" id="{E651C1CB-A436-4985-B4EF-7E329E7DEB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284" y="6381328"/>
            <a:ext cx="6446941" cy="33351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pt-BR" dirty="0"/>
              <a:t>Editar nome</a:t>
            </a:r>
          </a:p>
        </p:txBody>
      </p:sp>
      <p:sp>
        <p:nvSpPr>
          <p:cNvPr id="19" name="Espaço Reservado para Texto 23">
            <a:extLst>
              <a:ext uri="{FF2B5EF4-FFF2-40B4-BE49-F238E27FC236}">
                <a16:creationId xmlns:a16="http://schemas.microsoft.com/office/drawing/2014/main" id="{701F3D57-ACE6-47CE-8826-670C610CA4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1865" y="3253428"/>
            <a:ext cx="2455862" cy="604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Editar País</a:t>
            </a:r>
          </a:p>
        </p:txBody>
      </p:sp>
    </p:spTree>
    <p:extLst>
      <p:ext uri="{BB962C8B-B14F-4D97-AF65-F5344CB8AC3E}">
        <p14:creationId xmlns:p14="http://schemas.microsoft.com/office/powerpoint/2010/main" val="2722854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Divisão </a:t>
            </a:r>
            <a:r>
              <a:rPr lang="pt-BR" sz="3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Transeuropeia</a:t>
            </a:r>
            <a:endParaRPr lang="pt-BR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85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B5E5280-0888-478A-92DC-756B8F7A7FA8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3171E86-687F-4AD5-833A-26E8D95A1805}"/>
              </a:ext>
            </a:extLst>
          </p:cNvPr>
          <p:cNvSpPr/>
          <p:nvPr userDrawn="1"/>
        </p:nvSpPr>
        <p:spPr>
          <a:xfrm>
            <a:off x="0" y="0"/>
            <a:ext cx="130651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bg2">
                  <a:lumMod val="25000"/>
                </a:schemeClr>
              </a:gs>
              <a:gs pos="69000">
                <a:schemeClr val="accent3">
                  <a:lumMod val="5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100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AB6CA49-FA97-4265-B31C-24F45B207809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018BB23-1503-40FD-9E09-8C9CB18EF745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9322C02-A10F-411C-B88A-8CABA1BE2F1E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2230A02-5254-4E1B-8161-4C7CA500D0C6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DF5EDFA-337F-4C37-B148-72322770314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C8DDAB"/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Seta para a direita 14">
            <a:extLst>
              <a:ext uri="{FF2B5EF4-FFF2-40B4-BE49-F238E27FC236}">
                <a16:creationId xmlns:a16="http://schemas.microsoft.com/office/drawing/2014/main" id="{13E3794A-39B9-4F11-9A65-AC2566BBFC9F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0" name="Seta para a direita 15">
            <a:extLst>
              <a:ext uri="{FF2B5EF4-FFF2-40B4-BE49-F238E27FC236}">
                <a16:creationId xmlns:a16="http://schemas.microsoft.com/office/drawing/2014/main" id="{DFB7F4FA-087C-404C-B195-50699B26695F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Seta para a direita 16">
            <a:extLst>
              <a:ext uri="{FF2B5EF4-FFF2-40B4-BE49-F238E27FC236}">
                <a16:creationId xmlns:a16="http://schemas.microsoft.com/office/drawing/2014/main" id="{5E88BB1A-AC3F-4CD1-A010-5AA2B37E13C5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Seta para a direita 17">
            <a:extLst>
              <a:ext uri="{FF2B5EF4-FFF2-40B4-BE49-F238E27FC236}">
                <a16:creationId xmlns:a16="http://schemas.microsoft.com/office/drawing/2014/main" id="{36A8CDFF-E5D3-445F-A807-E5E0A8994676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BF2629F-D774-4FB0-872E-9E4F21426014}"/>
              </a:ext>
            </a:extLst>
          </p:cNvPr>
          <p:cNvSpPr/>
          <p:nvPr userDrawn="1"/>
        </p:nvSpPr>
        <p:spPr>
          <a:xfrm>
            <a:off x="1331913" y="666750"/>
            <a:ext cx="7812087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D9099EE3-ED9B-4A5A-98AE-233EE12133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4" y="5247095"/>
            <a:ext cx="1206000" cy="127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80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  <p:sldLayoutId id="2147483679" r:id="rId3"/>
    <p:sldLayoutId id="2147483680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685" r:id="rId11"/>
    <p:sldLayoutId id="2147483686" r:id="rId12"/>
    <p:sldLayoutId id="2147483687" r:id="rId13"/>
    <p:sldLayoutId id="2147483688" r:id="rId14"/>
    <p:sldLayoutId id="2147483691" r:id="rId15"/>
    <p:sldLayoutId id="2147483674" r:id="rId16"/>
    <p:sldLayoutId id="2147483703" r:id="rId17"/>
    <p:sldLayoutId id="2147483704" r:id="rId18"/>
    <p:sldLayoutId id="2147483689" r:id="rId19"/>
    <p:sldLayoutId id="2147483690" r:id="rId2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pn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5.pn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jpe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75.gif"/><Relationship Id="rId7" Type="http://schemas.openxmlformats.org/officeDocument/2006/relationships/image" Target="../media/image7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Relationship Id="rId9" Type="http://schemas.openxmlformats.org/officeDocument/2006/relationships/image" Target="../media/image8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7.jpg"/><Relationship Id="rId7" Type="http://schemas.openxmlformats.org/officeDocument/2006/relationships/hyperlink" Target="https://www.google.com.br/url?sa=i&amp;rct=j&amp;q=&amp;esrc=s&amp;source=images&amp;cd=&amp;cad=rja&amp;uact=8&amp;ved=0ahUKEwjemtHGkJXRAhWEZCYKHR-VC9kQjRwIBw&amp;url=https://commons.wikimedia.org/wiki/File:Turdus_merula_-Gran_Canaria,_Canary_Islands,_Spain-8_(2).jpg&amp;bvm=bv.142059868,d.eWE&amp;psig=AFQjCNGnng7US2Vu-3-oxgG9VuyEQUSClA&amp;ust=1482954058175982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10" Type="http://schemas.openxmlformats.org/officeDocument/2006/relationships/image" Target="../media/image102.jpeg"/><Relationship Id="rId4" Type="http://schemas.openxmlformats.org/officeDocument/2006/relationships/image" Target="../media/image98.jpeg"/><Relationship Id="rId9" Type="http://schemas.openxmlformats.org/officeDocument/2006/relationships/hyperlink" Target="https://pt.wikipedia.org/wiki/Ficheiro:Turdus_merula_female_(d1)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br/url?sa=i&amp;rct=j&amp;q=&amp;esrc=s&amp;source=images&amp;cd=&amp;cad=rja&amp;uact=8&amp;ved=0ahUKEwjm4J2k0JLRAhVIEZAKHXeRCJIQjRwIBw&amp;url=http://hovedsteder.blogg.no/1464858789_finland_opens_honorar.html&amp;bvm=bv.142059868,d.eWE&amp;psig=AFQjCNGil72aw8p_OfeTVczHmH4vyKt2Qw&amp;ust=1482868026243883" TargetMode="External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1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gif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8.pn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3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.br/url?sa=i&amp;rct=j&amp;q=&amp;esrc=s&amp;source=images&amp;cd=&amp;cad=rja&amp;uact=8&amp;ved=0ahUKEwiN84W1zpXRAhVRxCYKHZ1WCxgQjRwIBw&amp;url=https://commons.wikimedia.org/wiki/File:Common_European_Roller_(Coracias_garrulus).jpg&amp;bvm=bv.142059868,d.eWE&amp;psig=AFQjCNF6O1BhzQrEDxa3JL5nl5Olxo0yzw&amp;ust=1482962599896544" TargetMode="External"/><Relationship Id="rId3" Type="http://schemas.openxmlformats.org/officeDocument/2006/relationships/hyperlink" Target="https://www.google.com.br/url?sa=i&amp;rct=j&amp;q=&amp;esrc=s&amp;source=images&amp;cd=&amp;cad=rja&amp;uact=8&amp;ved=0ahUKEwjLjoy3sJXRAhXKKiYKHe1uB3UQjRwIBw&amp;url=https://commons.wikimedia.org/wiki/File:Eurasian_Roller_-_Castuera_-_Extremadura_S4E5843_(14738356884).jpg&amp;bvm=bv.142059868,d.eWE&amp;psig=AFQjCNF6O1BhzQrEDxa3JL5nl5Olxo0yzw&amp;ust=1482962599896544" TargetMode="External"/><Relationship Id="rId7" Type="http://schemas.openxmlformats.org/officeDocument/2006/relationships/image" Target="../media/image136.png"/><Relationship Id="rId12" Type="http://schemas.openxmlformats.org/officeDocument/2006/relationships/image" Target="../media/image1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5.jpeg"/><Relationship Id="rId11" Type="http://schemas.openxmlformats.org/officeDocument/2006/relationships/image" Target="../media/image138.jpeg"/><Relationship Id="rId5" Type="http://schemas.openxmlformats.org/officeDocument/2006/relationships/hyperlink" Target="http://www.google.com.br/url?sa=i&amp;rct=j&amp;q=&amp;esrc=s&amp;source=images&amp;cd=&amp;cad=rja&amp;uact=8&amp;ved=0ahUKEwijotTTsJXRAhVEeSYKHTRyCzEQjRwIBw&amp;url=http://www.naturetravel.eu/gallery.php?cat%3D23&amp;bvm=bv.142059868,d.eWE&amp;psig=AFQjCNF6O1BhzQrEDxa3JL5nl5Olxo0yzw&amp;ust=1482962599896544" TargetMode="External"/><Relationship Id="rId10" Type="http://schemas.openxmlformats.org/officeDocument/2006/relationships/hyperlink" Target="http://www.google.com.br/url?sa=i&amp;rct=j&amp;q=&amp;esrc=s&amp;source=images&amp;cd=&amp;cad=rja&amp;uact=8&amp;ved=0ahUKEwjxy8-51JXRAhUHjpAKHftTDhMQjRwIBw&amp;url=http://91.98.46.102:1002/description.aspx?id%3Did8_7130%26f%3D1&amp;bvm=bv.142059868,d.Y2I&amp;psig=AFQjCNGPafqt_lGAxsx7MPLHlXQPHlgXhg&amp;ust=1482972199413622" TargetMode="External"/><Relationship Id="rId4" Type="http://schemas.openxmlformats.org/officeDocument/2006/relationships/image" Target="../media/image134.jpeg"/><Relationship Id="rId9" Type="http://schemas.openxmlformats.org/officeDocument/2006/relationships/image" Target="../media/image1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4.png"/><Relationship Id="rId7" Type="http://schemas.openxmlformats.org/officeDocument/2006/relationships/hyperlink" Target="https://upload.wikimedia.org/wikipedia/commons/f/fd/European_Goldfinch_on_Spear_Thistle.jpg" TargetMode="External"/><Relationship Id="rId12" Type="http://schemas.openxmlformats.org/officeDocument/2006/relationships/image" Target="../media/image1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6.jpeg"/><Relationship Id="rId11" Type="http://schemas.openxmlformats.org/officeDocument/2006/relationships/hyperlink" Target="https://www.google.com.br/url?sa=i&amp;rct=j&amp;q=&amp;esrc=s&amp;source=images&amp;cd=&amp;cad=rja&amp;uact=8&amp;ved=0ahUKEwiersT855XRAhWB7iYKHWnNB_EQjRwIBw&amp;url=https://commons.wikimedia.org/wiki/File:The_Avicultural_magazine_(1904)_(19729372174).jpg&amp;bvm=bv.142059868,d.eWE&amp;psig=AFQjCNHf_nx23bTpkKh67umYGwch35xe2Q&amp;ust=1482977526975995" TargetMode="External"/><Relationship Id="rId5" Type="http://schemas.openxmlformats.org/officeDocument/2006/relationships/image" Target="../media/image145.jpeg"/><Relationship Id="rId10" Type="http://schemas.openxmlformats.org/officeDocument/2006/relationships/image" Target="../media/image148.jpeg"/><Relationship Id="rId4" Type="http://schemas.openxmlformats.org/officeDocument/2006/relationships/hyperlink" Target="https://upload.wikimedia.org/wikipedia/commons/9/9d/Gold_Finch_Carduelis_carduelis.jpg" TargetMode="External"/><Relationship Id="rId9" Type="http://schemas.openxmlformats.org/officeDocument/2006/relationships/hyperlink" Target="https://www.google.com.br/url?sa=i&amp;rct=j&amp;q=&amp;esrc=s&amp;source=images&amp;cd=&amp;cad=rja&amp;uact=8&amp;ved=0ahUKEwi11rvs5ZXRAhUBbiYKHcG2BCIQjRwIBw&amp;url=https://commons.wikimedia.org/wiki/File:Gold_Finch_eggs.jpg&amp;bvm=bv.142059868,d.eWE&amp;psig=AFQjCNFhGUbWs7IwzJOI7l1S2pAo4DhnCg&amp;ust=1482976758678854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image" Target="../media/image15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mailto:ruy_ernesto@hotmail.com" TargetMode="Externa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40.xml"/><Relationship Id="rId3" Type="http://schemas.openxmlformats.org/officeDocument/2006/relationships/slide" Target="slide10.xml"/><Relationship Id="rId7" Type="http://schemas.openxmlformats.org/officeDocument/2006/relationships/slide" Target="slide22.xml"/><Relationship Id="rId12" Type="http://schemas.openxmlformats.org/officeDocument/2006/relationships/slide" Target="slide37.xml"/><Relationship Id="rId2" Type="http://schemas.openxmlformats.org/officeDocument/2006/relationships/slide" Target="slide7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19.xml"/><Relationship Id="rId11" Type="http://schemas.openxmlformats.org/officeDocument/2006/relationships/slide" Target="slide34.xml"/><Relationship Id="rId5" Type="http://schemas.openxmlformats.org/officeDocument/2006/relationships/slide" Target="slide16.xml"/><Relationship Id="rId10" Type="http://schemas.openxmlformats.org/officeDocument/2006/relationships/slide" Target="slide31.xml"/><Relationship Id="rId4" Type="http://schemas.openxmlformats.org/officeDocument/2006/relationships/slide" Target="slide13.xml"/><Relationship Id="rId9" Type="http://schemas.openxmlformats.org/officeDocument/2006/relationships/slide" Target="slide28.xml"/><Relationship Id="rId14" Type="http://schemas.openxmlformats.org/officeDocument/2006/relationships/slide" Target="slide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e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3D7891B-1221-4365-A4EF-5B47686381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7784" y="3645024"/>
            <a:ext cx="1224136" cy="936501"/>
          </a:xfrm>
        </p:spPr>
        <p:txBody>
          <a:bodyPr/>
          <a:lstStyle/>
          <a:p>
            <a:pPr algn="ctr"/>
            <a:r>
              <a:rPr lang="pt-BR" sz="6000" b="1" dirty="0"/>
              <a:t>2º</a:t>
            </a:r>
          </a:p>
        </p:txBody>
      </p:sp>
    </p:spTree>
    <p:extLst>
      <p:ext uri="{BB962C8B-B14F-4D97-AF65-F5344CB8AC3E}">
        <p14:creationId xmlns:p14="http://schemas.microsoft.com/office/powerpoint/2010/main" val="2498257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pt-BR" altLang="pt-BR" dirty="0">
                <a:latin typeface="Calibri" panose="020F0502020204030204" pitchFamily="34" charset="0"/>
              </a:rPr>
              <a:t>S02 - Missões – 11 de abril</a:t>
            </a:r>
            <a:endParaRPr lang="pt-BR" dirty="0"/>
          </a:p>
        </p:txBody>
      </p:sp>
      <p:sp>
        <p:nvSpPr>
          <p:cNvPr id="24" name="Espaço Reservado para Texto 23">
            <a:extLst>
              <a:ext uri="{FF2B5EF4-FFF2-40B4-BE49-F238E27FC236}">
                <a16:creationId xmlns:a16="http://schemas.microsoft.com/office/drawing/2014/main" id="{B05170F6-E780-4214-B27E-B0B414DD1A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Asne</a:t>
            </a:r>
            <a:r>
              <a:rPr lang="pt-BR" dirty="0"/>
              <a:t> </a:t>
            </a:r>
            <a:r>
              <a:rPr lang="pt-BR" dirty="0" err="1"/>
              <a:t>Bergland</a:t>
            </a:r>
            <a:r>
              <a:rPr lang="pt-BR" dirty="0"/>
              <a:t>, 6 anos</a:t>
            </a:r>
          </a:p>
        </p:txBody>
      </p:sp>
      <p:sp>
        <p:nvSpPr>
          <p:cNvPr id="25" name="Espaço Reservado para Texto 24">
            <a:extLst>
              <a:ext uri="{FF2B5EF4-FFF2-40B4-BE49-F238E27FC236}">
                <a16:creationId xmlns:a16="http://schemas.microsoft.com/office/drawing/2014/main" id="{C9009C5D-0766-4634-B24E-20E4D28F31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400" dirty="0"/>
              <a:t>Noruega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7488966-2EB1-4A91-8D05-CF77487F80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/>
              <a:t>A oração respondida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8C974551-5909-492C-BEA6-D172C0578929}"/>
              </a:ext>
            </a:extLst>
          </p:cNvPr>
          <p:cNvCxnSpPr>
            <a:cxnSpLocks/>
          </p:cNvCxnSpPr>
          <p:nvPr/>
        </p:nvCxnSpPr>
        <p:spPr>
          <a:xfrm flipH="1" flipV="1">
            <a:off x="2502136" y="2132856"/>
            <a:ext cx="4176206" cy="145766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Espaço Reservado para Imagem 7" descr="Uma imagem contendo texto, desenho&#10;&#10;Descrição gerada automaticamente">
            <a:extLst>
              <a:ext uri="{FF2B5EF4-FFF2-40B4-BE49-F238E27FC236}">
                <a16:creationId xmlns:a16="http://schemas.microsoft.com/office/drawing/2014/main" id="{F77F8C1F-F7BA-4274-9EDA-0FC8E044BA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 b="6400"/>
          <a:stretch>
            <a:fillRect/>
          </a:stretch>
        </p:blipFill>
        <p:spPr/>
      </p:pic>
      <p:pic>
        <p:nvPicPr>
          <p:cNvPr id="10" name="Espaço Reservado para Imagem 9" descr="Criança com roupa rosa&#10;&#10;Descrição gerada automaticamente">
            <a:extLst>
              <a:ext uri="{FF2B5EF4-FFF2-40B4-BE49-F238E27FC236}">
                <a16:creationId xmlns:a16="http://schemas.microsoft.com/office/drawing/2014/main" id="{18FA29FD-FB81-4663-8336-5ABE5DC4CCA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" b="8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1471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EC6BFEB4-A041-4F8F-AFAF-A7B8A14E0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30" y="757438"/>
            <a:ext cx="3278982" cy="61005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NORUEGA</a:t>
            </a:r>
          </a:p>
          <a:p>
            <a:r>
              <a:rPr lang="pt-BR" b="1" dirty="0"/>
              <a:t>• Roald Amundsen da Noruega era um explorador de regiões polares. Ele liderou a primeira expedição</a:t>
            </a:r>
          </a:p>
          <a:p>
            <a:r>
              <a:rPr lang="pt-BR" b="1" dirty="0"/>
              <a:t>que chegou ao </a:t>
            </a:r>
            <a:r>
              <a:rPr lang="pt-BR" b="1" dirty="0" err="1"/>
              <a:t>Pólo</a:t>
            </a:r>
            <a:r>
              <a:rPr lang="pt-BR" b="1" dirty="0"/>
              <a:t> Sul em 14 de dezembro de 1911.</a:t>
            </a:r>
          </a:p>
          <a:p>
            <a:r>
              <a:rPr lang="pt-BR" b="1" dirty="0"/>
              <a:t>• A Noruega é o berço do esqui. A palavra "esqui“ vem de uma palavra nórdica, </a:t>
            </a:r>
            <a:r>
              <a:rPr lang="pt-BR" b="1" dirty="0" err="1"/>
              <a:t>skith</a:t>
            </a:r>
            <a:r>
              <a:rPr lang="pt-BR" b="1" dirty="0"/>
              <a:t>, o que significa "Pedaço de madeira". </a:t>
            </a:r>
          </a:p>
          <a:p>
            <a:r>
              <a:rPr lang="pt-BR" b="1" dirty="0"/>
              <a:t>• A árvore de Natal da Praça Trafalgar, em Londres, vem de Oslo, Noruega. A cidade envia uma árvore a cada ano desde 1947 como demonstração de gratidão pelo apoio que eu lhe dou a Grã Bretanha durante a Segunda Guerra Mundial.</a:t>
            </a:r>
          </a:p>
          <a:p>
            <a:r>
              <a:rPr lang="es-ES" b="1" dirty="0"/>
              <a:t>• O Premio Nobel é dado pelo </a:t>
            </a:r>
            <a:r>
              <a:rPr lang="es-ES" b="1" dirty="0" err="1"/>
              <a:t>governo</a:t>
            </a:r>
            <a:r>
              <a:rPr lang="es-ES" b="1" dirty="0"/>
              <a:t> </a:t>
            </a:r>
            <a:r>
              <a:rPr lang="es-ES" b="1" dirty="0" err="1"/>
              <a:t>Norueguês</a:t>
            </a:r>
            <a:r>
              <a:rPr lang="es-ES" b="1" dirty="0"/>
              <a:t>, em Oslo, capital da Noruega, desde 1901.</a:t>
            </a:r>
            <a:endParaRPr lang="pt-BR" b="1" dirty="0"/>
          </a:p>
        </p:txBody>
      </p:sp>
      <p:pic>
        <p:nvPicPr>
          <p:cNvPr id="3076" name="Picture 4" descr="Klínovec Ski Centre">
            <a:extLst>
              <a:ext uri="{FF2B5EF4-FFF2-40B4-BE49-F238E27FC236}">
                <a16:creationId xmlns:a16="http://schemas.microsoft.com/office/drawing/2014/main" id="{B608C0CF-68E4-4D8F-AA00-4310B1AF2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349" y="1772816"/>
            <a:ext cx="3152916" cy="202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m para Roald Amundsen">
            <a:extLst>
              <a:ext uri="{FF2B5EF4-FFF2-40B4-BE49-F238E27FC236}">
                <a16:creationId xmlns:a16="http://schemas.microsoft.com/office/drawing/2014/main" id="{E9C91B4B-A7F3-49CB-888C-A6A7E018D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782507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3F21DFD-A236-4C8B-B739-BC6AF39D6EA6}"/>
              </a:ext>
            </a:extLst>
          </p:cNvPr>
          <p:cNvSpPr/>
          <p:nvPr/>
        </p:nvSpPr>
        <p:spPr>
          <a:xfrm>
            <a:off x="3378512" y="2351442"/>
            <a:ext cx="1860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Roald Amundsen </a:t>
            </a: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14B1C2C-FA10-402E-95FC-3B4A260DF421}"/>
              </a:ext>
            </a:extLst>
          </p:cNvPr>
          <p:cNvSpPr/>
          <p:nvPr/>
        </p:nvSpPr>
        <p:spPr>
          <a:xfrm>
            <a:off x="5941349" y="3401052"/>
            <a:ext cx="949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"esqui“ </a:t>
            </a:r>
            <a:endParaRPr lang="pt-BR" dirty="0"/>
          </a:p>
        </p:txBody>
      </p:sp>
      <p:pic>
        <p:nvPicPr>
          <p:cNvPr id="3080" name="Picture 8" descr="Resultado de imagem para PREMIO NOBEL">
            <a:extLst>
              <a:ext uri="{FF2B5EF4-FFF2-40B4-BE49-F238E27FC236}">
                <a16:creationId xmlns:a16="http://schemas.microsoft.com/office/drawing/2014/main" id="{2E27BB2A-8B7B-4047-B023-33E9E11D7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643" y="3820088"/>
            <a:ext cx="2594929" cy="259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6519D5FF-E8D4-44D2-898C-9B211C3522AC}"/>
              </a:ext>
            </a:extLst>
          </p:cNvPr>
          <p:cNvSpPr/>
          <p:nvPr/>
        </p:nvSpPr>
        <p:spPr>
          <a:xfrm>
            <a:off x="3482036" y="6433456"/>
            <a:ext cx="2694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Medalha do Prêmio Nobel</a:t>
            </a:r>
            <a:endParaRPr lang="pt-BR" dirty="0"/>
          </a:p>
        </p:txBody>
      </p:sp>
      <p:pic>
        <p:nvPicPr>
          <p:cNvPr id="3082" name="Picture 10" descr="Visitors have been commenting on the Trafalgar Square Christmas Tree's looks (Picture: Rex)">
            <a:extLst>
              <a:ext uri="{FF2B5EF4-FFF2-40B4-BE49-F238E27FC236}">
                <a16:creationId xmlns:a16="http://schemas.microsoft.com/office/drawing/2014/main" id="{AD77EC2D-8EBD-4EB6-8006-5F712E9D8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3"/>
          <a:stretch/>
        </p:blipFill>
        <p:spPr bwMode="auto">
          <a:xfrm>
            <a:off x="6176043" y="4303631"/>
            <a:ext cx="2868427" cy="249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760EBF1E-3F5B-4909-A408-E5DD3A2AA6C3}"/>
              </a:ext>
            </a:extLst>
          </p:cNvPr>
          <p:cNvSpPr/>
          <p:nvPr/>
        </p:nvSpPr>
        <p:spPr>
          <a:xfrm>
            <a:off x="6092572" y="3852614"/>
            <a:ext cx="2951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Praça Trafalgar , Londres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1060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8">
            <a:extLst>
              <a:ext uri="{FF2B5EF4-FFF2-40B4-BE49-F238E27FC236}">
                <a16:creationId xmlns:a16="http://schemas.microsoft.com/office/drawing/2014/main" id="{BB53FB26-174C-4831-9627-FC19D504E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95" y="839888"/>
            <a:ext cx="2903052" cy="557075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Papagaio do mar </a:t>
            </a:r>
          </a:p>
          <a:p>
            <a:pPr algn="ctr"/>
            <a:r>
              <a:rPr lang="la-Latn" sz="1200" i="1" dirty="0">
                <a:latin typeface="Comic Sans MS" panose="030F0702030302020204" pitchFamily="66" charset="0"/>
              </a:rPr>
              <a:t>Fratercula arctica</a:t>
            </a:r>
            <a:r>
              <a:rPr lang="pt-BR" altLang="pt-BR" sz="12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endParaRPr lang="pt-BR" sz="13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dirty="0">
                <a:latin typeface="Comic Sans MS" panose="030F0702030302020204" pitchFamily="66" charset="0"/>
              </a:rPr>
              <a:t>O </a:t>
            </a:r>
            <a:r>
              <a:rPr lang="es-ES" sz="1300" dirty="0" err="1">
                <a:latin typeface="Comic Sans MS" panose="030F0702030302020204" pitchFamily="66" charset="0"/>
              </a:rPr>
              <a:t>papagaio</a:t>
            </a:r>
            <a:r>
              <a:rPr lang="es-ES" sz="1300" dirty="0">
                <a:latin typeface="Comic Sans MS" panose="030F0702030302020204" pitchFamily="66" charset="0"/>
              </a:rPr>
              <a:t> do mar é </a:t>
            </a:r>
            <a:r>
              <a:rPr lang="es-ES" sz="1300" dirty="0" err="1">
                <a:latin typeface="Comic Sans MS" panose="030F0702030302020204" pitchFamily="66" charset="0"/>
              </a:rPr>
              <a:t>uma</a:t>
            </a:r>
            <a:r>
              <a:rPr lang="es-ES" sz="1300" dirty="0">
                <a:latin typeface="Comic Sans MS" panose="030F0702030302020204" pitchFamily="66" charset="0"/>
              </a:rPr>
              <a:t> das aves encontradas no litoral da </a:t>
            </a:r>
            <a:r>
              <a:rPr lang="es-ES" sz="1300" b="1" dirty="0" err="1">
                <a:latin typeface="Comic Sans MS" panose="030F0702030302020204" pitchFamily="66" charset="0"/>
              </a:rPr>
              <a:t>Islândia</a:t>
            </a:r>
            <a:r>
              <a:rPr lang="es-ES" sz="1300" b="1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dirty="0" err="1">
                <a:latin typeface="Comic Sans MS" panose="030F0702030302020204" pitchFamily="66" charset="0"/>
              </a:rPr>
              <a:t>Possui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bico</a:t>
            </a:r>
            <a:r>
              <a:rPr lang="es-ES" sz="1300" dirty="0">
                <a:latin typeface="Comic Sans MS" panose="030F0702030302020204" pitchFamily="66" charset="0"/>
              </a:rPr>
              <a:t> colorido, </a:t>
            </a:r>
            <a:r>
              <a:rPr lang="es-ES" sz="1300" dirty="0" err="1">
                <a:latin typeface="Comic Sans MS" panose="030F0702030302020204" pitchFamily="66" charset="0"/>
              </a:rPr>
              <a:t>pés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alaranjados</a:t>
            </a:r>
            <a:r>
              <a:rPr lang="es-ES" sz="1300" dirty="0">
                <a:latin typeface="Comic Sans MS" panose="030F0702030302020204" pitchFamily="66" charset="0"/>
              </a:rPr>
              <a:t>, parecidos </a:t>
            </a:r>
            <a:r>
              <a:rPr lang="es-ES" sz="1300" dirty="0" err="1">
                <a:latin typeface="Comic Sans MS" panose="030F0702030302020204" pitchFamily="66" charset="0"/>
              </a:rPr>
              <a:t>com</a:t>
            </a:r>
            <a:r>
              <a:rPr lang="es-ES" sz="1300" dirty="0">
                <a:latin typeface="Comic Sans MS" panose="030F0702030302020204" pitchFamily="66" charset="0"/>
              </a:rPr>
              <a:t> os de pato;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dirty="0">
                <a:latin typeface="Comic Sans MS" panose="030F0702030302020204" pitchFamily="66" charset="0"/>
              </a:rPr>
              <a:t>Excelente nadador, </a:t>
            </a:r>
            <a:r>
              <a:rPr lang="es-ES" sz="1300" dirty="0" err="1">
                <a:latin typeface="Comic Sans MS" panose="030F0702030302020204" pitchFamily="66" charset="0"/>
              </a:rPr>
              <a:t>mergulha</a:t>
            </a:r>
            <a:r>
              <a:rPr lang="es-ES" sz="1300" dirty="0">
                <a:latin typeface="Comic Sans MS" panose="030F0702030302020204" pitchFamily="66" charset="0"/>
              </a:rPr>
              <a:t> no mar para conseguir </a:t>
            </a:r>
            <a:r>
              <a:rPr lang="es-ES" sz="1300" dirty="0" err="1">
                <a:latin typeface="Comic Sans MS" panose="030F0702030302020204" pitchFamily="66" charset="0"/>
              </a:rPr>
              <a:t>suas</a:t>
            </a:r>
            <a:r>
              <a:rPr lang="es-ES" sz="1300" dirty="0">
                <a:latin typeface="Comic Sans MS" panose="030F0702030302020204" pitchFamily="66" charset="0"/>
              </a:rPr>
              <a:t> presas;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dirty="0">
                <a:latin typeface="Comic Sans MS" panose="030F0702030302020204" pitchFamily="66" charset="0"/>
              </a:rPr>
              <a:t>É </a:t>
            </a:r>
            <a:r>
              <a:rPr lang="es-ES" sz="1300" dirty="0" err="1">
                <a:latin typeface="Comic Sans MS" panose="030F0702030302020204" pitchFamily="66" charset="0"/>
              </a:rPr>
              <a:t>pequeno</a:t>
            </a:r>
            <a:r>
              <a:rPr lang="es-ES" sz="1300" dirty="0">
                <a:latin typeface="Comic Sans MS" panose="030F0702030302020204" pitchFamily="66" charset="0"/>
              </a:rPr>
              <a:t>. Mede de </a:t>
            </a:r>
            <a:r>
              <a:rPr lang="pt-PT" sz="1300" dirty="0">
                <a:latin typeface="Comic Sans MS" panose="030F0702030302020204" pitchFamily="66" charset="0"/>
              </a:rPr>
              <a:t>28 a 30 cm de comprimento e pesa cerca de 400g;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A fêmea põe apenas um ovo e a incubação dura de 39 a 45 dias;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Se alimenta de pequenos peixes, crustáceos e moluscos;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Vive de 20 a 25 anos.</a:t>
            </a: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D693595-FCCE-43F9-94C5-B26B1E7CC630}"/>
              </a:ext>
            </a:extLst>
          </p:cNvPr>
          <p:cNvSpPr txBox="1"/>
          <p:nvPr/>
        </p:nvSpPr>
        <p:spPr>
          <a:xfrm>
            <a:off x="4778428" y="6543198"/>
            <a:ext cx="1652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Comic Sans MS" panose="030F0702030302020204" pitchFamily="66" charset="0"/>
              </a:rPr>
              <a:t>Bandeira da Islândia</a:t>
            </a:r>
          </a:p>
        </p:txBody>
      </p:sp>
      <p:pic>
        <p:nvPicPr>
          <p:cNvPr id="4" name="Imagem 3" descr="E:\2017\MISSÕES\bandeirasa\4 Islândia.png">
            <a:extLst>
              <a:ext uri="{FF2B5EF4-FFF2-40B4-BE49-F238E27FC236}">
                <a16:creationId xmlns:a16="http://schemas.microsoft.com/office/drawing/2014/main" id="{BD36E4B9-800D-4145-A6B6-C73F610233F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378" y="5715190"/>
            <a:ext cx="1224977" cy="7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149F21B-CACA-4CEE-9816-EA08FACF7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666" y="839887"/>
            <a:ext cx="2156438" cy="268325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83F7789-1124-49F2-A1AC-E604CA3034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71" y="839887"/>
            <a:ext cx="3309811" cy="221409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8E503F5-2C07-4AF0-BFB2-5B545390C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700" y="3694708"/>
            <a:ext cx="2615184" cy="184099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E1B0A8B-5B3A-48DD-A3F2-E171A670CF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939" y="5103378"/>
            <a:ext cx="1828800" cy="169468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5C2FDEF-3598-46FF-9913-00107F77CE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12" y="3152411"/>
            <a:ext cx="2735727" cy="185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9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S03 – Missões – 18 de abril</a:t>
            </a:r>
            <a:endParaRPr lang="pt-BR" dirty="0"/>
          </a:p>
        </p:txBody>
      </p:sp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1E890CAD-2549-48C0-BA66-473CA9DB4C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Bilha </a:t>
            </a:r>
            <a:r>
              <a:rPr lang="pt-BR" dirty="0" err="1"/>
              <a:t>Tuitoek</a:t>
            </a:r>
            <a:r>
              <a:rPr lang="pt-BR" dirty="0"/>
              <a:t>, 17 anos</a:t>
            </a:r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9C46C587-4ADF-4197-8C3F-9876198F98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400" i="1" dirty="0"/>
              <a:t>Finlândia</a:t>
            </a:r>
            <a:endParaRPr lang="pt-BR" sz="2000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B6B9A64-E4FF-4D20-8D30-3F169A3166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/>
              <a:t>A grande viagem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05F9CB33-7B96-4B7A-BA42-5BFE6B6F33F3}"/>
              </a:ext>
            </a:extLst>
          </p:cNvPr>
          <p:cNvCxnSpPr>
            <a:cxnSpLocks/>
          </p:cNvCxnSpPr>
          <p:nvPr/>
        </p:nvCxnSpPr>
        <p:spPr>
          <a:xfrm flipH="1" flipV="1">
            <a:off x="3995936" y="1779509"/>
            <a:ext cx="2682406" cy="181101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Espaço Reservado para Imagem 11" descr="Uma imagem contendo texto, desenho&#10;&#10;Descrição gerada automaticamente">
            <a:extLst>
              <a:ext uri="{FF2B5EF4-FFF2-40B4-BE49-F238E27FC236}">
                <a16:creationId xmlns:a16="http://schemas.microsoft.com/office/drawing/2014/main" id="{F87F1ECA-ADF6-4298-859D-CDFB7D46C3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 r="273"/>
          <a:stretch>
            <a:fillRect/>
          </a:stretch>
        </p:blipFill>
        <p:spPr/>
      </p:pic>
      <p:pic>
        <p:nvPicPr>
          <p:cNvPr id="8" name="Espaço Reservado para Imagem 7" descr="Uma imagem contendo pessoa, no interior, janela, laranja&#10;&#10;Descrição gerada automaticamente">
            <a:extLst>
              <a:ext uri="{FF2B5EF4-FFF2-40B4-BE49-F238E27FC236}">
                <a16:creationId xmlns:a16="http://schemas.microsoft.com/office/drawing/2014/main" id="{2445C06A-3047-4B9E-A106-35235978E25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9" b="79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1141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D8D0DA19-D8B3-4029-A473-F8B79E72B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30" y="757438"/>
            <a:ext cx="3278982" cy="590254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Finlândia</a:t>
            </a:r>
          </a:p>
          <a:p>
            <a:r>
              <a:rPr lang="pt-BR" b="1" dirty="0"/>
              <a:t>• A União da Finlândia possui 62 igrejas e 9 congregações, com 4.678 membros.</a:t>
            </a:r>
          </a:p>
          <a:p>
            <a:r>
              <a:rPr lang="pt-BR" b="1" dirty="0"/>
              <a:t>• A Igreja na Finlândia tem uma universidade, chamada </a:t>
            </a:r>
            <a:r>
              <a:rPr lang="pt-BR" b="1" dirty="0" err="1"/>
              <a:t>Fin</a:t>
            </a:r>
            <a:r>
              <a:rPr lang="pt-BR" b="1" dirty="0"/>
              <a:t> </a:t>
            </a:r>
            <a:r>
              <a:rPr lang="pt-BR" b="1" dirty="0" err="1"/>
              <a:t>Fin</a:t>
            </a:r>
            <a:r>
              <a:rPr lang="pt-BR" b="1" dirty="0"/>
              <a:t> Junior </a:t>
            </a:r>
            <a:r>
              <a:rPr lang="pt-BR" b="1" dirty="0" err="1"/>
              <a:t>College</a:t>
            </a:r>
            <a:r>
              <a:rPr lang="pt-BR" b="1" dirty="0"/>
              <a:t>, uma casa de repouso, chamada </a:t>
            </a:r>
            <a:r>
              <a:rPr lang="pt-BR" b="1" dirty="0" err="1"/>
              <a:t>Nurmikoti</a:t>
            </a:r>
            <a:r>
              <a:rPr lang="pt-BR" b="1" dirty="0"/>
              <a:t> </a:t>
            </a:r>
            <a:r>
              <a:rPr lang="pt-BR" b="1" dirty="0" err="1"/>
              <a:t>Oy</a:t>
            </a:r>
            <a:r>
              <a:rPr lang="pt-BR" b="1" dirty="0"/>
              <a:t>, uma editora, Media7 </a:t>
            </a:r>
            <a:r>
              <a:rPr lang="pt-BR" b="1" dirty="0" err="1"/>
              <a:t>Julkaisut</a:t>
            </a:r>
            <a:r>
              <a:rPr lang="pt-BR" b="1" dirty="0"/>
              <a:t>, e um centro de produções audiovisuais.</a:t>
            </a:r>
          </a:p>
          <a:p>
            <a:r>
              <a:rPr lang="pt-BR" b="1" dirty="0"/>
              <a:t>• A Finlândia possui cerca de 188.000 lagos, o que lhe rendeu o apelido de "a terra de mil lagos".</a:t>
            </a:r>
          </a:p>
          <a:p>
            <a:r>
              <a:rPr lang="pt-BR" b="1" dirty="0"/>
              <a:t>• A Finlândia também é conhecida como "a terra do sol da meia-noite". Durante o verão, o sol não vem para se esconder no norte do país, mas brilha o dia todo e a noite toda.</a:t>
            </a:r>
          </a:p>
        </p:txBody>
      </p:sp>
      <p:pic>
        <p:nvPicPr>
          <p:cNvPr id="4098" name="Picture 2" descr="Resultado de imagem para sol da meia noite finlândia">
            <a:extLst>
              <a:ext uri="{FF2B5EF4-FFF2-40B4-BE49-F238E27FC236}">
                <a16:creationId xmlns:a16="http://schemas.microsoft.com/office/drawing/2014/main" id="{9BD9F510-F066-4D68-BD52-9A1F7E0E7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27" y="4528156"/>
            <a:ext cx="3084399" cy="231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0A89FC8-5272-41B3-99C6-AC64A37C4E18}"/>
              </a:ext>
            </a:extLst>
          </p:cNvPr>
          <p:cNvSpPr/>
          <p:nvPr/>
        </p:nvSpPr>
        <p:spPr>
          <a:xfrm>
            <a:off x="6986360" y="4469057"/>
            <a:ext cx="2216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"o sol da meia-noite"</a:t>
            </a:r>
            <a:endParaRPr lang="pt-BR" dirty="0"/>
          </a:p>
        </p:txBody>
      </p:sp>
      <p:pic>
        <p:nvPicPr>
          <p:cNvPr id="4100" name="Picture 4" descr="Resultado de imagem para pais dos mil lagos">
            <a:extLst>
              <a:ext uri="{FF2B5EF4-FFF2-40B4-BE49-F238E27FC236}">
                <a16:creationId xmlns:a16="http://schemas.microsoft.com/office/drawing/2014/main" id="{8708D5F9-1A5D-487A-BB50-57947F893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46" y="2852936"/>
            <a:ext cx="301459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FF48C88F-9E37-4CE2-8374-5981F573D477}"/>
              </a:ext>
            </a:extLst>
          </p:cNvPr>
          <p:cNvSpPr/>
          <p:nvPr/>
        </p:nvSpPr>
        <p:spPr>
          <a:xfrm>
            <a:off x="3492415" y="4500414"/>
            <a:ext cx="1838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terra de mil lagos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2FC79DC-1E56-4827-B53C-5E155D720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438" y="700912"/>
            <a:ext cx="4860032" cy="214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8475FA5-9480-4292-9536-BDC02EF7EDFF}"/>
              </a:ext>
            </a:extLst>
          </p:cNvPr>
          <p:cNvSpPr/>
          <p:nvPr/>
        </p:nvSpPr>
        <p:spPr>
          <a:xfrm>
            <a:off x="4184438" y="669647"/>
            <a:ext cx="3113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casa de repouso, </a:t>
            </a:r>
            <a:r>
              <a:rPr lang="pt-BR" b="1" dirty="0" err="1"/>
              <a:t>Nurmikoti</a:t>
            </a:r>
            <a:r>
              <a:rPr lang="pt-BR" b="1" dirty="0"/>
              <a:t> </a:t>
            </a:r>
            <a:r>
              <a:rPr lang="pt-BR" b="1" dirty="0" err="1"/>
              <a:t>Oy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275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079E72A9-A1BB-4313-BB96-02BFC4CF4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54" y="998428"/>
            <a:ext cx="2903052" cy="546303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 err="1">
                <a:solidFill>
                  <a:srgbClr val="FF0000"/>
                </a:solidFill>
              </a:rPr>
              <a:t>Chapim</a:t>
            </a:r>
            <a:r>
              <a:rPr lang="pt-BR" altLang="pt-BR" sz="1600" b="1" dirty="0">
                <a:solidFill>
                  <a:srgbClr val="FF0000"/>
                </a:solidFill>
              </a:rPr>
              <a:t> azul</a:t>
            </a:r>
          </a:p>
          <a:p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b="1" dirty="0">
                <a:latin typeface="Comic Sans MS" panose="030F0702030302020204" pitchFamily="66" charset="0"/>
              </a:rPr>
              <a:t>O </a:t>
            </a:r>
            <a:r>
              <a:rPr lang="es-ES" sz="1300" b="1" dirty="0" err="1">
                <a:latin typeface="Comic Sans MS" panose="030F0702030302020204" pitchFamily="66" charset="0"/>
              </a:rPr>
              <a:t>Chapim</a:t>
            </a:r>
            <a:r>
              <a:rPr lang="es-ES" sz="1300" b="1" dirty="0">
                <a:latin typeface="Comic Sans MS" panose="030F0702030302020204" pitchFamily="66" charset="0"/>
              </a:rPr>
              <a:t> azul </a:t>
            </a:r>
            <a:r>
              <a:rPr lang="es-ES" sz="1300" dirty="0">
                <a:latin typeface="Comic Sans MS" panose="030F0702030302020204" pitchFamily="66" charset="0"/>
              </a:rPr>
              <a:t>é </a:t>
            </a:r>
            <a:r>
              <a:rPr lang="es-ES" sz="1300" dirty="0" err="1">
                <a:latin typeface="Comic Sans MS" panose="030F0702030302020204" pitchFamily="66" charset="0"/>
              </a:rPr>
              <a:t>um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pássaro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muito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comum</a:t>
            </a:r>
            <a:r>
              <a:rPr lang="es-ES" sz="1300" dirty="0">
                <a:latin typeface="Comic Sans MS" panose="030F0702030302020204" pitchFamily="66" charset="0"/>
              </a:rPr>
              <a:t> na </a:t>
            </a:r>
            <a:r>
              <a:rPr lang="es-ES" sz="1300" b="1" dirty="0" err="1">
                <a:latin typeface="Comic Sans MS" panose="030F0702030302020204" pitchFamily="66" charset="0"/>
              </a:rPr>
              <a:t>Polônia</a:t>
            </a:r>
            <a:r>
              <a:rPr lang="es-ES" sz="13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É pequenininho, lindo e colorido. De plumagem azul, amarela, branca e preta, que mede de 10,5 a 12 cm de comprimento;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É uma ave residente, isto é, a maioria destas aves não migra;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Se alimenta de insetos, aranhas, e no inverno comem sementes e frutos;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Põe de 7 a 12 ovos e a incubação dura de 14 a 16 dias.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</p:txBody>
      </p:sp>
      <p:pic>
        <p:nvPicPr>
          <p:cNvPr id="4" name="Imagem 3" descr="E:\2017\MISSÕES\bandeirasa\11 Polônia.png">
            <a:extLst>
              <a:ext uri="{FF2B5EF4-FFF2-40B4-BE49-F238E27FC236}">
                <a16:creationId xmlns:a16="http://schemas.microsoft.com/office/drawing/2014/main" id="{F1038500-4FB4-4821-A5FD-5C16157C721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757" y="5368430"/>
            <a:ext cx="1412240" cy="9423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E649BFB-B630-4E3A-8EBE-4AF96847C992}"/>
              </a:ext>
            </a:extLst>
          </p:cNvPr>
          <p:cNvSpPr txBox="1"/>
          <p:nvPr/>
        </p:nvSpPr>
        <p:spPr>
          <a:xfrm>
            <a:off x="4082491" y="6454379"/>
            <a:ext cx="1652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Comic Sans MS" panose="030F0702030302020204" pitchFamily="66" charset="0"/>
              </a:rPr>
              <a:t>Bandeira da Polônia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3BB424F-FE99-47EA-BF78-3529E05ED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0" y="781679"/>
            <a:ext cx="3304768" cy="247506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5A1B4C3-AC5D-42B1-A8AB-1E64A41A1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941" y="3468052"/>
            <a:ext cx="2854307" cy="190516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6496174-A1D8-4FCC-8527-D1B91F2B8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798" y="984113"/>
            <a:ext cx="1822704" cy="13716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941A5DD-758D-41DF-B0B1-34EDDAA539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12" y="2774824"/>
            <a:ext cx="1383792" cy="116433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716C1B0-3192-46C4-9D22-E7DF12B266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501896"/>
            <a:ext cx="1847088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04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2FEB1F9F-6CB7-4BE4-89C2-5B5AA46556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S04 – Missões – 25 de abril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EE5E7764-074F-4314-B62A-B10BC35144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Silvia </a:t>
            </a:r>
            <a:r>
              <a:rPr lang="pt-BR" dirty="0" err="1"/>
              <a:t>Leppälä</a:t>
            </a:r>
            <a:r>
              <a:rPr lang="pt-BR" dirty="0"/>
              <a:t>,  23 anos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C58C052A-B9B2-4D41-AC92-68C4645127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400" dirty="0"/>
              <a:t>Finlândia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5A505DF0-9911-41C3-B98F-4A3513F46B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Vencendo a tentação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7F5A13FB-40AB-45CE-9E82-E3B268CE6136}"/>
              </a:ext>
            </a:extLst>
          </p:cNvPr>
          <p:cNvCxnSpPr>
            <a:cxnSpLocks/>
          </p:cNvCxnSpPr>
          <p:nvPr/>
        </p:nvCxnSpPr>
        <p:spPr>
          <a:xfrm flipH="1" flipV="1">
            <a:off x="4067944" y="1779509"/>
            <a:ext cx="2610398" cy="181101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Espaço Reservado para Imagem 5" descr="Uma imagem contendo texto, desenho&#10;&#10;Descrição gerada automaticamente">
            <a:extLst>
              <a:ext uri="{FF2B5EF4-FFF2-40B4-BE49-F238E27FC236}">
                <a16:creationId xmlns:a16="http://schemas.microsoft.com/office/drawing/2014/main" id="{870E1E3E-9E35-4D19-95A1-4AC8E43384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 r="273"/>
          <a:stretch>
            <a:fillRect/>
          </a:stretch>
        </p:blipFill>
        <p:spPr/>
      </p:pic>
      <p:pic>
        <p:nvPicPr>
          <p:cNvPr id="11" name="Espaço Reservado para Imagem 10" descr="Mulher com lenço na cabeça&#10;&#10;Descrição gerada automaticamente">
            <a:extLst>
              <a:ext uri="{FF2B5EF4-FFF2-40B4-BE49-F238E27FC236}">
                <a16:creationId xmlns:a16="http://schemas.microsoft.com/office/drawing/2014/main" id="{C9B929D5-04E4-45C7-95AE-9DFF9E5D3F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r="143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6964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694051DC-BCD6-4483-85B1-16291CFF2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19" y="837505"/>
            <a:ext cx="3278982" cy="590254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Finlândia</a:t>
            </a:r>
          </a:p>
          <a:p>
            <a:r>
              <a:rPr lang="pt-BR" b="1" dirty="0"/>
              <a:t>• A Finlândia tem animais selvagens muito interessantes, como o lobo cinzento, alce, urso pardo e cisne cantor.</a:t>
            </a:r>
          </a:p>
          <a:p>
            <a:r>
              <a:rPr lang="pt-BR" b="1" dirty="0"/>
              <a:t>• Florestas de pinheiros, abetos e bétulas cobrem 86% do território da Finlândia, tornando o país a maior área arborizada e o maior produtor de madeira da Europa.</a:t>
            </a:r>
          </a:p>
          <a:p>
            <a:r>
              <a:rPr lang="pt-BR" b="1" dirty="0"/>
              <a:t>• A Finlândia tem o maior consumo anual de leite per capita do mundo.</a:t>
            </a:r>
          </a:p>
          <a:p>
            <a:r>
              <a:rPr lang="pt-BR" b="1" dirty="0"/>
              <a:t>• Os finlandeses adoram </a:t>
            </a:r>
            <a:r>
              <a:rPr lang="pt-BR" b="1" dirty="0" err="1"/>
              <a:t>salmiakki</a:t>
            </a:r>
            <a:r>
              <a:rPr lang="pt-BR" b="1" dirty="0"/>
              <a:t>, um doce conhecido como "alcaçuz salgada".</a:t>
            </a:r>
          </a:p>
          <a:p>
            <a:r>
              <a:rPr lang="pt-BR" b="1" dirty="0"/>
              <a:t>• A temperatura mais fria registrada no país ocorreu em 1999 em </a:t>
            </a:r>
            <a:r>
              <a:rPr lang="pt-BR" b="1" dirty="0" err="1"/>
              <a:t>Kittila</a:t>
            </a:r>
            <a:r>
              <a:rPr lang="pt-BR" b="1" dirty="0"/>
              <a:t>, quando baixou para a cifra de -51 graus Celsius.</a:t>
            </a:r>
          </a:p>
        </p:txBody>
      </p:sp>
      <p:pic>
        <p:nvPicPr>
          <p:cNvPr id="2050" name="Picture 2" descr="Resultado de imagem para salmiakki">
            <a:extLst>
              <a:ext uri="{FF2B5EF4-FFF2-40B4-BE49-F238E27FC236}">
                <a16:creationId xmlns:a16="http://schemas.microsoft.com/office/drawing/2014/main" id="{874353EC-D2E1-404C-A1E4-B27EADA26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850382"/>
            <a:ext cx="2699792" cy="195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FBFF94F-0EA8-4834-89C0-6CFEB5296803}"/>
              </a:ext>
            </a:extLst>
          </p:cNvPr>
          <p:cNvSpPr/>
          <p:nvPr/>
        </p:nvSpPr>
        <p:spPr>
          <a:xfrm>
            <a:off x="6337312" y="764704"/>
            <a:ext cx="1080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/>
              <a:t>salmiakki</a:t>
            </a:r>
            <a:endParaRPr lang="pt-BR" dirty="0"/>
          </a:p>
        </p:txBody>
      </p:sp>
      <p:pic>
        <p:nvPicPr>
          <p:cNvPr id="6" name="Imagem 5" descr="Montanha com neve&#10;&#10;Descrição gerada automaticamente">
            <a:extLst>
              <a:ext uri="{FF2B5EF4-FFF2-40B4-BE49-F238E27FC236}">
                <a16:creationId xmlns:a16="http://schemas.microsoft.com/office/drawing/2014/main" id="{8B3A2C7E-7ABC-4C16-8388-3413D8CE1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164" y="4767955"/>
            <a:ext cx="3374082" cy="2049334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04A5D463-5B8D-4E45-9591-431FC5746B66}"/>
              </a:ext>
            </a:extLst>
          </p:cNvPr>
          <p:cNvSpPr/>
          <p:nvPr/>
        </p:nvSpPr>
        <p:spPr>
          <a:xfrm>
            <a:off x="3482853" y="6237312"/>
            <a:ext cx="751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rgbClr val="FF0000"/>
                </a:solidFill>
              </a:rPr>
              <a:t>Kittila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2052" name="Picture 4" descr="Resultado de imagem para finland wood">
            <a:extLst>
              <a:ext uri="{FF2B5EF4-FFF2-40B4-BE49-F238E27FC236}">
                <a16:creationId xmlns:a16="http://schemas.microsoft.com/office/drawing/2014/main" id="{4EC09011-7CED-43EC-9D47-75C2E048E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697" y="712490"/>
            <a:ext cx="2901219" cy="156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finland forest">
            <a:extLst>
              <a:ext uri="{FF2B5EF4-FFF2-40B4-BE49-F238E27FC236}">
                <a16:creationId xmlns:a16="http://schemas.microsoft.com/office/drawing/2014/main" id="{8364E04B-0610-48B3-8A5F-485D24F4D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477" y="2502804"/>
            <a:ext cx="2849431" cy="174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CBA47F59-B4DF-42E2-9654-A00AE0AA77FA}"/>
              </a:ext>
            </a:extLst>
          </p:cNvPr>
          <p:cNvSpPr/>
          <p:nvPr/>
        </p:nvSpPr>
        <p:spPr>
          <a:xfrm>
            <a:off x="3295637" y="2197529"/>
            <a:ext cx="3241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Madeira e florestas na Finlândia</a:t>
            </a:r>
            <a:endParaRPr lang="pt-BR" dirty="0"/>
          </a:p>
        </p:txBody>
      </p:sp>
      <p:pic>
        <p:nvPicPr>
          <p:cNvPr id="2056" name="Picture 8" descr="Resultado de imagem para lobo cinzento finlândia">
            <a:extLst>
              <a:ext uri="{FF2B5EF4-FFF2-40B4-BE49-F238E27FC236}">
                <a16:creationId xmlns:a16="http://schemas.microsoft.com/office/drawing/2014/main" id="{5D5F44B7-3C98-439A-A5FA-8D1DDC6ED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908" y="2891066"/>
            <a:ext cx="2831514" cy="187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4D29F30F-1AD8-4C47-975B-51D39A1187A8}"/>
              </a:ext>
            </a:extLst>
          </p:cNvPr>
          <p:cNvSpPr/>
          <p:nvPr/>
        </p:nvSpPr>
        <p:spPr>
          <a:xfrm>
            <a:off x="6832246" y="4767955"/>
            <a:ext cx="2274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Lobo e urso</a:t>
            </a:r>
          </a:p>
          <a:p>
            <a:pPr algn="ctr"/>
            <a:r>
              <a:rPr lang="pt-BR" b="1" dirty="0"/>
              <a:t> na Finlândia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9003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AAE0FB81-9944-4EB6-9209-04C4AEC0E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6" y="739111"/>
            <a:ext cx="2903052" cy="60785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Pato real</a:t>
            </a:r>
          </a:p>
          <a:p>
            <a:pPr algn="ctr"/>
            <a:r>
              <a:rPr lang="en-US" sz="1200" i="1" dirty="0" err="1">
                <a:latin typeface="Comic Sans MS" panose="030F0702030302020204" pitchFamily="66" charset="0"/>
              </a:rPr>
              <a:t>Anas</a:t>
            </a:r>
            <a:r>
              <a:rPr lang="en-US" sz="1200" i="1" dirty="0">
                <a:latin typeface="Comic Sans MS" panose="030F0702030302020204" pitchFamily="66" charset="0"/>
              </a:rPr>
              <a:t> </a:t>
            </a:r>
            <a:r>
              <a:rPr lang="en-US" sz="1200" i="1" dirty="0" err="1">
                <a:latin typeface="Comic Sans MS" panose="030F0702030302020204" pitchFamily="66" charset="0"/>
              </a:rPr>
              <a:t>platyrhynchos</a:t>
            </a:r>
            <a:endParaRPr lang="pt-BR" altLang="pt-BR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b="1" dirty="0">
                <a:latin typeface="Comic Sans MS" panose="030F0702030302020204" pitchFamily="66" charset="0"/>
              </a:rPr>
              <a:t>O pato real</a:t>
            </a:r>
            <a:r>
              <a:rPr lang="es-ES" sz="1300" dirty="0">
                <a:latin typeface="Comic Sans MS" panose="030F0702030302020204" pitchFamily="66" charset="0"/>
              </a:rPr>
              <a:t> é </a:t>
            </a:r>
            <a:r>
              <a:rPr lang="es-ES" sz="1300" dirty="0" err="1">
                <a:latin typeface="Comic Sans MS" panose="030F0702030302020204" pitchFamily="66" charset="0"/>
              </a:rPr>
              <a:t>uma</a:t>
            </a:r>
            <a:r>
              <a:rPr lang="es-ES" sz="1300" dirty="0">
                <a:latin typeface="Comic Sans MS" panose="030F0702030302020204" pitchFamily="66" charset="0"/>
              </a:rPr>
              <a:t> ave que habita </a:t>
            </a:r>
            <a:r>
              <a:rPr lang="es-ES" sz="1300" dirty="0" err="1">
                <a:latin typeface="Comic Sans MS" panose="030F0702030302020204" pitchFamily="66" charset="0"/>
              </a:rPr>
              <a:t>vários</a:t>
            </a:r>
            <a:r>
              <a:rPr lang="es-ES" sz="1300" dirty="0">
                <a:latin typeface="Comic Sans MS" panose="030F0702030302020204" pitchFamily="66" charset="0"/>
              </a:rPr>
              <a:t> países da Europa, inclusive a </a:t>
            </a:r>
            <a:r>
              <a:rPr lang="es-ES" sz="1300" b="1" dirty="0">
                <a:latin typeface="Comic Sans MS" panose="030F0702030302020204" pitchFamily="66" charset="0"/>
              </a:rPr>
              <a:t>Holanda;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Os machos têm a cabeça verde e asas e barriga cinzenta, enquanto que as fêmeas têm uma plumagem castanha salpicada;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Mede de 50 a 65 cm de comprimento, pesa de 850g a 1,5 kg.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A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fêmea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põe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de 9 a 13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ovos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de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cor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creme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ou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esverdeada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A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incubação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feita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pela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fêmea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, dura 27 – 28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dias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; 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endParaRPr lang="en-US" altLang="en-US" sz="1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As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crias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saem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logo do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ninho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para se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alimentar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pois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são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capazes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de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nadar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desde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muito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cedo</a:t>
            </a:r>
            <a:r>
              <a:rPr lang="en-US" altLang="en-US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endParaRPr lang="es-ES" sz="1300" dirty="0">
              <a:latin typeface="Comic Sans MS" panose="030F0702030302020204" pitchFamily="66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33A89DD-12AD-4A5F-97DC-9C4E187A9DB5}"/>
              </a:ext>
            </a:extLst>
          </p:cNvPr>
          <p:cNvSpPr/>
          <p:nvPr/>
        </p:nvSpPr>
        <p:spPr>
          <a:xfrm>
            <a:off x="6482757" y="3265826"/>
            <a:ext cx="25202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rgbClr val="000000"/>
                </a:solidFill>
                <a:latin typeface="Comic Sans MS" panose="030F0702030302020204" pitchFamily="66" charset="0"/>
              </a:rPr>
              <a:t>Macho (à direita) Fêmea (à esquerda)</a:t>
            </a:r>
            <a:endParaRPr lang="en-US" sz="1000" dirty="0">
              <a:latin typeface="Comic Sans MS" panose="030F0702030302020204" pitchFamily="66" charset="0"/>
            </a:endParaRPr>
          </a:p>
        </p:txBody>
      </p:sp>
      <p:pic>
        <p:nvPicPr>
          <p:cNvPr id="5" name="Imagem 4" descr="E:\2017\MISSÕES\bandeirasa\5 Holanda.png">
            <a:extLst>
              <a:ext uri="{FF2B5EF4-FFF2-40B4-BE49-F238E27FC236}">
                <a16:creationId xmlns:a16="http://schemas.microsoft.com/office/drawing/2014/main" id="{BF59B7CB-1BAC-4A74-99E4-CACCEEE9D21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126" y="6013914"/>
            <a:ext cx="1324132" cy="7789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BEB5250-275E-47A2-9069-65F98273B0CA}"/>
              </a:ext>
            </a:extLst>
          </p:cNvPr>
          <p:cNvSpPr txBox="1"/>
          <p:nvPr/>
        </p:nvSpPr>
        <p:spPr>
          <a:xfrm>
            <a:off x="7020272" y="6242566"/>
            <a:ext cx="1652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Comic Sans MS" panose="030F0702030302020204" pitchFamily="66" charset="0"/>
              </a:rPr>
              <a:t>Bandeira da Holanda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8244E7F-4BC6-4BC3-8300-DB0E63584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60" y="801467"/>
            <a:ext cx="2420112" cy="178612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EC6F201-9FF2-4D50-9CC2-404CFFD2EF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50" y="2901690"/>
            <a:ext cx="3277722" cy="217980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D6C8476-015D-4E11-9309-BF517BAFB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763" y="5198447"/>
            <a:ext cx="1834896" cy="138379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B508FB8-81DB-413E-ACDE-9C2130247A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086" y="801467"/>
            <a:ext cx="2468880" cy="236524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F552D20-DA00-4316-B210-F2CE408533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985" y="3729000"/>
            <a:ext cx="2401824" cy="223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30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D4457CDA-5B18-46F0-ABE8-A7DF5815FE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S05 – Missões – 02 de maio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AFE40F3E-CF8B-4FC3-B17A-44B8A17505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Iustina</a:t>
            </a:r>
            <a:r>
              <a:rPr lang="pt-BR" dirty="0"/>
              <a:t> </a:t>
            </a:r>
            <a:r>
              <a:rPr lang="pt-BR" dirty="0" err="1"/>
              <a:t>Tricolici</a:t>
            </a:r>
            <a:r>
              <a:rPr lang="pt-BR" dirty="0"/>
              <a:t>, 19 anos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DEC32D9B-F058-4062-97C2-266B24A52B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Irlanda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A9CEDDA3-4E64-423C-8E7B-9902DA6271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Esperando pelos pais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8935D1F2-A177-4177-9771-9E0CECA3D84E}"/>
              </a:ext>
            </a:extLst>
          </p:cNvPr>
          <p:cNvCxnSpPr>
            <a:cxnSpLocks/>
          </p:cNvCxnSpPr>
          <p:nvPr/>
        </p:nvCxnSpPr>
        <p:spPr>
          <a:xfrm flipH="1" flipV="1">
            <a:off x="611560" y="2996952"/>
            <a:ext cx="6066782" cy="59356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Espaço Reservado para Imagem 5" descr="Uma imagem contendo desenho, mesa&#10;&#10;Descrição gerada automaticamente">
            <a:extLst>
              <a:ext uri="{FF2B5EF4-FFF2-40B4-BE49-F238E27FC236}">
                <a16:creationId xmlns:a16="http://schemas.microsoft.com/office/drawing/2014/main" id="{C0D319E4-4E90-413D-B97F-F99855970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9" b="6399"/>
          <a:stretch>
            <a:fillRect/>
          </a:stretch>
        </p:blipFill>
        <p:spPr/>
      </p:pic>
      <p:pic>
        <p:nvPicPr>
          <p:cNvPr id="7" name="Espaço Reservado para Imagem 6" descr="Mulher de cabelos longos sorrindo&#10;&#10;Descrição gerada automaticamente">
            <a:extLst>
              <a:ext uri="{FF2B5EF4-FFF2-40B4-BE49-F238E27FC236}">
                <a16:creationId xmlns:a16="http://schemas.microsoft.com/office/drawing/2014/main" id="{D794CB80-4267-40F3-A84C-3ECA07E6853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7" b="98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0292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 descr="Menina sorrindo pousando para foto&#10;&#10;Descrição gerada automaticamente">
            <a:extLst>
              <a:ext uri="{FF2B5EF4-FFF2-40B4-BE49-F238E27FC236}">
                <a16:creationId xmlns:a16="http://schemas.microsoft.com/office/drawing/2014/main" id="{607EDF8D-6BDA-4848-8588-C705E5B9794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7" b="5317"/>
          <a:stretch>
            <a:fillRect/>
          </a:stretch>
        </p:blipFill>
        <p:spPr/>
      </p:pic>
      <p:sp>
        <p:nvSpPr>
          <p:cNvPr id="4" name="Espaço Reservado para Texto 3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pt-BR" altLang="pt-BR" sz="6600" dirty="0"/>
              <a:t>Informativo</a:t>
            </a:r>
            <a:r>
              <a:rPr lang="pt-BR" altLang="pt-BR" sz="4800" dirty="0"/>
              <a:t> </a:t>
            </a:r>
            <a:r>
              <a:rPr lang="pt-BR" altLang="pt-BR" sz="2400" dirty="0"/>
              <a:t>Mundial das Missões</a:t>
            </a:r>
            <a:endParaRPr lang="pt-BR" altLang="pt-BR" sz="4800" dirty="0"/>
          </a:p>
          <a:p>
            <a:pPr algn="ctr"/>
            <a:endParaRPr lang="pt-BR" sz="2400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3D8590B-AC1D-4359-A763-15D2AA3A3A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63898" y="1674844"/>
            <a:ext cx="1944687" cy="988841"/>
          </a:xfrm>
          <a:solidFill>
            <a:schemeClr val="bg1">
              <a:alpha val="45000"/>
            </a:schemeClr>
          </a:solidFill>
        </p:spPr>
        <p:txBody>
          <a:bodyPr/>
          <a:lstStyle/>
          <a:p>
            <a:pPr algn="ctr"/>
            <a:r>
              <a:rPr lang="pt-BR" dirty="0"/>
              <a:t>2ºTrim 2020</a:t>
            </a:r>
          </a:p>
          <a:p>
            <a:pPr algn="ctr"/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6957848" y="260648"/>
            <a:ext cx="2186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Para Menores</a:t>
            </a:r>
          </a:p>
        </p:txBody>
      </p:sp>
    </p:spTree>
    <p:extLst>
      <p:ext uri="{BB962C8B-B14F-4D97-AF65-F5344CB8AC3E}">
        <p14:creationId xmlns:p14="http://schemas.microsoft.com/office/powerpoint/2010/main" val="2529865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EAC2DB3-AF2C-46C7-9C78-B44BC5E7F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30" y="757438"/>
            <a:ext cx="3278982" cy="555188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700" b="1" i="1" dirty="0">
                <a:solidFill>
                  <a:srgbClr val="FF0000"/>
                </a:solidFill>
              </a:rPr>
              <a:t>Irlanda</a:t>
            </a:r>
          </a:p>
          <a:p>
            <a:r>
              <a:rPr lang="pt-BR" sz="1700" b="1" dirty="0"/>
              <a:t>• A Missão Irlandesa possui 12 igrejas e 855 membros.</a:t>
            </a:r>
          </a:p>
          <a:p>
            <a:r>
              <a:rPr lang="pt-BR" sz="1700" b="1" dirty="0"/>
              <a:t>• </a:t>
            </a:r>
            <a:r>
              <a:rPr lang="pt-BR" sz="1700" b="1" dirty="0" err="1"/>
              <a:t>Shamrock</a:t>
            </a:r>
            <a:r>
              <a:rPr lang="pt-BR" sz="1700" b="1" dirty="0"/>
              <a:t> (um tipo de trevo) é o símbolo nacional da Irlanda e, juntamente com a harpa, são uma marca registrada do país.</a:t>
            </a:r>
          </a:p>
          <a:p>
            <a:r>
              <a:rPr lang="pt-BR" sz="1700" b="1" dirty="0"/>
              <a:t>• </a:t>
            </a:r>
            <a:r>
              <a:rPr lang="pt-BR" sz="1700" b="1" dirty="0" err="1"/>
              <a:t>Curling</a:t>
            </a:r>
            <a:r>
              <a:rPr lang="pt-BR" sz="1700" b="1" dirty="0"/>
              <a:t> é um dos esportes mais populares na Irlanda. Em </a:t>
            </a:r>
            <a:r>
              <a:rPr lang="pt-BR" sz="1700" b="1" dirty="0" err="1"/>
              <a:t>curling</a:t>
            </a:r>
            <a:r>
              <a:rPr lang="pt-BR" sz="1700" b="1" dirty="0"/>
              <a:t>, os jogadores deslizam várias pedras de granito polidas sobre uma pista de gelo.</a:t>
            </a:r>
          </a:p>
          <a:p>
            <a:r>
              <a:rPr lang="pt-BR" sz="1700" b="1" dirty="0"/>
              <a:t>• O nome mais longo de um lugar na Irlanda é </a:t>
            </a:r>
            <a:r>
              <a:rPr lang="pt-BR" sz="1700" b="1" dirty="0" err="1"/>
              <a:t>Muckanaghederdauhaulia</a:t>
            </a:r>
            <a:r>
              <a:rPr lang="pt-BR" sz="1700" b="1" dirty="0"/>
              <a:t>.</a:t>
            </a:r>
          </a:p>
          <a:p>
            <a:r>
              <a:rPr lang="pt-BR" sz="1700" b="1" dirty="0"/>
              <a:t>• A bandeira da Irlanda tem três cores por uma razão. Verde representa a tradição gaélica da Irlanda, laranja representa aqueles que seguiram Guilherme de Orange e a listra branca no meio representa a paz entre os dois.</a:t>
            </a:r>
          </a:p>
        </p:txBody>
      </p:sp>
      <p:pic>
        <p:nvPicPr>
          <p:cNvPr id="3076" name="Picture 4" descr="Resultado de imagem para shamrock">
            <a:extLst>
              <a:ext uri="{FF2B5EF4-FFF2-40B4-BE49-F238E27FC236}">
                <a16:creationId xmlns:a16="http://schemas.microsoft.com/office/drawing/2014/main" id="{7CDC5D45-2D19-4F06-9AF5-51E3E6CA5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697" y="742180"/>
            <a:ext cx="2823773" cy="187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47C9759E-682F-44B8-A15D-459F7E41EAE7}"/>
              </a:ext>
            </a:extLst>
          </p:cNvPr>
          <p:cNvSpPr/>
          <p:nvPr/>
        </p:nvSpPr>
        <p:spPr>
          <a:xfrm>
            <a:off x="7843101" y="2134641"/>
            <a:ext cx="1201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dirty="0" err="1">
                <a:solidFill>
                  <a:schemeClr val="bg1"/>
                </a:solidFill>
              </a:rPr>
              <a:t>shamrock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078" name="Picture 6" descr="Resultado de imagem para muckanaghederdauhaulia ireland">
            <a:extLst>
              <a:ext uri="{FF2B5EF4-FFF2-40B4-BE49-F238E27FC236}">
                <a16:creationId xmlns:a16="http://schemas.microsoft.com/office/drawing/2014/main" id="{95F6E9F0-FCF0-4E7E-A07E-FC19F90EF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226" y="4075927"/>
            <a:ext cx="3278981" cy="275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spaço Reservado para Imagem 5" descr="Uma imagem contendo desenho, mesa&#10;&#10;Descrição gerada automaticamente">
            <a:extLst>
              <a:ext uri="{FF2B5EF4-FFF2-40B4-BE49-F238E27FC236}">
                <a16:creationId xmlns:a16="http://schemas.microsoft.com/office/drawing/2014/main" id="{B6D90D71-F18F-4755-955E-5ACEF89E8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9" b="6399"/>
          <a:stretch>
            <a:fillRect/>
          </a:stretch>
        </p:blipFill>
        <p:spPr>
          <a:xfrm>
            <a:off x="3413125" y="4723359"/>
            <a:ext cx="2376487" cy="1377203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9CDBC49F-5161-4A61-AB6B-D3BFEFCABB92}"/>
              </a:ext>
            </a:extLst>
          </p:cNvPr>
          <p:cNvSpPr/>
          <p:nvPr/>
        </p:nvSpPr>
        <p:spPr>
          <a:xfrm>
            <a:off x="3628297" y="6124654"/>
            <a:ext cx="2099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bandeira da Irlanda </a:t>
            </a:r>
            <a:endParaRPr lang="pt-BR" dirty="0"/>
          </a:p>
        </p:txBody>
      </p:sp>
      <p:pic>
        <p:nvPicPr>
          <p:cNvPr id="3080" name="Picture 8" descr="Resultado de imagem para curling">
            <a:extLst>
              <a:ext uri="{FF2B5EF4-FFF2-40B4-BE49-F238E27FC236}">
                <a16:creationId xmlns:a16="http://schemas.microsoft.com/office/drawing/2014/main" id="{2919BB15-1CC5-456E-99DE-E83872994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917" y="2134641"/>
            <a:ext cx="3169183" cy="210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3973E795-B9A2-4A5A-BD79-B01859F9F1DD}"/>
              </a:ext>
            </a:extLst>
          </p:cNvPr>
          <p:cNvSpPr/>
          <p:nvPr/>
        </p:nvSpPr>
        <p:spPr>
          <a:xfrm>
            <a:off x="5654680" y="2048958"/>
            <a:ext cx="909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</a:rPr>
              <a:t>Curling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10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E0A1167F-0030-4FA1-AB4F-E7370E5B6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767852"/>
            <a:ext cx="2903052" cy="603242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Cegonha branca</a:t>
            </a:r>
          </a:p>
          <a:p>
            <a:pPr algn="ctr"/>
            <a:r>
              <a:rPr lang="en-US" sz="1200" i="1" dirty="0" err="1">
                <a:latin typeface="Comic Sans MS" panose="030F0702030302020204" pitchFamily="66" charset="0"/>
              </a:rPr>
              <a:t>Ciconia</a:t>
            </a:r>
            <a:r>
              <a:rPr lang="en-US" sz="1200" i="1" dirty="0">
                <a:latin typeface="Comic Sans MS" panose="030F0702030302020204" pitchFamily="66" charset="0"/>
              </a:rPr>
              <a:t> </a:t>
            </a:r>
            <a:r>
              <a:rPr lang="en-US" sz="1200" i="1" dirty="0" err="1">
                <a:latin typeface="Comic Sans MS" panose="030F0702030302020204" pitchFamily="66" charset="0"/>
              </a:rPr>
              <a:t>ciconia</a:t>
            </a:r>
            <a:r>
              <a:rPr lang="en-US" sz="1600" i="1" dirty="0"/>
              <a:t> </a:t>
            </a:r>
            <a:endParaRPr lang="pt-BR" altLang="pt-BR" sz="1600" b="1" dirty="0">
              <a:solidFill>
                <a:srgbClr val="FF0000"/>
              </a:solidFill>
            </a:endParaRPr>
          </a:p>
          <a:p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b="1" dirty="0">
                <a:latin typeface="Comic Sans MS" panose="030F0702030302020204" pitchFamily="66" charset="0"/>
              </a:rPr>
              <a:t>A </a:t>
            </a:r>
            <a:r>
              <a:rPr lang="es-ES" sz="1300" b="1" dirty="0" err="1">
                <a:latin typeface="Comic Sans MS" panose="030F0702030302020204" pitchFamily="66" charset="0"/>
              </a:rPr>
              <a:t>cegonha</a:t>
            </a:r>
            <a:r>
              <a:rPr lang="es-ES" sz="1300" b="1" dirty="0">
                <a:latin typeface="Comic Sans MS" panose="030F0702030302020204" pitchFamily="66" charset="0"/>
              </a:rPr>
              <a:t> branca</a:t>
            </a:r>
            <a:r>
              <a:rPr lang="es-ES" sz="1300" dirty="0">
                <a:latin typeface="Comic Sans MS" panose="030F0702030302020204" pitchFamily="66" charset="0"/>
              </a:rPr>
              <a:t> é a ave símbolo da </a:t>
            </a:r>
            <a:r>
              <a:rPr lang="es-ES" sz="1300" b="1" dirty="0" err="1">
                <a:latin typeface="Comic Sans MS" panose="030F0702030302020204" pitchFamily="66" charset="0"/>
              </a:rPr>
              <a:t>Lituânia</a:t>
            </a:r>
            <a:r>
              <a:rPr lang="es-ES" sz="1300" b="1" dirty="0">
                <a:latin typeface="Comic Sans MS" panose="030F0702030302020204" pitchFamily="66" charset="0"/>
              </a:rPr>
              <a:t>, </a:t>
            </a:r>
            <a:r>
              <a:rPr lang="es-ES" sz="1300" dirty="0" err="1">
                <a:latin typeface="Comic Sans MS" panose="030F0702030302020204" pitchFamily="66" charset="0"/>
              </a:rPr>
              <a:t>conhecida</a:t>
            </a:r>
            <a:r>
              <a:rPr lang="es-ES" sz="1300" dirty="0">
                <a:latin typeface="Comic Sans MS" panose="030F0702030302020204" pitchFamily="66" charset="0"/>
              </a:rPr>
              <a:t> como a </a:t>
            </a:r>
            <a:r>
              <a:rPr lang="es-ES" sz="1300" dirty="0" err="1">
                <a:latin typeface="Comic Sans MS" panose="030F0702030302020204" pitchFamily="66" charset="0"/>
              </a:rPr>
              <a:t>terra</a:t>
            </a:r>
            <a:r>
              <a:rPr lang="es-ES" sz="1300" dirty="0">
                <a:latin typeface="Comic Sans MS" panose="030F0702030302020204" pitchFamily="66" charset="0"/>
              </a:rPr>
              <a:t> das </a:t>
            </a:r>
            <a:r>
              <a:rPr lang="es-ES" sz="1300" dirty="0" err="1">
                <a:latin typeface="Comic Sans MS" panose="030F0702030302020204" pitchFamily="66" charset="0"/>
              </a:rPr>
              <a:t>cegonhas</a:t>
            </a:r>
            <a:r>
              <a:rPr lang="es-ES" sz="13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É uma ave de grande porte. Mede de 1m a 1m15cm, da ponta do bico até ao fim da cauda;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 Sua plumagem é quase toda branca, com preto nas asas. Os adultos têm longas patas vermelhas e bicos vermelhos longos e pontiagudos;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A cegonha-branca é uma ave migratória de longa distância, invernando em África;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É uma ave carnívora, que come insetos, peixes, anfíbios, pequenos mamíferos, </a:t>
            </a:r>
            <a:r>
              <a:rPr lang="pt-BR" sz="1300" dirty="0" err="1">
                <a:latin typeface="Comic Sans MS" panose="030F0702030302020204" pitchFamily="66" charset="0"/>
              </a:rPr>
              <a:t>etc</a:t>
            </a:r>
            <a:r>
              <a:rPr lang="pt-BR" sz="13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dirty="0">
                <a:latin typeface="Comic Sans MS" panose="030F0702030302020204" pitchFamily="66" charset="0"/>
              </a:rPr>
              <a:t>A </a:t>
            </a:r>
            <a:r>
              <a:rPr lang="es-ES" sz="1300" dirty="0" err="1">
                <a:latin typeface="Comic Sans MS" panose="030F0702030302020204" pitchFamily="66" charset="0"/>
              </a:rPr>
              <a:t>fêmea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põe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geralmente</a:t>
            </a:r>
            <a:r>
              <a:rPr lang="es-ES" sz="1300" dirty="0">
                <a:latin typeface="Comic Sans MS" panose="030F0702030302020204" pitchFamily="66" charset="0"/>
              </a:rPr>
              <a:t> 4 ovos, ambos </a:t>
            </a:r>
            <a:r>
              <a:rPr lang="es-ES" sz="1300" dirty="0" err="1">
                <a:latin typeface="Comic Sans MS" panose="030F0702030302020204" pitchFamily="66" charset="0"/>
              </a:rPr>
              <a:t>fazem</a:t>
            </a:r>
            <a:r>
              <a:rPr lang="es-ES" sz="1300" dirty="0">
                <a:latin typeface="Comic Sans MS" panose="030F0702030302020204" pitchFamily="66" charset="0"/>
              </a:rPr>
              <a:t> a </a:t>
            </a:r>
            <a:r>
              <a:rPr lang="es-ES" sz="1300" dirty="0" err="1">
                <a:latin typeface="Comic Sans MS" panose="030F0702030302020204" pitchFamily="66" charset="0"/>
              </a:rPr>
              <a:t>incubação</a:t>
            </a:r>
            <a:r>
              <a:rPr lang="es-ES" sz="1300" dirty="0">
                <a:latin typeface="Comic Sans MS" panose="030F0702030302020204" pitchFamily="66" charset="0"/>
              </a:rPr>
              <a:t> que dura 33-34 </a:t>
            </a:r>
            <a:r>
              <a:rPr lang="es-ES" sz="1300" dirty="0" err="1">
                <a:latin typeface="Comic Sans MS" panose="030F0702030302020204" pitchFamily="66" charset="0"/>
              </a:rPr>
              <a:t>dias</a:t>
            </a:r>
            <a:r>
              <a:rPr lang="es-ES" sz="13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1B0DCFC-5CB8-4B14-9F0A-00CDABD5F7F1}"/>
              </a:ext>
            </a:extLst>
          </p:cNvPr>
          <p:cNvSpPr/>
          <p:nvPr/>
        </p:nvSpPr>
        <p:spPr>
          <a:xfrm>
            <a:off x="6684741" y="2445423"/>
            <a:ext cx="255088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900" dirty="0">
                <a:solidFill>
                  <a:srgbClr val="252525"/>
                </a:solidFill>
                <a:latin typeface="Comic Sans MS" panose="030F0702030302020204" pitchFamily="66" charset="0"/>
              </a:rPr>
              <a:t>Um jovem adulto. Os bicos ficam progressivamente vermelhos a começar da base.</a:t>
            </a:r>
            <a:endParaRPr lang="en-US" sz="900" dirty="0">
              <a:latin typeface="Comic Sans MS" panose="030F0702030302020204" pitchFamily="66" charset="0"/>
            </a:endParaRPr>
          </a:p>
        </p:txBody>
      </p:sp>
      <p:pic>
        <p:nvPicPr>
          <p:cNvPr id="5" name="Imagem 4" descr="E:\2017\MISSÕES\bandeirasa\9.Lituânia.gif">
            <a:extLst>
              <a:ext uri="{FF2B5EF4-FFF2-40B4-BE49-F238E27FC236}">
                <a16:creationId xmlns:a16="http://schemas.microsoft.com/office/drawing/2014/main" id="{A3EFDEF8-746D-4CB6-8670-6D662FE02CE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943401"/>
            <a:ext cx="1304925" cy="8705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BF6DA4B-3B77-46E0-BCB2-83B4D711B137}"/>
              </a:ext>
            </a:extLst>
          </p:cNvPr>
          <p:cNvSpPr txBox="1"/>
          <p:nvPr/>
        </p:nvSpPr>
        <p:spPr>
          <a:xfrm>
            <a:off x="5579453" y="6335036"/>
            <a:ext cx="1652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Comic Sans MS" panose="030F0702030302020204" pitchFamily="66" charset="0"/>
              </a:rPr>
              <a:t>Bandeira da Lituânia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1BBF6C6-6B4F-4EC0-B484-FDD371CD2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29" y="767852"/>
            <a:ext cx="2353056" cy="313334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E7E2930-2D5F-4A48-9C3A-E530AECB3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22" y="3932392"/>
            <a:ext cx="2450592" cy="190804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303DEFE-6248-4C5E-A20C-99FCE5222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667" y="464223"/>
            <a:ext cx="1619250" cy="19812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131B120-897F-4ABC-B3BE-6EA451DDAB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08" y="3030184"/>
            <a:ext cx="2371344" cy="180441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86C9D58-1B01-40D5-B485-E955FE170F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087" y="4869600"/>
            <a:ext cx="1969008" cy="141427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F900BA3-F344-433D-82E0-5C6CA3C364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63" y="1016824"/>
            <a:ext cx="1429425" cy="141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29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FF2424AA-154C-4A48-8060-AAF9292A6C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S06 – Missões – 9 de maio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EBC68040-B46A-4E08-8A16-DCB527EDF2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Agnieszka</a:t>
            </a:r>
            <a:r>
              <a:rPr lang="pt-BR" dirty="0"/>
              <a:t> </a:t>
            </a:r>
            <a:r>
              <a:rPr lang="pt-BR" dirty="0" err="1"/>
              <a:t>Kasprowicz-Kluska</a:t>
            </a:r>
            <a:r>
              <a:rPr lang="pt-BR" dirty="0"/>
              <a:t>, 38 anos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1849F2EA-BB58-4DDD-A9A2-5B2FF19435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Polônia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D023DF36-FF19-4842-A3A5-A02BC89E02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Perus fujões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6F8E54D8-DEFD-4573-9F80-49763687106D}"/>
              </a:ext>
            </a:extLst>
          </p:cNvPr>
          <p:cNvCxnSpPr>
            <a:cxnSpLocks/>
          </p:cNvCxnSpPr>
          <p:nvPr/>
        </p:nvCxnSpPr>
        <p:spPr>
          <a:xfrm flipH="1" flipV="1">
            <a:off x="3779912" y="3156712"/>
            <a:ext cx="2861954" cy="34605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705E5890-B698-4115-9F0D-F67524D3CA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9" b="6399"/>
          <a:stretch>
            <a:fillRect/>
          </a:stretch>
        </p:blipFill>
        <p:spPr/>
      </p:pic>
      <p:pic>
        <p:nvPicPr>
          <p:cNvPr id="9" name="Espaço Reservado para Imagem 8" descr="Mulher segurando o cabelo&#10;&#10;Descrição gerada automaticamente">
            <a:extLst>
              <a:ext uri="{FF2B5EF4-FFF2-40B4-BE49-F238E27FC236}">
                <a16:creationId xmlns:a16="http://schemas.microsoft.com/office/drawing/2014/main" id="{986440E1-3393-4CC9-9BEC-3A0D69120ED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9" b="79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6217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8B522807-EA82-4C70-A6AF-7FBF59CE3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30" y="757438"/>
            <a:ext cx="3278982" cy="540786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Polônia</a:t>
            </a:r>
          </a:p>
          <a:p>
            <a:r>
              <a:rPr lang="pt-BR" b="1" dirty="0"/>
              <a:t>• A União Polonesa possui 115 igrejas e 26 congregações, com um total de 5.790 membros. </a:t>
            </a:r>
          </a:p>
          <a:p>
            <a:r>
              <a:rPr lang="pt-BR" b="1" dirty="0"/>
              <a:t>• A União Polonesa administra uma faculdade de Teologia e Humanidades, uma casa de repouso e uma editora.</a:t>
            </a:r>
          </a:p>
          <a:p>
            <a:r>
              <a:rPr lang="pt-BR" b="1" dirty="0"/>
              <a:t>• 90% da população polonesa é identificada como católica romana.</a:t>
            </a:r>
          </a:p>
          <a:p>
            <a:r>
              <a:rPr lang="pt-BR" b="1" dirty="0"/>
              <a:t>• A floresta </a:t>
            </a:r>
            <a:r>
              <a:rPr lang="pt-BR" b="1" dirty="0" err="1"/>
              <a:t>biatowieza</a:t>
            </a:r>
            <a:r>
              <a:rPr lang="pt-BR" b="1" dirty="0"/>
              <a:t> de 150.000 hectares é a última floresta antiga da Europa e abriga 800 bisões europeus. Os bisões estavam à beira da extinção, mas, graças a programas reprodutivos e de reintrodução bem sucedidos, este não foi o caso.</a:t>
            </a:r>
          </a:p>
        </p:txBody>
      </p:sp>
      <p:pic>
        <p:nvPicPr>
          <p:cNvPr id="4098" name="Picture 2" descr="Resultado de imagem para Polônia biatowieza">
            <a:extLst>
              <a:ext uri="{FF2B5EF4-FFF2-40B4-BE49-F238E27FC236}">
                <a16:creationId xmlns:a16="http://schemas.microsoft.com/office/drawing/2014/main" id="{EF27BA16-F3A5-4381-9AE1-E43692950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33" y="757438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1A31CEC-167A-4ED7-99A3-CDFD19646D8F}"/>
              </a:ext>
            </a:extLst>
          </p:cNvPr>
          <p:cNvSpPr/>
          <p:nvPr/>
        </p:nvSpPr>
        <p:spPr>
          <a:xfrm>
            <a:off x="7089976" y="3810893"/>
            <a:ext cx="2054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floresta </a:t>
            </a:r>
            <a:r>
              <a:rPr lang="pt-BR" b="1" dirty="0" err="1"/>
              <a:t>biatowieza</a:t>
            </a:r>
            <a:r>
              <a:rPr lang="pt-BR" b="1" dirty="0"/>
              <a:t> </a:t>
            </a:r>
            <a:endParaRPr lang="pt-BR" dirty="0"/>
          </a:p>
        </p:txBody>
      </p:sp>
      <p:pic>
        <p:nvPicPr>
          <p:cNvPr id="4100" name="Picture 4" descr="Resultado de imagem para capital da polônia">
            <a:extLst>
              <a:ext uri="{FF2B5EF4-FFF2-40B4-BE49-F238E27FC236}">
                <a16:creationId xmlns:a16="http://schemas.microsoft.com/office/drawing/2014/main" id="{B3778F1E-0A38-498A-8563-050D167F2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4250919"/>
            <a:ext cx="3960440" cy="259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1BA61445-E0FD-4413-90F5-996A25BBDEED}"/>
              </a:ext>
            </a:extLst>
          </p:cNvPr>
          <p:cNvSpPr/>
          <p:nvPr/>
        </p:nvSpPr>
        <p:spPr>
          <a:xfrm>
            <a:off x="3584507" y="4250919"/>
            <a:ext cx="18797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Varsóvia </a:t>
            </a:r>
          </a:p>
          <a:p>
            <a:r>
              <a:rPr lang="pt-BR" b="1" dirty="0"/>
              <a:t>capital da Polônia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3106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C5BEFE16-D39E-4202-8769-051F869A6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069125"/>
            <a:ext cx="2903052" cy="503214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Airo</a:t>
            </a:r>
          </a:p>
          <a:p>
            <a:pPr algn="ctr"/>
            <a:r>
              <a:rPr lang="pt-BR" altLang="pt-BR" sz="1200" dirty="0" err="1">
                <a:latin typeface="Comic Sans MS" panose="030F0702030302020204" pitchFamily="66" charset="0"/>
              </a:rPr>
              <a:t>Uria</a:t>
            </a:r>
            <a:r>
              <a:rPr lang="pt-BR" altLang="pt-BR" sz="1200" dirty="0">
                <a:latin typeface="Comic Sans MS" panose="030F0702030302020204" pitchFamily="66" charset="0"/>
              </a:rPr>
              <a:t> </a:t>
            </a:r>
            <a:r>
              <a:rPr lang="pt-BR" altLang="pt-BR" sz="1200" dirty="0" err="1">
                <a:latin typeface="Comic Sans MS" panose="030F0702030302020204" pitchFamily="66" charset="0"/>
              </a:rPr>
              <a:t>aalge</a:t>
            </a:r>
            <a:endParaRPr lang="pt-BR" altLang="pt-BR" sz="1200" dirty="0">
              <a:latin typeface="Comic Sans MS" panose="030F0702030302020204" pitchFamily="66" charset="0"/>
            </a:endParaRPr>
          </a:p>
          <a:p>
            <a:endParaRPr lang="pt-BR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b="1" dirty="0">
                <a:latin typeface="Comic Sans MS" panose="030F0702030302020204" pitchFamily="66" charset="0"/>
              </a:rPr>
              <a:t>O </a:t>
            </a:r>
            <a:r>
              <a:rPr lang="es-ES" sz="1300" dirty="0" err="1">
                <a:latin typeface="Comic Sans MS" panose="030F0702030302020204" pitchFamily="66" charset="0"/>
              </a:rPr>
              <a:t>airo</a:t>
            </a:r>
            <a:r>
              <a:rPr lang="es-ES" sz="1300" dirty="0">
                <a:latin typeface="Comic Sans MS" panose="030F0702030302020204" pitchFamily="66" charset="0"/>
              </a:rPr>
              <a:t> é </a:t>
            </a:r>
            <a:r>
              <a:rPr lang="es-ES" sz="1300" dirty="0" err="1">
                <a:latin typeface="Comic Sans MS" panose="030F0702030302020204" pitchFamily="66" charset="0"/>
              </a:rPr>
              <a:t>uma</a:t>
            </a:r>
            <a:r>
              <a:rPr lang="es-ES" sz="1300" dirty="0">
                <a:latin typeface="Comic Sans MS" panose="030F0702030302020204" pitchFamily="66" charset="0"/>
              </a:rPr>
              <a:t> ave </a:t>
            </a:r>
            <a:r>
              <a:rPr lang="es-ES" sz="1300" dirty="0" err="1">
                <a:latin typeface="Comic Sans MS" panose="030F0702030302020204" pitchFamily="66" charset="0"/>
              </a:rPr>
              <a:t>marinha</a:t>
            </a:r>
            <a:r>
              <a:rPr lang="es-ES" sz="1300" dirty="0">
                <a:latin typeface="Comic Sans MS" panose="030F0702030302020204" pitchFamily="66" charset="0"/>
              </a:rPr>
              <a:t> encontrada na </a:t>
            </a:r>
            <a:r>
              <a:rPr lang="es-ES" sz="1300" b="1" dirty="0">
                <a:latin typeface="Comic Sans MS" panose="030F0702030302020204" pitchFamily="66" charset="0"/>
              </a:rPr>
              <a:t>Noruega</a:t>
            </a:r>
            <a:r>
              <a:rPr lang="es-ES" sz="13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É branca, com a plumagem da cabeça, costas e asas preta;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Seu bico é grande e pontiagudo;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Mede de 38 a 46 cm de comprimento;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Alimenta-se no mar alto de peixes e outros animais marinhos, que captura com o bico, mergulhando até uma profundidade de 60 metros;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 A fêmea põe um único ovo com o formato de </a:t>
            </a:r>
            <a:r>
              <a:rPr lang="pt-BR" sz="1400" dirty="0" err="1">
                <a:latin typeface="Comic Sans MS" panose="030F0702030302020204" pitchFamily="66" charset="0"/>
              </a:rPr>
              <a:t>pêra</a:t>
            </a:r>
            <a:r>
              <a:rPr lang="pt-BR" sz="1400" dirty="0">
                <a:latin typeface="Comic Sans MS" panose="030F0702030302020204" pitchFamily="66" charset="0"/>
              </a:rPr>
              <a:t>.</a:t>
            </a:r>
            <a:endParaRPr lang="es-ES" sz="1300" dirty="0">
              <a:latin typeface="Comic Sans MS" panose="030F0702030302020204" pitchFamily="66" charset="0"/>
            </a:endParaRPr>
          </a:p>
        </p:txBody>
      </p:sp>
      <p:pic>
        <p:nvPicPr>
          <p:cNvPr id="4" name="Imagem 3" descr="https://upload.wikimedia.org/wikipedia/commons/thumb/3/3c/Uria_aalge_MHNT_Rouzic.jpg/220px-Uria_aalge_MHNT_Rouzic.jpg">
            <a:extLst>
              <a:ext uri="{FF2B5EF4-FFF2-40B4-BE49-F238E27FC236}">
                <a16:creationId xmlns:a16="http://schemas.microsoft.com/office/drawing/2014/main" id="{759DF90A-8FD6-4AF8-BE41-4F175CF1CF5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651985"/>
            <a:ext cx="1728192" cy="173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Resultado de imagem para Uria aalge">
            <a:extLst>
              <a:ext uri="{FF2B5EF4-FFF2-40B4-BE49-F238E27FC236}">
                <a16:creationId xmlns:a16="http://schemas.microsoft.com/office/drawing/2014/main" id="{9A747690-6F06-476E-A2B1-A59110AA1E5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63" y="804770"/>
            <a:ext cx="2663825" cy="1847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Resultado de imagem para Uria aalge">
            <a:extLst>
              <a:ext uri="{FF2B5EF4-FFF2-40B4-BE49-F238E27FC236}">
                <a16:creationId xmlns:a16="http://schemas.microsoft.com/office/drawing/2014/main" id="{F176EA7E-7F0F-44ED-9AAF-FE1551D2D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738" y="4649228"/>
            <a:ext cx="3417623" cy="213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m relacionada">
            <a:extLst>
              <a:ext uri="{FF2B5EF4-FFF2-40B4-BE49-F238E27FC236}">
                <a16:creationId xmlns:a16="http://schemas.microsoft.com/office/drawing/2014/main" id="{757A52AD-964C-479D-9D33-3C729F78E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804770"/>
            <a:ext cx="2317424" cy="173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9515D5D-D44A-4DA2-A3C2-15BC0A13A3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1909" y="2795154"/>
            <a:ext cx="2497568" cy="1658385"/>
          </a:xfrm>
          <a:prstGeom prst="rect">
            <a:avLst/>
          </a:prstGeom>
        </p:spPr>
      </p:pic>
      <p:pic>
        <p:nvPicPr>
          <p:cNvPr id="9" name="Imagem 8" descr="E:\2017\MISSÕES\bandeirasa\8 Noruega.png">
            <a:extLst>
              <a:ext uri="{FF2B5EF4-FFF2-40B4-BE49-F238E27FC236}">
                <a16:creationId xmlns:a16="http://schemas.microsoft.com/office/drawing/2014/main" id="{CAFC4C34-9850-4B69-9DA5-07290181F2B3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909" y="4902719"/>
            <a:ext cx="1256665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DE4A151-8F00-45EC-BA54-B7BF0A5C0BE0}"/>
              </a:ext>
            </a:extLst>
          </p:cNvPr>
          <p:cNvSpPr txBox="1"/>
          <p:nvPr/>
        </p:nvSpPr>
        <p:spPr>
          <a:xfrm>
            <a:off x="3839223" y="5960288"/>
            <a:ext cx="1740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Comic Sans MS" panose="030F0702030302020204" pitchFamily="66" charset="0"/>
              </a:rPr>
              <a:t>Bandeira da Noruega</a:t>
            </a:r>
          </a:p>
        </p:txBody>
      </p:sp>
    </p:spTree>
    <p:extLst>
      <p:ext uri="{BB962C8B-B14F-4D97-AF65-F5344CB8AC3E}">
        <p14:creationId xmlns:p14="http://schemas.microsoft.com/office/powerpoint/2010/main" val="3976133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531FE79B-844F-4A65-A9D2-9527A45F3F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S07 – Missões – 16 de maio</a:t>
            </a:r>
          </a:p>
          <a:p>
            <a:endParaRPr lang="pt-BR" dirty="0"/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8304482D-F8B9-475E-B822-441D28AEE8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Tomasz</a:t>
            </a:r>
            <a:r>
              <a:rPr lang="pt-BR" dirty="0"/>
              <a:t> </a:t>
            </a:r>
            <a:r>
              <a:rPr lang="pt-BR" dirty="0" err="1"/>
              <a:t>Karauda</a:t>
            </a:r>
            <a:r>
              <a:rPr lang="pt-BR" dirty="0"/>
              <a:t>, 28 anos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AA1077BE-2A88-4EDC-AB87-051E220F80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800" dirty="0"/>
              <a:t>Polônia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542620CC-79AA-492E-96D5-9E40A1BB02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Vivendo no Hospital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81DAB37C-6DA8-4E48-85C7-47FE5613409C}"/>
              </a:ext>
            </a:extLst>
          </p:cNvPr>
          <p:cNvCxnSpPr>
            <a:cxnSpLocks/>
          </p:cNvCxnSpPr>
          <p:nvPr/>
        </p:nvCxnSpPr>
        <p:spPr>
          <a:xfrm flipH="1" flipV="1">
            <a:off x="3779912" y="3156712"/>
            <a:ext cx="2861954" cy="34605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35B242DE-1C13-4B69-9983-EEE1CDE535B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9" b="6399"/>
          <a:stretch>
            <a:fillRect/>
          </a:stretch>
        </p:blipFill>
        <p:spPr/>
      </p:pic>
      <p:pic>
        <p:nvPicPr>
          <p:cNvPr id="8" name="Espaço Reservado para Imagem 7" descr="Homem de barba posando para foto&#10;&#10;Descrição gerada automaticamente">
            <a:extLst>
              <a:ext uri="{FF2B5EF4-FFF2-40B4-BE49-F238E27FC236}">
                <a16:creationId xmlns:a16="http://schemas.microsoft.com/office/drawing/2014/main" id="{6AB9D031-95DA-4816-9A9B-F212BA49738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r="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9127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03225A5-AEED-4A8D-B396-633E953C9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30" y="757438"/>
            <a:ext cx="3758238" cy="61005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Polônia</a:t>
            </a:r>
          </a:p>
          <a:p>
            <a:r>
              <a:rPr lang="pt-BR" b="1" dirty="0"/>
              <a:t>• Estima-se que mais 100 milhões de </a:t>
            </a:r>
            <a:r>
              <a:rPr lang="pt-BR" b="1" dirty="0" err="1"/>
              <a:t>poniki</a:t>
            </a:r>
            <a:r>
              <a:rPr lang="pt-BR" b="1" dirty="0"/>
              <a:t>, uma rosquinha recheada, é consumida cada ano durante a quinta-feira antes da Quaresma. O </a:t>
            </a:r>
            <a:r>
              <a:rPr lang="pt-BR" b="1" dirty="0" err="1"/>
              <a:t>poniki</a:t>
            </a:r>
            <a:r>
              <a:rPr lang="pt-BR" b="1" dirty="0"/>
              <a:t> é comido na Polônia pelo menos desde a Idade Média.</a:t>
            </a:r>
          </a:p>
          <a:p>
            <a:r>
              <a:rPr lang="pt-BR" b="1" dirty="0"/>
              <a:t>• </a:t>
            </a:r>
            <a:r>
              <a:rPr lang="pt-BR" b="1" dirty="0" err="1"/>
              <a:t>Copernico</a:t>
            </a:r>
            <a:r>
              <a:rPr lang="pt-BR" b="1" dirty="0"/>
              <a:t>, o famoso astrônomo, nasceu em 1473 em </a:t>
            </a:r>
            <a:r>
              <a:rPr lang="pt-BR" b="1" dirty="0" err="1"/>
              <a:t>Torun</a:t>
            </a:r>
            <a:r>
              <a:rPr lang="pt-BR" b="1" dirty="0"/>
              <a:t>, Polônia.</a:t>
            </a:r>
          </a:p>
          <a:p>
            <a:r>
              <a:rPr lang="pt-BR" b="1" dirty="0"/>
              <a:t>• Marie Curie nasceu em Varsóvia, Polônia, em 7 de novembro de 1867. Junto com seu marido, ela descobriu o elemento polônio (</a:t>
            </a:r>
            <a:r>
              <a:rPr lang="pt-BR" b="1" dirty="0" err="1"/>
              <a:t>Po</a:t>
            </a:r>
            <a:r>
              <a:rPr lang="pt-BR" b="1" dirty="0"/>
              <a:t>), que leva esse nome como homenagem ao lugar em que nasceu. Ganhou seu primeiro Prêmio Nobel de Física em 1903.</a:t>
            </a:r>
          </a:p>
          <a:p>
            <a:r>
              <a:rPr lang="pt-BR" b="1" dirty="0"/>
              <a:t>• A mina de sal </a:t>
            </a:r>
            <a:r>
              <a:rPr lang="pt-BR" b="1" dirty="0" err="1"/>
              <a:t>Wieliczka</a:t>
            </a:r>
            <a:r>
              <a:rPr lang="pt-BR" b="1" dirty="0"/>
              <a:t> na Polônia é uma das mais antigas do mundo. Foi construída no século XIII. As atrações da mina incluem dezenas de estátuas, três capelas e uma catedral inteira esculpida em sal pelos mineiros.</a:t>
            </a:r>
          </a:p>
        </p:txBody>
      </p:sp>
      <p:pic>
        <p:nvPicPr>
          <p:cNvPr id="5122" name="Picture 2" descr="Resultado de imagem para pączki">
            <a:extLst>
              <a:ext uri="{FF2B5EF4-FFF2-40B4-BE49-F238E27FC236}">
                <a16:creationId xmlns:a16="http://schemas.microsoft.com/office/drawing/2014/main" id="{A168BC00-2280-4146-918A-BEF551EF2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757438"/>
            <a:ext cx="5020201" cy="170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4E9AC9B-3D64-4600-88B5-AF8E7D5E8F68}"/>
              </a:ext>
            </a:extLst>
          </p:cNvPr>
          <p:cNvSpPr/>
          <p:nvPr/>
        </p:nvSpPr>
        <p:spPr>
          <a:xfrm>
            <a:off x="5508104" y="660454"/>
            <a:ext cx="846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 err="1">
                <a:solidFill>
                  <a:schemeClr val="bg1"/>
                </a:solidFill>
              </a:rPr>
              <a:t>poniki</a:t>
            </a:r>
            <a:endParaRPr lang="pt-BR" sz="2000" dirty="0">
              <a:solidFill>
                <a:schemeClr val="bg1"/>
              </a:solidFill>
            </a:endParaRPr>
          </a:p>
        </p:txBody>
      </p:sp>
      <p:pic>
        <p:nvPicPr>
          <p:cNvPr id="5124" name="Picture 4" descr="Resultado de imagem para COPÉRNICO">
            <a:extLst>
              <a:ext uri="{FF2B5EF4-FFF2-40B4-BE49-F238E27FC236}">
                <a16:creationId xmlns:a16="http://schemas.microsoft.com/office/drawing/2014/main" id="{CCF19F60-23D4-46BF-A76F-505D031B5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764385"/>
            <a:ext cx="1789314" cy="165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m para Marie Curie">
            <a:extLst>
              <a:ext uri="{FF2B5EF4-FFF2-40B4-BE49-F238E27FC236}">
                <a16:creationId xmlns:a16="http://schemas.microsoft.com/office/drawing/2014/main" id="{B765D047-3CE7-42AF-9150-66C335AE61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5"/>
          <a:stretch/>
        </p:blipFill>
        <p:spPr bwMode="auto">
          <a:xfrm>
            <a:off x="4229027" y="2756351"/>
            <a:ext cx="1762076" cy="171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EF39EC3-1211-4BE6-9190-20062BDA4D96}"/>
              </a:ext>
            </a:extLst>
          </p:cNvPr>
          <p:cNvSpPr/>
          <p:nvPr/>
        </p:nvSpPr>
        <p:spPr>
          <a:xfrm>
            <a:off x="7229018" y="2425175"/>
            <a:ext cx="1148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Copérnico</a:t>
            </a: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6C2FFEF-C014-4A73-9DFB-8BA441C3DBB8}"/>
              </a:ext>
            </a:extLst>
          </p:cNvPr>
          <p:cNvSpPr/>
          <p:nvPr/>
        </p:nvSpPr>
        <p:spPr>
          <a:xfrm>
            <a:off x="4543964" y="2465421"/>
            <a:ext cx="13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Marie Curie </a:t>
            </a:r>
            <a:endParaRPr lang="pt-BR" dirty="0"/>
          </a:p>
        </p:txBody>
      </p:sp>
      <p:pic>
        <p:nvPicPr>
          <p:cNvPr id="5128" name="Picture 8" descr="Resultado de imagem para mina de sal de wieliczka">
            <a:extLst>
              <a:ext uri="{FF2B5EF4-FFF2-40B4-BE49-F238E27FC236}">
                <a16:creationId xmlns:a16="http://schemas.microsoft.com/office/drawing/2014/main" id="{BAA7932F-8338-417E-BEB7-265D6DDC9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635" y="5229200"/>
            <a:ext cx="2200290" cy="146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esultado de imagem para mina de sal de wieliczka">
            <a:extLst>
              <a:ext uri="{FF2B5EF4-FFF2-40B4-BE49-F238E27FC236}">
                <a16:creationId xmlns:a16="http://schemas.microsoft.com/office/drawing/2014/main" id="{ECC84F0B-84F5-4525-B000-260985BF4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792" y="4581128"/>
            <a:ext cx="2984763" cy="198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5FA20BB-644B-468D-97D6-2AA9D3FC3794}"/>
              </a:ext>
            </a:extLst>
          </p:cNvPr>
          <p:cNvSpPr/>
          <p:nvPr/>
        </p:nvSpPr>
        <p:spPr>
          <a:xfrm>
            <a:off x="6474085" y="6514259"/>
            <a:ext cx="2280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mina de sal </a:t>
            </a:r>
            <a:r>
              <a:rPr lang="pt-BR" b="1" dirty="0" err="1"/>
              <a:t>Wieliczka</a:t>
            </a:r>
            <a:r>
              <a:rPr lang="pt-BR" b="1" dirty="0"/>
              <a:t> </a:t>
            </a:r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C43273E-FF9B-454C-9C6F-55AF0C9B0AEF}"/>
              </a:ext>
            </a:extLst>
          </p:cNvPr>
          <p:cNvSpPr/>
          <p:nvPr/>
        </p:nvSpPr>
        <p:spPr>
          <a:xfrm>
            <a:off x="4171631" y="4859868"/>
            <a:ext cx="1819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Esculturas em sal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4794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108BA90-7FD8-4DF0-A624-F541D4E99B26}"/>
              </a:ext>
            </a:extLst>
          </p:cNvPr>
          <p:cNvSpPr/>
          <p:nvPr/>
        </p:nvSpPr>
        <p:spPr>
          <a:xfrm>
            <a:off x="4975569" y="6488668"/>
            <a:ext cx="1683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1100" dirty="0">
                <a:latin typeface="Comic Sans MS" panose="030F0702030302020204" pitchFamily="66" charset="0"/>
              </a:rPr>
              <a:t>Bandeira da Suécia</a:t>
            </a:r>
            <a:endParaRPr lang="pt-BR" sz="1100" dirty="0">
              <a:latin typeface="Comic Sans MS" panose="030F0702030302020204" pitchFamily="66" charset="0"/>
            </a:endParaRPr>
          </a:p>
        </p:txBody>
      </p:sp>
      <p:sp>
        <p:nvSpPr>
          <p:cNvPr id="3" name="CaixaDeTexto 18">
            <a:extLst>
              <a:ext uri="{FF2B5EF4-FFF2-40B4-BE49-F238E27FC236}">
                <a16:creationId xmlns:a16="http://schemas.microsoft.com/office/drawing/2014/main" id="{8C9920CA-CC16-4A95-A85C-759F00F70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943990"/>
            <a:ext cx="2903052" cy="530914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Melro Preto</a:t>
            </a:r>
          </a:p>
          <a:p>
            <a:pPr algn="ctr"/>
            <a:r>
              <a:rPr lang="pt-PT" sz="1200" i="1" dirty="0">
                <a:latin typeface="Comic Sans MS" panose="030F0702030302020204" pitchFamily="66" charset="0"/>
              </a:rPr>
              <a:t>Turdus merula</a:t>
            </a:r>
          </a:p>
          <a:p>
            <a:pPr algn="ctr"/>
            <a:endParaRPr lang="pt-BR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b="1" dirty="0">
                <a:latin typeface="Comic Sans MS" panose="030F0702030302020204" pitchFamily="66" charset="0"/>
              </a:rPr>
              <a:t>O </a:t>
            </a:r>
            <a:r>
              <a:rPr lang="es-ES" sz="1300" b="1" dirty="0" err="1">
                <a:latin typeface="Comic Sans MS" panose="030F0702030302020204" pitchFamily="66" charset="0"/>
              </a:rPr>
              <a:t>Melro</a:t>
            </a:r>
            <a:r>
              <a:rPr lang="es-ES" sz="1300" b="1" dirty="0">
                <a:latin typeface="Comic Sans MS" panose="030F0702030302020204" pitchFamily="66" charset="0"/>
              </a:rPr>
              <a:t> </a:t>
            </a:r>
            <a:r>
              <a:rPr lang="es-ES" sz="1300" b="1" dirty="0" err="1">
                <a:latin typeface="Comic Sans MS" panose="030F0702030302020204" pitchFamily="66" charset="0"/>
              </a:rPr>
              <a:t>preto</a:t>
            </a:r>
            <a:r>
              <a:rPr lang="es-ES" sz="1300" b="1" dirty="0">
                <a:latin typeface="Comic Sans MS" panose="030F0702030302020204" pitchFamily="66" charset="0"/>
              </a:rPr>
              <a:t> </a:t>
            </a:r>
            <a:r>
              <a:rPr lang="es-ES" sz="1300" dirty="0">
                <a:latin typeface="Comic Sans MS" panose="030F0702030302020204" pitchFamily="66" charset="0"/>
              </a:rPr>
              <a:t>é a ave símbolo da </a:t>
            </a:r>
            <a:r>
              <a:rPr lang="es-ES" sz="1300" b="1" dirty="0" err="1">
                <a:latin typeface="Comic Sans MS" panose="030F0702030302020204" pitchFamily="66" charset="0"/>
              </a:rPr>
              <a:t>Suécia</a:t>
            </a:r>
            <a:r>
              <a:rPr lang="es-ES" sz="1300" b="1" dirty="0">
                <a:latin typeface="Comic Sans MS" panose="030F0702030302020204" pitchFamily="66" charset="0"/>
              </a:rPr>
              <a:t>;</a:t>
            </a: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O macho é completamente preto, com exceção do bico de cor amarela, enquanto que a fêmea adulta e os juvenis são predominantemente de cor </a:t>
            </a:r>
            <a:r>
              <a:rPr lang="pt-BR" sz="1300" dirty="0">
                <a:latin typeface="Comic Sans MS" panose="030F0702030302020204" pitchFamily="66" charset="0"/>
              </a:rPr>
              <a:t>castanha;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Mede 23,5 – 29 cm de comprimento e pesa de 80 a 125g;</a:t>
            </a: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Alimenta-se de insetos, vermes e frutos;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A fêmea põe de três a cinco ovos verde-azulados salpicados com pequenas manchas;</a:t>
            </a:r>
          </a:p>
          <a:p>
            <a:pPr algn="just"/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A incubação dura de 12 a 14 dias.</a:t>
            </a:r>
            <a:endParaRPr lang="es-ES" sz="1300" dirty="0">
              <a:latin typeface="Comic Sans MS" panose="030F0702030302020204" pitchFamily="66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9FAB2D2-5F4A-487A-A58E-EE40C0319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96" y="741293"/>
            <a:ext cx="1881601" cy="269696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27BCE7D-84E5-434A-A29C-A80FCB2878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346" y="4168184"/>
            <a:ext cx="2274960" cy="170622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00FE7828-C8D1-48DE-A672-367F0E1F41E0}"/>
              </a:ext>
            </a:extLst>
          </p:cNvPr>
          <p:cNvSpPr/>
          <p:nvPr/>
        </p:nvSpPr>
        <p:spPr>
          <a:xfrm>
            <a:off x="7169349" y="3385528"/>
            <a:ext cx="1728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200" dirty="0">
                <a:latin typeface="Comic Sans MS" panose="030F0702030302020204" pitchFamily="66" charset="0"/>
              </a:rPr>
              <a:t>de cima para baixo:</a:t>
            </a:r>
            <a:br>
              <a:rPr lang="pt-PT" sz="1200" dirty="0">
                <a:latin typeface="Comic Sans MS" panose="030F0702030302020204" pitchFamily="66" charset="0"/>
              </a:rPr>
            </a:br>
            <a:r>
              <a:rPr lang="pt-PT" sz="1200" dirty="0">
                <a:latin typeface="Comic Sans MS" panose="030F0702030302020204" pitchFamily="66" charset="0"/>
              </a:rPr>
              <a:t>juvenil; macho adulto;</a:t>
            </a:r>
          </a:p>
          <a:p>
            <a:pPr algn="ctr"/>
            <a:r>
              <a:rPr lang="pt-PT" sz="1200" dirty="0">
                <a:latin typeface="Comic Sans MS" panose="030F0702030302020204" pitchFamily="66" charset="0"/>
              </a:rPr>
              <a:t> fêmea adulta.</a:t>
            </a:r>
            <a:endParaRPr lang="en-US" sz="1200" dirty="0">
              <a:latin typeface="Comic Sans MS" panose="030F0702030302020204" pitchFamily="66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6BAD04A-58A9-4BF9-A6A6-75DDEFB25C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181" y="5753989"/>
            <a:ext cx="1368152" cy="855095"/>
          </a:xfrm>
          <a:prstGeom prst="rect">
            <a:avLst/>
          </a:prstGeom>
        </p:spPr>
      </p:pic>
      <p:pic>
        <p:nvPicPr>
          <p:cNvPr id="8" name="Imagem 7" descr="D:\Users\walmir.batista\Pictures\Blackbird_nest_with_4_eggs.jpg">
            <a:extLst>
              <a:ext uri="{FF2B5EF4-FFF2-40B4-BE49-F238E27FC236}">
                <a16:creationId xmlns:a16="http://schemas.microsoft.com/office/drawing/2014/main" id="{644E54F9-A0D1-4CC7-AE17-20E825278AC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308" y="5373216"/>
            <a:ext cx="1847261" cy="1235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Imagem relacionada">
            <a:hlinkClick r:id="rId7"/>
            <a:extLst>
              <a:ext uri="{FF2B5EF4-FFF2-40B4-BE49-F238E27FC236}">
                <a16:creationId xmlns:a16="http://schemas.microsoft.com/office/drawing/2014/main" id="{19EED399-4A58-4982-B84E-FB3DFCDF72C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570" y="810647"/>
            <a:ext cx="2936602" cy="241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https://upload.wikimedia.org/wikipedia/commons/thumb/2/2c/Turdus_merula_female_%28d1%29.jpg/450px-Turdus_merula_female_%28d1%29.jpg">
            <a:hlinkClick r:id="rId9"/>
            <a:extLst>
              <a:ext uri="{FF2B5EF4-FFF2-40B4-BE49-F238E27FC236}">
                <a16:creationId xmlns:a16="http://schemas.microsoft.com/office/drawing/2014/main" id="{1315BB06-F3A9-414A-AE01-193C7282ADF4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569" y="3505047"/>
            <a:ext cx="2124710" cy="158559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70FF9045-3A47-4519-98AF-D95CCC3ECD25}"/>
              </a:ext>
            </a:extLst>
          </p:cNvPr>
          <p:cNvSpPr/>
          <p:nvPr/>
        </p:nvSpPr>
        <p:spPr>
          <a:xfrm>
            <a:off x="5220072" y="3129702"/>
            <a:ext cx="1683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1100" dirty="0">
                <a:latin typeface="Comic Sans MS" panose="030F0702030302020204" pitchFamily="66" charset="0"/>
              </a:rPr>
              <a:t>macho adulto</a:t>
            </a:r>
            <a:endParaRPr lang="pt-BR" sz="1100" dirty="0">
              <a:latin typeface="Comic Sans MS" panose="030F0702030302020204" pitchFamily="66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A64D52D-964F-4552-865B-515C2C190017}"/>
              </a:ext>
            </a:extLst>
          </p:cNvPr>
          <p:cNvSpPr/>
          <p:nvPr/>
        </p:nvSpPr>
        <p:spPr>
          <a:xfrm>
            <a:off x="5374886" y="4107191"/>
            <a:ext cx="1683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1100" dirty="0">
                <a:latin typeface="Comic Sans MS" panose="030F0702030302020204" pitchFamily="66" charset="0"/>
              </a:rPr>
              <a:t>fêmea</a:t>
            </a:r>
            <a:endParaRPr lang="pt-BR" sz="11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684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FBFF535D-1A7F-47FC-BF9D-7AE09DB671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S08 – Missões – 23 de maio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E2340FC7-3FE7-455A-BD65-D503A627F7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Zofia</a:t>
            </a:r>
            <a:r>
              <a:rPr lang="pt-BR" dirty="0"/>
              <a:t> </a:t>
            </a:r>
            <a:r>
              <a:rPr lang="pt-BR" dirty="0" err="1"/>
              <a:t>Kluska</a:t>
            </a:r>
            <a:r>
              <a:rPr lang="pt-BR" dirty="0"/>
              <a:t>, 8 anos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F3540326-D816-4BF2-98D8-F67B90987C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3600" dirty="0"/>
              <a:t>Polônia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2E531F49-79E7-4D25-A7A3-9C39788CB4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A procura de Theodore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A57A52FE-C159-468E-AB8C-90E503AEEA94}"/>
              </a:ext>
            </a:extLst>
          </p:cNvPr>
          <p:cNvCxnSpPr>
            <a:cxnSpLocks/>
          </p:cNvCxnSpPr>
          <p:nvPr/>
        </p:nvCxnSpPr>
        <p:spPr>
          <a:xfrm flipH="1">
            <a:off x="4139952" y="3502765"/>
            <a:ext cx="2501913" cy="79033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BC26C08F-4B3F-4790-8B79-EF9657A03B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9" b="6399"/>
          <a:stretch>
            <a:fillRect/>
          </a:stretch>
        </p:blipFill>
        <p:spPr/>
      </p:pic>
      <p:pic>
        <p:nvPicPr>
          <p:cNvPr id="7" name="Espaço Reservado para Imagem 6" descr="Uma imagem contendo pessoa, no interior, mulher, segurando&#10;&#10;Descrição gerada automaticamente">
            <a:extLst>
              <a:ext uri="{FF2B5EF4-FFF2-40B4-BE49-F238E27FC236}">
                <a16:creationId xmlns:a16="http://schemas.microsoft.com/office/drawing/2014/main" id="{4130F9A7-F3D7-4146-9FAD-CDE46DA8FC0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5" b="41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7304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41440FC7-BF59-4308-A23E-BFE7FA584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30" y="757438"/>
            <a:ext cx="2960302" cy="61005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Polônia</a:t>
            </a:r>
          </a:p>
          <a:p>
            <a:r>
              <a:rPr lang="pt-BR" b="1" dirty="0"/>
              <a:t>• O livro de receitas mais antigo conhecido das receitas polonesas data de 1682 e os pratos têm uma forte influência lituana, </a:t>
            </a:r>
            <a:r>
              <a:rPr lang="pt-BR" b="1" dirty="0" err="1"/>
              <a:t>tartara</a:t>
            </a:r>
            <a:r>
              <a:rPr lang="pt-BR" b="1" dirty="0"/>
              <a:t>-turca e alemã.</a:t>
            </a:r>
          </a:p>
          <a:p>
            <a:r>
              <a:rPr lang="pt-BR" b="1" dirty="0"/>
              <a:t>• De todas as aves migratórias que viajam para a Europa durante o verão, um quarto vai para a Polônia, tornando o país o mais importante local de reprodução de aves na Europa.</a:t>
            </a:r>
          </a:p>
          <a:p>
            <a:r>
              <a:rPr lang="pt-BR" b="1" dirty="0"/>
              <a:t>• A Polônia tem mais vencedores do título de "Homem mais forte do mundo" do que qualquer outro país.</a:t>
            </a:r>
          </a:p>
          <a:p>
            <a:r>
              <a:rPr lang="pt-BR" b="1" dirty="0"/>
              <a:t>• O restaurante mais antigo da Europa, o </a:t>
            </a:r>
            <a:r>
              <a:rPr lang="pt-BR" b="1" dirty="0" err="1"/>
              <a:t>Piwnica</a:t>
            </a:r>
            <a:r>
              <a:rPr lang="pt-BR" b="1" dirty="0"/>
              <a:t> </a:t>
            </a:r>
            <a:r>
              <a:rPr lang="pt-BR" b="1" dirty="0" err="1"/>
              <a:t>Swidnicka</a:t>
            </a:r>
            <a:r>
              <a:rPr lang="pt-BR" b="1" dirty="0"/>
              <a:t>, está localizado na Polônia e está aberto desde 1275.</a:t>
            </a:r>
          </a:p>
        </p:txBody>
      </p:sp>
      <p:pic>
        <p:nvPicPr>
          <p:cNvPr id="6146" name="Picture 2" descr="Resultado de imagem para Piwnica Swidnicka">
            <a:extLst>
              <a:ext uri="{FF2B5EF4-FFF2-40B4-BE49-F238E27FC236}">
                <a16:creationId xmlns:a16="http://schemas.microsoft.com/office/drawing/2014/main" id="{36DE927A-B761-4B54-BD2E-421FF52D7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462" y="3933056"/>
            <a:ext cx="4331049" cy="288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439DBB8-2486-41DC-8B45-7A18117C316A}"/>
              </a:ext>
            </a:extLst>
          </p:cNvPr>
          <p:cNvSpPr/>
          <p:nvPr/>
        </p:nvSpPr>
        <p:spPr>
          <a:xfrm>
            <a:off x="3125544" y="3933056"/>
            <a:ext cx="1932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/>
              <a:t>Piwnica</a:t>
            </a:r>
            <a:r>
              <a:rPr lang="pt-BR" b="1" dirty="0"/>
              <a:t> </a:t>
            </a:r>
            <a:r>
              <a:rPr lang="pt-BR" b="1" dirty="0" err="1"/>
              <a:t>Swidnicka</a:t>
            </a:r>
            <a:endParaRPr lang="pt-BR" dirty="0"/>
          </a:p>
        </p:txBody>
      </p:sp>
      <p:pic>
        <p:nvPicPr>
          <p:cNvPr id="6150" name="Picture 6" descr="mariusz pudzianowski entre os homens mais fortes do mundo">
            <a:extLst>
              <a:ext uri="{FF2B5EF4-FFF2-40B4-BE49-F238E27FC236}">
                <a16:creationId xmlns:a16="http://schemas.microsoft.com/office/drawing/2014/main" id="{20785567-85E3-4926-8AB8-D5D802489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15"/>
          <a:stretch/>
        </p:blipFill>
        <p:spPr bwMode="auto">
          <a:xfrm>
            <a:off x="6049628" y="1974981"/>
            <a:ext cx="3065439" cy="196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sultado de imagem para Europa aves migratórias">
            <a:extLst>
              <a:ext uri="{FF2B5EF4-FFF2-40B4-BE49-F238E27FC236}">
                <a16:creationId xmlns:a16="http://schemas.microsoft.com/office/drawing/2014/main" id="{0830794C-A86C-447B-9023-72982C76A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463" y="757439"/>
            <a:ext cx="3065440" cy="204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225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398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9E3CD0EE-146D-40A0-9636-6841BD7D4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196752"/>
            <a:ext cx="2903052" cy="530914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Ostraceiro</a:t>
            </a:r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-europeu</a:t>
            </a:r>
          </a:p>
          <a:p>
            <a:pPr algn="ctr"/>
            <a:r>
              <a:rPr lang="en-US" sz="1200" i="1" dirty="0" err="1">
                <a:latin typeface="Comic Sans MS" panose="030F0702030302020204" pitchFamily="66" charset="0"/>
              </a:rPr>
              <a:t>Haematopus</a:t>
            </a:r>
            <a:r>
              <a:rPr lang="en-US" sz="1200" i="1" dirty="0">
                <a:latin typeface="Comic Sans MS" panose="030F0702030302020204" pitchFamily="66" charset="0"/>
              </a:rPr>
              <a:t> </a:t>
            </a:r>
            <a:r>
              <a:rPr lang="en-US" sz="1200" i="1" dirty="0" err="1">
                <a:latin typeface="Comic Sans MS" panose="030F0702030302020204" pitchFamily="66" charset="0"/>
              </a:rPr>
              <a:t>ostralegus</a:t>
            </a:r>
            <a:endParaRPr lang="en-US" sz="1200" i="1" dirty="0">
              <a:latin typeface="Comic Sans MS" panose="030F0702030302020204" pitchFamily="66" charset="0"/>
            </a:endParaRPr>
          </a:p>
          <a:p>
            <a:pPr algn="ctr"/>
            <a:endParaRPr lang="pt-BR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b="1" dirty="0">
                <a:latin typeface="Comic Sans MS" panose="030F0702030302020204" pitchFamily="66" charset="0"/>
              </a:rPr>
              <a:t>O </a:t>
            </a:r>
            <a:r>
              <a:rPr lang="es-ES" sz="1300" b="1" dirty="0" err="1">
                <a:latin typeface="Comic Sans MS" panose="030F0702030302020204" pitchFamily="66" charset="0"/>
              </a:rPr>
              <a:t>ostraceiro-europeu</a:t>
            </a:r>
            <a:r>
              <a:rPr lang="es-ES" sz="1300" dirty="0">
                <a:latin typeface="Comic Sans MS" panose="030F0702030302020204" pitchFamily="66" charset="0"/>
              </a:rPr>
              <a:t> é </a:t>
            </a:r>
            <a:r>
              <a:rPr lang="es-ES" sz="1300" dirty="0" err="1">
                <a:latin typeface="Comic Sans MS" panose="030F0702030302020204" pitchFamily="66" charset="0"/>
              </a:rPr>
              <a:t>uma</a:t>
            </a:r>
            <a:r>
              <a:rPr lang="es-ES" sz="1300" dirty="0">
                <a:latin typeface="Comic Sans MS" panose="030F0702030302020204" pitchFamily="66" charset="0"/>
              </a:rPr>
              <a:t> ave </a:t>
            </a:r>
            <a:r>
              <a:rPr lang="es-ES" sz="1300" dirty="0" err="1">
                <a:latin typeface="Comic Sans MS" panose="030F0702030302020204" pitchFamily="66" charset="0"/>
              </a:rPr>
              <a:t>migratória</a:t>
            </a:r>
            <a:r>
              <a:rPr lang="es-ES" sz="1300" dirty="0">
                <a:latin typeface="Comic Sans MS" panose="030F0702030302020204" pitchFamily="66" charset="0"/>
              </a:rPr>
              <a:t>, encontrada na costa da </a:t>
            </a:r>
            <a:r>
              <a:rPr lang="es-ES" sz="1300" b="1" dirty="0" err="1">
                <a:latin typeface="Comic Sans MS" panose="030F0702030302020204" pitchFamily="66" charset="0"/>
              </a:rPr>
              <a:t>Finlândia</a:t>
            </a:r>
            <a:r>
              <a:rPr lang="es-ES" sz="1300" b="1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Robusto, com um longo bico laranja e patas curtas de cor rosada;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Tem plumagem preta na cabeça, dorso e asas, com a barriga muito branca;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Tem comprimento médio de 43 cm e vive solitário;</a:t>
            </a: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dirty="0">
                <a:latin typeface="Comic Sans MS" panose="030F0702030302020204" pitchFamily="66" charset="0"/>
              </a:rPr>
              <a:t>Alimenta-se de ostras, </a:t>
            </a:r>
            <a:r>
              <a:rPr lang="es-ES" sz="1300" dirty="0" err="1">
                <a:latin typeface="Comic Sans MS" panose="030F0702030302020204" pitchFamily="66" charset="0"/>
              </a:rPr>
              <a:t>mexilhões</a:t>
            </a:r>
            <a:r>
              <a:rPr lang="es-ES" sz="1300" dirty="0">
                <a:latin typeface="Comic Sans MS" panose="030F0702030302020204" pitchFamily="66" charset="0"/>
              </a:rPr>
              <a:t>, crustáceos, </a:t>
            </a:r>
            <a:r>
              <a:rPr lang="es-ES" sz="1300" dirty="0" err="1">
                <a:latin typeface="Comic Sans MS" panose="030F0702030302020204" pitchFamily="66" charset="0"/>
              </a:rPr>
              <a:t>etc</a:t>
            </a:r>
            <a:r>
              <a:rPr lang="es-ES" sz="1300" dirty="0">
                <a:latin typeface="Comic Sans MS" panose="030F0702030302020204" pitchFamily="66" charset="0"/>
              </a:rPr>
              <a:t>;</a:t>
            </a:r>
          </a:p>
          <a:p>
            <a:pPr algn="just"/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A fêmea põe 3 ovos e ambos incubam durante cerca de 25 dias.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</p:txBody>
      </p:sp>
      <p:pic>
        <p:nvPicPr>
          <p:cNvPr id="4" name="Imagem 3" descr="Resultado de imagem para ostraceiro europeu">
            <a:extLst>
              <a:ext uri="{FF2B5EF4-FFF2-40B4-BE49-F238E27FC236}">
                <a16:creationId xmlns:a16="http://schemas.microsoft.com/office/drawing/2014/main" id="{1CA67202-603C-4150-B6EA-42C1D9FDD09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100" y="939973"/>
            <a:ext cx="3014080" cy="2333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s://upload.wikimedia.org/wikipedia/commons/thumb/a/a8/Haematopus_ostralegus_MHNT.jpg/170px-Haematopus_ostralegus_MHNT.jpg">
            <a:extLst>
              <a:ext uri="{FF2B5EF4-FFF2-40B4-BE49-F238E27FC236}">
                <a16:creationId xmlns:a16="http://schemas.microsoft.com/office/drawing/2014/main" id="{B2914DC3-D5CE-454A-A121-6B305BEB3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67948"/>
            <a:ext cx="1656184" cy="202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Imagem relacionada">
            <a:extLst>
              <a:ext uri="{FF2B5EF4-FFF2-40B4-BE49-F238E27FC236}">
                <a16:creationId xmlns:a16="http://schemas.microsoft.com/office/drawing/2014/main" id="{1E7549C5-2B00-461B-BDC0-24E036D4BC4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824" y="760179"/>
            <a:ext cx="2613050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Imagem relacionada">
            <a:extLst>
              <a:ext uri="{FF2B5EF4-FFF2-40B4-BE49-F238E27FC236}">
                <a16:creationId xmlns:a16="http://schemas.microsoft.com/office/drawing/2014/main" id="{B26FBFC5-7249-4BF6-8BC2-58702396E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100" y="3429000"/>
            <a:ext cx="2616225" cy="174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Resultado de imagem para nest Haematopus ostralegus">
            <a:extLst>
              <a:ext uri="{FF2B5EF4-FFF2-40B4-BE49-F238E27FC236}">
                <a16:creationId xmlns:a16="http://schemas.microsoft.com/office/drawing/2014/main" id="{4D80E1C9-4EE1-47DF-875F-61166C299E2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47717"/>
            <a:ext cx="3265401" cy="2013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Imagem relacionada">
            <a:hlinkClick r:id="rId8"/>
            <a:extLst>
              <a:ext uri="{FF2B5EF4-FFF2-40B4-BE49-F238E27FC236}">
                <a16:creationId xmlns:a16="http://schemas.microsoft.com/office/drawing/2014/main" id="{CE3A9052-A065-4B1D-AE6A-B28E02A29488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491" y="5329748"/>
            <a:ext cx="1430020" cy="9702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FECBD3F8-3C7C-4895-9601-DCF3D5474DE6}"/>
              </a:ext>
            </a:extLst>
          </p:cNvPr>
          <p:cNvSpPr/>
          <p:nvPr/>
        </p:nvSpPr>
        <p:spPr>
          <a:xfrm>
            <a:off x="3635896" y="6300028"/>
            <a:ext cx="1683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1100" dirty="0">
                <a:latin typeface="Comic Sans MS" panose="030F0702030302020204" pitchFamily="66" charset="0"/>
              </a:rPr>
              <a:t>Bandeira da Finlândia</a:t>
            </a:r>
            <a:endParaRPr lang="pt-BR" sz="11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6223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5259452C-738E-48D2-8088-15A2F62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S09 – Missões – 30 de maio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3984F728-A547-440D-A0B1-A84F8460D7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Ema </a:t>
            </a:r>
            <a:r>
              <a:rPr lang="pt-BR" dirty="0" err="1"/>
              <a:t>Macura</a:t>
            </a:r>
            <a:r>
              <a:rPr lang="pt-BR" dirty="0"/>
              <a:t>, 7 anos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60928C61-6827-494B-9E62-348B62A91C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800" dirty="0"/>
              <a:t>Sérvia/Croácia</a:t>
            </a:r>
            <a:endParaRPr lang="pt-BR" dirty="0"/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A213241C-980F-4B6E-94BA-D8B5C62046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O gato envenenado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61596915-A128-4F0F-9202-D0F17719FB14}"/>
              </a:ext>
            </a:extLst>
          </p:cNvPr>
          <p:cNvCxnSpPr>
            <a:cxnSpLocks/>
          </p:cNvCxnSpPr>
          <p:nvPr/>
        </p:nvCxnSpPr>
        <p:spPr>
          <a:xfrm flipH="1">
            <a:off x="3275856" y="3502765"/>
            <a:ext cx="3366010" cy="71832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Espaço Reservado para Imagem 8" descr="Uma imagem contendo texto, desenho&#10;&#10;Descrição gerada automaticamente">
            <a:extLst>
              <a:ext uri="{FF2B5EF4-FFF2-40B4-BE49-F238E27FC236}">
                <a16:creationId xmlns:a16="http://schemas.microsoft.com/office/drawing/2014/main" id="{C828A853-2B23-4BC2-8422-91271707057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3" b="6563"/>
          <a:stretch>
            <a:fillRect/>
          </a:stretch>
        </p:blipFill>
        <p:spPr/>
      </p:pic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726B9838-62D3-4A31-87CF-1BD13A1307D5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4139952" y="3555847"/>
            <a:ext cx="2501913" cy="88126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Espaço Reservado para Imagem 5" descr="Mulher sorrindo posando para foto&#10;&#10;Descrição gerada automaticamente">
            <a:extLst>
              <a:ext uri="{FF2B5EF4-FFF2-40B4-BE49-F238E27FC236}">
                <a16:creationId xmlns:a16="http://schemas.microsoft.com/office/drawing/2014/main" id="{6961A146-A110-4F3E-A2AF-93D41632968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" b="1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2647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8A3BD04B-3A40-464E-82CB-94C19E721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30" y="757438"/>
            <a:ext cx="3032310" cy="61005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Sérvia</a:t>
            </a:r>
          </a:p>
          <a:p>
            <a:r>
              <a:rPr lang="pt-BR" b="1" dirty="0"/>
              <a:t>• As associações que compõem a Sérvia e o vizinho Montenegro têm 172 igrejas onde 6.300 membros se reúnem.</a:t>
            </a:r>
          </a:p>
          <a:p>
            <a:r>
              <a:rPr lang="pt-BR" b="1" dirty="0"/>
              <a:t>• A Constituição Sérvia define o país como um Estado laico com liberdade religiosa garantida. Os cristãos ortodoxos compõem 84,5% da população. Há cerca de 355.000 católicos na Sérvia, cerca de 6% da população. Os protestantes compõem apenas 1% da população e os muçulmanos, com 222.282, 3%.</a:t>
            </a:r>
          </a:p>
          <a:p>
            <a:r>
              <a:rPr lang="pt-BR" b="1" dirty="0"/>
              <a:t>• O queijo mais caro do mundo, o pule, é um queijo extremamente raro feito na Sérvia com leite de burro. Meio quilo custa mais de 500 dólares (mais de R$2.000,00 reais).</a:t>
            </a:r>
          </a:p>
          <a:p>
            <a:endParaRPr lang="pt-BR" b="1" dirty="0"/>
          </a:p>
        </p:txBody>
      </p:sp>
      <p:pic>
        <p:nvPicPr>
          <p:cNvPr id="7170" name="Picture 2" descr="Resultado de imagem para queijo pule">
            <a:extLst>
              <a:ext uri="{FF2B5EF4-FFF2-40B4-BE49-F238E27FC236}">
                <a16:creationId xmlns:a16="http://schemas.microsoft.com/office/drawing/2014/main" id="{8D1F2EBA-B9DE-4E06-911F-401B0CF74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88913"/>
            <a:ext cx="4659748" cy="297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sultado de imagem para belgrado">
            <a:extLst>
              <a:ext uri="{FF2B5EF4-FFF2-40B4-BE49-F238E27FC236}">
                <a16:creationId xmlns:a16="http://schemas.microsoft.com/office/drawing/2014/main" id="{6EA6FEB9-1CBF-4D16-9A77-B69CBAD93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372" y="763751"/>
            <a:ext cx="4734457" cy="297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FFBBA57-FCFF-407F-B6A5-DFC907DA3502}"/>
              </a:ext>
            </a:extLst>
          </p:cNvPr>
          <p:cNvSpPr/>
          <p:nvPr/>
        </p:nvSpPr>
        <p:spPr>
          <a:xfrm>
            <a:off x="3215794" y="763751"/>
            <a:ext cx="4734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err="1"/>
              <a:t>Belgadro</a:t>
            </a:r>
            <a:r>
              <a:rPr lang="pt-BR" b="1" dirty="0"/>
              <a:t>, capital da Sérvia</a:t>
            </a: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04426A6-3401-45D7-8B47-6C7DBFB7E01B}"/>
              </a:ext>
            </a:extLst>
          </p:cNvPr>
          <p:cNvSpPr/>
          <p:nvPr/>
        </p:nvSpPr>
        <p:spPr>
          <a:xfrm>
            <a:off x="3171454" y="5336747"/>
            <a:ext cx="10752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Queijo</a:t>
            </a:r>
          </a:p>
          <a:p>
            <a:pPr algn="ctr"/>
            <a:r>
              <a:rPr lang="pt-BR" b="1" dirty="0"/>
              <a:t>Pule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0372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DE77CB5C-2048-421B-96D2-C4A1025C9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980728"/>
            <a:ext cx="2903052" cy="553997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Poupa-eurasiática</a:t>
            </a:r>
          </a:p>
          <a:p>
            <a:pPr algn="ctr"/>
            <a:r>
              <a:rPr lang="en-US" sz="1200" i="1" dirty="0" err="1">
                <a:latin typeface="Comic Sans MS" panose="030F0702030302020204" pitchFamily="66" charset="0"/>
              </a:rPr>
              <a:t>Upupa</a:t>
            </a:r>
            <a:r>
              <a:rPr lang="en-US" sz="1200" i="1" dirty="0">
                <a:latin typeface="Comic Sans MS" panose="030F0702030302020204" pitchFamily="66" charset="0"/>
              </a:rPr>
              <a:t> </a:t>
            </a:r>
            <a:r>
              <a:rPr lang="en-US" sz="1200" i="1" dirty="0" err="1">
                <a:latin typeface="Comic Sans MS" panose="030F0702030302020204" pitchFamily="66" charset="0"/>
              </a:rPr>
              <a:t>epops</a:t>
            </a:r>
            <a:endParaRPr lang="pt-BR" altLang="pt-BR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pt-BR" sz="13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b="1" dirty="0">
                <a:latin typeface="Comic Sans MS" panose="030F0702030302020204" pitchFamily="66" charset="0"/>
              </a:rPr>
              <a:t>A </a:t>
            </a:r>
            <a:r>
              <a:rPr lang="es-ES" sz="1300" b="1" dirty="0" err="1">
                <a:latin typeface="Comic Sans MS" panose="030F0702030302020204" pitchFamily="66" charset="0"/>
              </a:rPr>
              <a:t>poupa</a:t>
            </a:r>
            <a:r>
              <a:rPr lang="es-ES" sz="1300" b="1" dirty="0">
                <a:latin typeface="Comic Sans MS" panose="030F0702030302020204" pitchFamily="66" charset="0"/>
              </a:rPr>
              <a:t> </a:t>
            </a:r>
            <a:r>
              <a:rPr lang="es-ES" sz="1300" dirty="0">
                <a:latin typeface="Comic Sans MS" panose="030F0702030302020204" pitchFamily="66" charset="0"/>
              </a:rPr>
              <a:t>é </a:t>
            </a:r>
            <a:r>
              <a:rPr lang="es-ES" sz="1300" dirty="0" err="1">
                <a:latin typeface="Comic Sans MS" panose="030F0702030302020204" pitchFamily="66" charset="0"/>
              </a:rPr>
              <a:t>uma</a:t>
            </a:r>
            <a:r>
              <a:rPr lang="es-ES" sz="1300" dirty="0">
                <a:latin typeface="Comic Sans MS" panose="030F0702030302020204" pitchFamily="66" charset="0"/>
              </a:rPr>
              <a:t> ave encontrada </a:t>
            </a:r>
            <a:r>
              <a:rPr lang="es-ES" sz="1300" dirty="0" err="1">
                <a:latin typeface="Comic Sans MS" panose="030F0702030302020204" pitchFamily="66" charset="0"/>
              </a:rPr>
              <a:t>em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várias</a:t>
            </a:r>
            <a:r>
              <a:rPr lang="es-ES" sz="1300" dirty="0">
                <a:latin typeface="Comic Sans MS" panose="030F0702030302020204" pitchFamily="66" charset="0"/>
              </a:rPr>
              <a:t> partes da Europa, inclusive na </a:t>
            </a:r>
            <a:r>
              <a:rPr lang="es-ES" sz="1300" b="1" dirty="0" err="1">
                <a:latin typeface="Comic Sans MS" panose="030F0702030302020204" pitchFamily="66" charset="0"/>
              </a:rPr>
              <a:t>Croácia</a:t>
            </a:r>
            <a:r>
              <a:rPr lang="es-ES" sz="13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Mede cerca de 25 a 29 cm de comprimento e tem bico comprido;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Apresenta um padrão preto e branco nas asas, sendo castanha/ocre na cabeça e pescoço;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Tem </a:t>
            </a:r>
            <a:r>
              <a:rPr lang="pt-PT" sz="1300" dirty="0">
                <a:latin typeface="Comic Sans MS" panose="030F0702030302020204" pitchFamily="66" charset="0"/>
              </a:rPr>
              <a:t>longa crista alaranjada, com extremidades negras, que ela pode abrir ou fechar em leque à vontade;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A fêmea põe de </a:t>
            </a:r>
            <a:r>
              <a:rPr lang="pt-BR" sz="1400" dirty="0"/>
              <a:t>2 a 6 ovos e a</a:t>
            </a:r>
            <a:r>
              <a:rPr lang="pt-BR" sz="1300" dirty="0">
                <a:latin typeface="Comic Sans MS" panose="030F0702030302020204" pitchFamily="66" charset="0"/>
              </a:rPr>
              <a:t> incubação dura 17 dias;</a:t>
            </a:r>
            <a:endParaRPr lang="es-ES" sz="1300" dirty="0">
              <a:latin typeface="Comic Sans MS" panose="030F0702030302020204" pitchFamily="66" charset="0"/>
            </a:endParaRPr>
          </a:p>
          <a:p>
            <a:pPr algn="just"/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Alimenta-se de larvas, vermes e pequenos lagartos.</a:t>
            </a:r>
            <a:endParaRPr lang="pt-PT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</p:txBody>
      </p:sp>
      <p:pic>
        <p:nvPicPr>
          <p:cNvPr id="4" name="Imagem 3" descr="Resultado de imagem para Upupa epops">
            <a:extLst>
              <a:ext uri="{FF2B5EF4-FFF2-40B4-BE49-F238E27FC236}">
                <a16:creationId xmlns:a16="http://schemas.microsoft.com/office/drawing/2014/main" id="{B14A203B-63D7-4A2F-9DE2-8B778BDB9A3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998" y="780592"/>
            <a:ext cx="3114675" cy="2013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Imagem relacionada">
            <a:extLst>
              <a:ext uri="{FF2B5EF4-FFF2-40B4-BE49-F238E27FC236}">
                <a16:creationId xmlns:a16="http://schemas.microsoft.com/office/drawing/2014/main" id="{707C2119-950B-43F6-9B3D-58E0954F36C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538" y="3140968"/>
            <a:ext cx="2903051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93B0B6B-0052-4CCF-BB48-50E8948944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184801"/>
            <a:ext cx="1948180" cy="1619424"/>
          </a:xfrm>
          <a:prstGeom prst="rect">
            <a:avLst/>
          </a:prstGeom>
        </p:spPr>
      </p:pic>
      <p:pic>
        <p:nvPicPr>
          <p:cNvPr id="7" name="Imagem 6" descr="E:\2017\MISSÕES\bandeirasa\15 Croácia.gif">
            <a:extLst>
              <a:ext uri="{FF2B5EF4-FFF2-40B4-BE49-F238E27FC236}">
                <a16:creationId xmlns:a16="http://schemas.microsoft.com/office/drawing/2014/main" id="{FC65A2B3-F2B0-4820-AC22-DB02F75E399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814" y="1196752"/>
            <a:ext cx="1445260" cy="9639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3A055404-5382-4DDA-916D-CD7E0A902118}"/>
              </a:ext>
            </a:extLst>
          </p:cNvPr>
          <p:cNvSpPr/>
          <p:nvPr/>
        </p:nvSpPr>
        <p:spPr>
          <a:xfrm>
            <a:off x="7042839" y="2160682"/>
            <a:ext cx="1683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1100" dirty="0">
                <a:latin typeface="Comic Sans MS" panose="030F0702030302020204" pitchFamily="66" charset="0"/>
              </a:rPr>
              <a:t>Bandeira da Croácia</a:t>
            </a:r>
            <a:endParaRPr lang="pt-BR" sz="1100" dirty="0">
              <a:latin typeface="Comic Sans MS" panose="030F0702030302020204" pitchFamily="66" charset="0"/>
            </a:endParaRPr>
          </a:p>
        </p:txBody>
      </p:sp>
      <p:pic>
        <p:nvPicPr>
          <p:cNvPr id="9" name="Imagem 8" descr="Resultado de imagem para Upupa epops">
            <a:extLst>
              <a:ext uri="{FF2B5EF4-FFF2-40B4-BE49-F238E27FC236}">
                <a16:creationId xmlns:a16="http://schemas.microsoft.com/office/drawing/2014/main" id="{F0878949-6BC1-40FC-B5BE-B97B4F58F82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350" y="2902707"/>
            <a:ext cx="1948180" cy="2146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47950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AD0CFAB-5FDC-445F-B61B-EBE6192543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S10 – Missões – 06 de junho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690F5025-D1E1-4231-B65D-14CAA6DDFE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Jelena</a:t>
            </a:r>
            <a:r>
              <a:rPr lang="pt-BR" dirty="0"/>
              <a:t> (Yelena) </a:t>
            </a:r>
            <a:r>
              <a:rPr lang="pt-BR" dirty="0" err="1"/>
              <a:t>Dubljevic</a:t>
            </a:r>
            <a:r>
              <a:rPr lang="pt-BR" dirty="0"/>
              <a:t>, 40 anos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F392FEAE-7665-43AA-AD3D-4326CB9522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Sérvia</a:t>
            </a:r>
            <a:endParaRPr lang="pt-BR" sz="2800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62FFBD6C-C95E-4CC0-9AE7-65A347B9CC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/>
              <a:t>A busca pela paz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921F0A17-F49E-45CB-8834-1869C9A9B6B9}"/>
              </a:ext>
            </a:extLst>
          </p:cNvPr>
          <p:cNvCxnSpPr>
            <a:cxnSpLocks/>
          </p:cNvCxnSpPr>
          <p:nvPr/>
        </p:nvCxnSpPr>
        <p:spPr>
          <a:xfrm flipH="1">
            <a:off x="4139952" y="3502765"/>
            <a:ext cx="2501914" cy="93434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Espaço Reservado para Imagem 5" descr="Uma imagem contendo desenho, mesa&#10;&#10;Descrição gerada automaticamente">
            <a:extLst>
              <a:ext uri="{FF2B5EF4-FFF2-40B4-BE49-F238E27FC236}">
                <a16:creationId xmlns:a16="http://schemas.microsoft.com/office/drawing/2014/main" id="{0DA36E7C-E573-4E61-9519-DACBF4D8FD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3" b="6563"/>
          <a:stretch>
            <a:fillRect/>
          </a:stretch>
        </p:blipFill>
        <p:spPr/>
      </p:pic>
      <p:pic>
        <p:nvPicPr>
          <p:cNvPr id="7" name="Espaço Reservado para Imagem 6" descr="Mulher de camisa azul sorrindo&#10;&#10;Descrição gerada automaticamente">
            <a:extLst>
              <a:ext uri="{FF2B5EF4-FFF2-40B4-BE49-F238E27FC236}">
                <a16:creationId xmlns:a16="http://schemas.microsoft.com/office/drawing/2014/main" id="{DC9AC655-9E8E-4235-A08D-26B76CAE8E1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10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34110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oto em preto e branco de homem falando no microfone&#10;&#10;Descrição gerada automaticamente">
            <a:extLst>
              <a:ext uri="{FF2B5EF4-FFF2-40B4-BE49-F238E27FC236}">
                <a16:creationId xmlns:a16="http://schemas.microsoft.com/office/drawing/2014/main" id="{9FD2B59D-8D8A-4A46-8B2A-D65CCAB6D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17" y="731051"/>
            <a:ext cx="3143250" cy="2352675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2FF0B0F8-4E13-4AE6-ABC5-734930CF9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328A0B5-94A8-4C2C-9008-50315F791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30" y="757438"/>
            <a:ext cx="3392350" cy="61005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Sérvia</a:t>
            </a:r>
          </a:p>
          <a:p>
            <a:r>
              <a:rPr lang="pt-BR" sz="2000" b="1" dirty="0"/>
              <a:t>• A maioria dos sobrenomes sérvios termina com "-i", que significa "filho de".</a:t>
            </a:r>
          </a:p>
          <a:p>
            <a:r>
              <a:rPr lang="pt-BR" sz="2000" b="1" dirty="0"/>
              <a:t>• </a:t>
            </a:r>
            <a:r>
              <a:rPr lang="pt-BR" sz="2000" b="1" dirty="0" err="1"/>
              <a:t>Nikola</a:t>
            </a:r>
            <a:r>
              <a:rPr lang="pt-BR" sz="2000" b="1" dirty="0"/>
              <a:t> Tesla, considerado um dos inventores mais importantes da história, foi sérvio. Tesla fez grandes descobertas nos campos de corrente elétrica e magnetismo.</a:t>
            </a:r>
          </a:p>
          <a:p>
            <a:r>
              <a:rPr lang="pt-BR" sz="2000" b="1" dirty="0"/>
              <a:t>• Belgrado é uma das cidades mais antigas da Europa. Foi fundada no século III a.C. pelos celtas, antes de se tornar o assentamento romano de </a:t>
            </a:r>
            <a:r>
              <a:rPr lang="pt-BR" sz="2000" b="1" dirty="0" err="1"/>
              <a:t>Singidunum</a:t>
            </a:r>
            <a:r>
              <a:rPr lang="pt-BR" sz="2000" b="1" dirty="0"/>
              <a:t>.</a:t>
            </a:r>
          </a:p>
          <a:p>
            <a:r>
              <a:rPr lang="pt-BR" sz="2000" b="1" dirty="0"/>
              <a:t>• A Sérvia é o maior exportador mundial de framboesas, cobrindo um terço de todas as framboesas do mundo.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5F79EAC-E58F-4385-AEB1-5284721BCCDA}"/>
              </a:ext>
            </a:extLst>
          </p:cNvPr>
          <p:cNvSpPr/>
          <p:nvPr/>
        </p:nvSpPr>
        <p:spPr>
          <a:xfrm>
            <a:off x="7236296" y="757438"/>
            <a:ext cx="655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Tesla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8196" name="Picture 4" descr="Resultado de imagem para framboesa">
            <a:extLst>
              <a:ext uri="{FF2B5EF4-FFF2-40B4-BE49-F238E27FC236}">
                <a16:creationId xmlns:a16="http://schemas.microsoft.com/office/drawing/2014/main" id="{E1F23C02-456E-4203-9AC5-94AD7FFBB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36340"/>
            <a:ext cx="3104318" cy="221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C30BE725-1D05-4496-85B1-0DD56258A25E}"/>
              </a:ext>
            </a:extLst>
          </p:cNvPr>
          <p:cNvSpPr/>
          <p:nvPr/>
        </p:nvSpPr>
        <p:spPr>
          <a:xfrm>
            <a:off x="3552083" y="2485267"/>
            <a:ext cx="1235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Framboesa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8198" name="Picture 6" descr="Resultado de imagem para Belgadro">
            <a:extLst>
              <a:ext uri="{FF2B5EF4-FFF2-40B4-BE49-F238E27FC236}">
                <a16:creationId xmlns:a16="http://schemas.microsoft.com/office/drawing/2014/main" id="{CD19241D-855F-4B53-A86C-FFA9A0D21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650" y="4606444"/>
            <a:ext cx="3392350" cy="225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95EC6497-7A7D-47E9-A409-742C6FE13E27}"/>
              </a:ext>
            </a:extLst>
          </p:cNvPr>
          <p:cNvSpPr/>
          <p:nvPr/>
        </p:nvSpPr>
        <p:spPr>
          <a:xfrm>
            <a:off x="7563918" y="4606444"/>
            <a:ext cx="1032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Belgrado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4951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6A7BB099-8B5E-4C21-9096-573212B78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12" y="836712"/>
            <a:ext cx="2903052" cy="557075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Tetraz</a:t>
            </a:r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grande</a:t>
            </a:r>
          </a:p>
          <a:p>
            <a:pPr algn="ctr"/>
            <a:r>
              <a:rPr lang="pt-PT" sz="1200" i="1" dirty="0">
                <a:latin typeface="Comic Sans MS" panose="030F0702030302020204" pitchFamily="66" charset="0"/>
              </a:rPr>
              <a:t>Tetrao urogallus</a:t>
            </a:r>
            <a:endParaRPr lang="pt-BR" altLang="pt-BR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b="1" dirty="0">
                <a:latin typeface="Comic Sans MS" panose="030F0702030302020204" pitchFamily="66" charset="0"/>
              </a:rPr>
              <a:t>O </a:t>
            </a:r>
            <a:r>
              <a:rPr lang="es-ES" sz="1300" b="1" dirty="0" err="1">
                <a:latin typeface="Comic Sans MS" panose="030F0702030302020204" pitchFamily="66" charset="0"/>
              </a:rPr>
              <a:t>tetraz</a:t>
            </a:r>
            <a:r>
              <a:rPr lang="es-ES" sz="1300" b="1" dirty="0">
                <a:latin typeface="Comic Sans MS" panose="030F0702030302020204" pitchFamily="66" charset="0"/>
              </a:rPr>
              <a:t> grande </a:t>
            </a:r>
            <a:r>
              <a:rPr lang="es-ES" sz="1300" dirty="0">
                <a:latin typeface="Comic Sans MS" panose="030F0702030302020204" pitchFamily="66" charset="0"/>
              </a:rPr>
              <a:t>é </a:t>
            </a:r>
            <a:r>
              <a:rPr lang="es-ES" sz="1300" dirty="0" err="1">
                <a:latin typeface="Comic Sans MS" panose="030F0702030302020204" pitchFamily="66" charset="0"/>
              </a:rPr>
              <a:t>uma</a:t>
            </a:r>
            <a:r>
              <a:rPr lang="es-ES" sz="1300" dirty="0">
                <a:latin typeface="Comic Sans MS" panose="030F0702030302020204" pitchFamily="66" charset="0"/>
              </a:rPr>
              <a:t> ave encontrada </a:t>
            </a:r>
            <a:r>
              <a:rPr lang="es-ES" sz="1300" dirty="0" err="1">
                <a:latin typeface="Comic Sans MS" panose="030F0702030302020204" pitchFamily="66" charset="0"/>
              </a:rPr>
              <a:t>em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várias</a:t>
            </a:r>
            <a:r>
              <a:rPr lang="es-ES" sz="1300" dirty="0">
                <a:latin typeface="Comic Sans MS" panose="030F0702030302020204" pitchFamily="66" charset="0"/>
              </a:rPr>
              <a:t> partes da Europa, inclusive</a:t>
            </a:r>
            <a:r>
              <a:rPr lang="es-ES" sz="1300" b="1" dirty="0">
                <a:latin typeface="Comic Sans MS" panose="030F0702030302020204" pitchFamily="66" charset="0"/>
              </a:rPr>
              <a:t> </a:t>
            </a:r>
            <a:r>
              <a:rPr lang="es-ES" sz="1300" dirty="0">
                <a:latin typeface="Comic Sans MS" panose="030F0702030302020204" pitchFamily="66" charset="0"/>
              </a:rPr>
              <a:t>na </a:t>
            </a:r>
            <a:r>
              <a:rPr lang="es-ES" sz="1300" b="1" dirty="0" err="1">
                <a:latin typeface="Comic Sans MS" panose="030F0702030302020204" pitchFamily="66" charset="0"/>
              </a:rPr>
              <a:t>Bósnia</a:t>
            </a:r>
            <a:r>
              <a:rPr lang="es-ES" sz="1300" b="1" dirty="0">
                <a:latin typeface="Comic Sans MS" panose="030F0702030302020204" pitchFamily="66" charset="0"/>
              </a:rPr>
              <a:t> e </a:t>
            </a:r>
            <a:r>
              <a:rPr lang="en-US" sz="1300" b="1" dirty="0">
                <a:latin typeface="Comic Sans MS" panose="030F0702030302020204" pitchFamily="66" charset="0"/>
              </a:rPr>
              <a:t>Herzegovina</a:t>
            </a:r>
            <a:r>
              <a:rPr lang="es-ES" sz="1300" b="1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Mede aproximadamente 86 cm e pode pesar até 5kg;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O macho apresenta coloração inteiramente escura e marrom, peito com reflexos verdes e manchas vermelhas ao redor dos olhos. É agressivo e vive sozinho a maior parte do tempo;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A fêmea tem coloracão acobreada e vive em bandos;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Se alimenta de brotos, flores e frutos;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A fêmea põe de </a:t>
            </a:r>
            <a:r>
              <a:rPr lang="pt-BR" sz="1300" dirty="0">
                <a:latin typeface="Comic Sans MS" panose="030F0702030302020204" pitchFamily="66" charset="0"/>
              </a:rPr>
              <a:t>5 a 8 ovos e a incubação dura  26 dias.</a:t>
            </a:r>
            <a:endParaRPr lang="es-ES" sz="1300" dirty="0">
              <a:latin typeface="Comic Sans MS" panose="030F0702030302020204" pitchFamily="66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14FEBB2-BC4E-469E-8EE8-8B969E05F4B1}"/>
              </a:ext>
            </a:extLst>
          </p:cNvPr>
          <p:cNvSpPr/>
          <p:nvPr/>
        </p:nvSpPr>
        <p:spPr>
          <a:xfrm>
            <a:off x="3985729" y="6357267"/>
            <a:ext cx="168321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1100" dirty="0">
                <a:latin typeface="Comic Sans MS" panose="030F0702030302020204" pitchFamily="66" charset="0"/>
              </a:rPr>
              <a:t>Bandeira da Bósnia e Herzegovina</a:t>
            </a:r>
            <a:endParaRPr lang="pt-BR" sz="1100" dirty="0">
              <a:latin typeface="Comic Sans MS" panose="030F0702030302020204" pitchFamily="66" charset="0"/>
            </a:endParaRPr>
          </a:p>
        </p:txBody>
      </p:sp>
      <p:pic>
        <p:nvPicPr>
          <p:cNvPr id="5" name="Imagem 4" descr="Resultado de imagem para Tetrao urogallus">
            <a:extLst>
              <a:ext uri="{FF2B5EF4-FFF2-40B4-BE49-F238E27FC236}">
                <a16:creationId xmlns:a16="http://schemas.microsoft.com/office/drawing/2014/main" id="{9280FD27-A115-4638-A85E-48B526794EC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67" y="819983"/>
            <a:ext cx="1842332" cy="2409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Resultado de imagem para Tetrao urogallus">
            <a:extLst>
              <a:ext uri="{FF2B5EF4-FFF2-40B4-BE49-F238E27FC236}">
                <a16:creationId xmlns:a16="http://schemas.microsoft.com/office/drawing/2014/main" id="{C7FED582-38B0-4089-ADF2-5C794694D62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41472"/>
            <a:ext cx="3619192" cy="2409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Resultado de imagem para Tetrao urogallus">
            <a:extLst>
              <a:ext uri="{FF2B5EF4-FFF2-40B4-BE49-F238E27FC236}">
                <a16:creationId xmlns:a16="http://schemas.microsoft.com/office/drawing/2014/main" id="{06785BA2-1C42-4F16-BDD5-DBBFE5C4932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17032"/>
            <a:ext cx="3187144" cy="2506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 descr="E:\2017\MISSÕES\bandeirasa\17 Bósnia e Hezergovinapng.png">
            <a:extLst>
              <a:ext uri="{FF2B5EF4-FFF2-40B4-BE49-F238E27FC236}">
                <a16:creationId xmlns:a16="http://schemas.microsoft.com/office/drawing/2014/main" id="{772DD50A-3CB9-4C2E-B99C-973CC75E34A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979" y="5726748"/>
            <a:ext cx="1362710" cy="68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Resultado de imagem para Tetrao urogallus">
            <a:extLst>
              <a:ext uri="{FF2B5EF4-FFF2-40B4-BE49-F238E27FC236}">
                <a16:creationId xmlns:a16="http://schemas.microsoft.com/office/drawing/2014/main" id="{DC84954C-19C8-460B-9CD8-DBC8C0BFA92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178" y="3406980"/>
            <a:ext cx="2245511" cy="22089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10240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43B5A85-1213-42A4-83EF-4370EFB075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S11 – Missões – 13 de junho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A20A7432-96F8-443D-9E5C-4E0DCC8CB9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Rennie</a:t>
            </a:r>
            <a:r>
              <a:rPr lang="pt-BR" dirty="0"/>
              <a:t> </a:t>
            </a:r>
            <a:r>
              <a:rPr lang="pt-BR" dirty="0" err="1"/>
              <a:t>Kufakunesu</a:t>
            </a:r>
            <a:r>
              <a:rPr lang="pt-BR" dirty="0"/>
              <a:t>, 22 anos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40088ABE-4B29-4FEE-A229-509CA2E228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800" dirty="0"/>
              <a:t>Chipre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2B4889E-2921-4E19-A794-F827F2A15C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/>
              <a:t>Em busca de um lar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B30B7460-B3DA-4041-AA41-3FB4C852F821}"/>
              </a:ext>
            </a:extLst>
          </p:cNvPr>
          <p:cNvCxnSpPr>
            <a:cxnSpLocks/>
          </p:cNvCxnSpPr>
          <p:nvPr/>
        </p:nvCxnSpPr>
        <p:spPr>
          <a:xfrm flipH="1">
            <a:off x="5724128" y="3502765"/>
            <a:ext cx="917738" cy="230249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Espaço Reservado para Imagem 6" descr="Uma imagem contendo desenho, comida&#10;&#10;Descrição gerada automaticamente">
            <a:extLst>
              <a:ext uri="{FF2B5EF4-FFF2-40B4-BE49-F238E27FC236}">
                <a16:creationId xmlns:a16="http://schemas.microsoft.com/office/drawing/2014/main" id="{04D8F249-6CAE-4F8F-861F-4EEE586649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 b="6400"/>
          <a:stretch>
            <a:fillRect/>
          </a:stretch>
        </p:blipFill>
        <p:spPr/>
      </p:pic>
      <p:pic>
        <p:nvPicPr>
          <p:cNvPr id="10" name="Espaço Reservado para Imagem 9" descr="Foto em preto e branco de mulher sorrindo&#10;&#10;Descrição gerada automaticamente">
            <a:extLst>
              <a:ext uri="{FF2B5EF4-FFF2-40B4-BE49-F238E27FC236}">
                <a16:creationId xmlns:a16="http://schemas.microsoft.com/office/drawing/2014/main" id="{D84354FA-6F26-4CFD-9774-AEA7FA2352B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0" r="127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36313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80700A9-0494-4704-8BEE-A00395E91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30" y="757438"/>
            <a:ext cx="3278982" cy="26715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Chipre</a:t>
            </a:r>
          </a:p>
          <a:p>
            <a:r>
              <a:rPr lang="pt-BR" b="1" dirty="0"/>
              <a:t>• Em Chipre existem duas igrejas adventistas e uma congregação,</a:t>
            </a:r>
          </a:p>
          <a:p>
            <a:r>
              <a:rPr lang="pt-BR" b="1" dirty="0"/>
              <a:t>reunindo 103 membros no total.</a:t>
            </a:r>
          </a:p>
          <a:p>
            <a:r>
              <a:rPr lang="pt-BR" b="1" dirty="0"/>
              <a:t>• Atualmente, 78% dos residentes de Chipre pertencem à fé ortodoxa; 18% são muçulmanos; e os 4% restantes são maronitas ou armênios apostólicos.</a:t>
            </a:r>
          </a:p>
        </p:txBody>
      </p:sp>
      <p:pic>
        <p:nvPicPr>
          <p:cNvPr id="9218" name="Picture 2" descr="Resultado de imagem para Chipre">
            <a:extLst>
              <a:ext uri="{FF2B5EF4-FFF2-40B4-BE49-F238E27FC236}">
                <a16:creationId xmlns:a16="http://schemas.microsoft.com/office/drawing/2014/main" id="{A2628EAC-DCEB-41B3-884B-7717F9D05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" y="3789040"/>
            <a:ext cx="5267925" cy="298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603955B-FA8F-49F3-94EF-F7DB04932CA3}"/>
              </a:ext>
            </a:extLst>
          </p:cNvPr>
          <p:cNvSpPr txBox="1"/>
          <p:nvPr/>
        </p:nvSpPr>
        <p:spPr>
          <a:xfrm>
            <a:off x="3491880" y="2962689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Paisagens da Ilha de Chipre</a:t>
            </a:r>
          </a:p>
        </p:txBody>
      </p:sp>
      <p:pic>
        <p:nvPicPr>
          <p:cNvPr id="9220" name="Picture 4" descr="Resultado de imagem para Chipre">
            <a:extLst>
              <a:ext uri="{FF2B5EF4-FFF2-40B4-BE49-F238E27FC236}">
                <a16:creationId xmlns:a16="http://schemas.microsoft.com/office/drawing/2014/main" id="{8EEDC44F-F808-430B-AA9A-1DC105437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284" y="798391"/>
            <a:ext cx="3970186" cy="241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Rocha no meio do mar&#10;&#10;Descrição gerada automaticamente">
            <a:extLst>
              <a:ext uri="{FF2B5EF4-FFF2-40B4-BE49-F238E27FC236}">
                <a16:creationId xmlns:a16="http://schemas.microsoft.com/office/drawing/2014/main" id="{D792D1DC-949F-441D-A1F7-A479D4777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933373"/>
            <a:ext cx="337185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669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D123E1AC-546C-457C-AE84-6E4739A5E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82" y="903356"/>
            <a:ext cx="2903052" cy="490903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Rolieiro</a:t>
            </a:r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-europeu</a:t>
            </a:r>
          </a:p>
          <a:p>
            <a:pPr algn="ctr"/>
            <a:r>
              <a:rPr lang="pt-PT" sz="1200" i="1" dirty="0">
                <a:latin typeface="Comic Sans MS" panose="030F0702030302020204" pitchFamily="66" charset="0"/>
              </a:rPr>
              <a:t>Coracias garrulus</a:t>
            </a:r>
          </a:p>
          <a:p>
            <a:pPr algn="ctr"/>
            <a:endParaRPr lang="pt-BR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b="1" dirty="0">
                <a:latin typeface="Comic Sans MS" panose="030F0702030302020204" pitchFamily="66" charset="0"/>
              </a:rPr>
              <a:t>O </a:t>
            </a:r>
            <a:r>
              <a:rPr lang="es-ES" sz="1300" b="1" dirty="0" err="1">
                <a:latin typeface="Comic Sans MS" panose="030F0702030302020204" pitchFamily="66" charset="0"/>
              </a:rPr>
              <a:t>Rolieiro</a:t>
            </a:r>
            <a:r>
              <a:rPr lang="es-ES" sz="1300" b="1" dirty="0">
                <a:latin typeface="Comic Sans MS" panose="030F0702030302020204" pitchFamily="66" charset="0"/>
              </a:rPr>
              <a:t> </a:t>
            </a:r>
            <a:r>
              <a:rPr lang="es-ES" sz="1300" dirty="0">
                <a:latin typeface="Comic Sans MS" panose="030F0702030302020204" pitchFamily="66" charset="0"/>
              </a:rPr>
              <a:t>é </a:t>
            </a:r>
            <a:r>
              <a:rPr lang="es-ES" sz="1300" dirty="0" err="1">
                <a:latin typeface="Comic Sans MS" panose="030F0702030302020204" pitchFamily="66" charset="0"/>
              </a:rPr>
              <a:t>uma</a:t>
            </a:r>
            <a:r>
              <a:rPr lang="es-ES" sz="1300" dirty="0">
                <a:latin typeface="Comic Sans MS" panose="030F0702030302020204" pitchFamily="66" charset="0"/>
              </a:rPr>
              <a:t> ave </a:t>
            </a:r>
            <a:r>
              <a:rPr lang="pt-PT" sz="1300" dirty="0">
                <a:latin typeface="Comic Sans MS" panose="030F0702030302020204" pitchFamily="66" charset="0"/>
              </a:rPr>
              <a:t>migratória, passa o verão em várias partes da Europa, inclusive na </a:t>
            </a:r>
            <a:r>
              <a:rPr lang="pt-PT" sz="1300" b="1" dirty="0">
                <a:latin typeface="Comic Sans MS" panose="030F0702030302020204" pitchFamily="66" charset="0"/>
              </a:rPr>
              <a:t>Macedônia. </a:t>
            </a:r>
            <a:r>
              <a:rPr lang="pt-PT" sz="1300" dirty="0">
                <a:latin typeface="Comic Sans MS" panose="030F0702030302020204" pitchFamily="66" charset="0"/>
              </a:rPr>
              <a:t>No inverno, migra para para o sul do Saara;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Tem a cabeça e o ventre azuis-esverdeados e o dorso castanho-avermelhado. Mede cerca de 30 a 32 cm de comprimento;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Se alimentam de escorpiões, besouros e gafanhotos;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 A fêmea põe de </a:t>
            </a:r>
            <a:r>
              <a:rPr lang="pt-BR" sz="1300" dirty="0">
                <a:latin typeface="Comic Sans MS" panose="030F0702030302020204" pitchFamily="66" charset="0"/>
              </a:rPr>
              <a:t>4 a 7 ovos e a incubação dura  19 dias.</a:t>
            </a: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u="sng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u="sng" dirty="0">
              <a:latin typeface="Comic Sans MS" panose="030F0702030302020204" pitchFamily="66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601508D-CE72-4160-B09F-86090A61E2D2}"/>
              </a:ext>
            </a:extLst>
          </p:cNvPr>
          <p:cNvSpPr/>
          <p:nvPr/>
        </p:nvSpPr>
        <p:spPr>
          <a:xfrm>
            <a:off x="1725481" y="6095288"/>
            <a:ext cx="1745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1100" dirty="0">
                <a:latin typeface="Comic Sans MS" panose="030F0702030302020204" pitchFamily="66" charset="0"/>
              </a:rPr>
              <a:t>Bandeira da Macedônia</a:t>
            </a:r>
            <a:endParaRPr lang="pt-BR" sz="1100" dirty="0">
              <a:latin typeface="Comic Sans MS" panose="030F0702030302020204" pitchFamily="66" charset="0"/>
            </a:endParaRPr>
          </a:p>
        </p:txBody>
      </p:sp>
      <p:pic>
        <p:nvPicPr>
          <p:cNvPr id="5" name="Imagem 4" descr="Resultado de imagem para coracias garrulus">
            <a:hlinkClick r:id="rId3"/>
            <a:extLst>
              <a:ext uri="{FF2B5EF4-FFF2-40B4-BE49-F238E27FC236}">
                <a16:creationId xmlns:a16="http://schemas.microsoft.com/office/drawing/2014/main" id="{08458A99-7D24-45C8-94CA-E5612C5937D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06198" y="2998248"/>
            <a:ext cx="2380302" cy="1734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Imagem relacionada">
            <a:hlinkClick r:id="rId5"/>
            <a:extLst>
              <a:ext uri="{FF2B5EF4-FFF2-40B4-BE49-F238E27FC236}">
                <a16:creationId xmlns:a16="http://schemas.microsoft.com/office/drawing/2014/main" id="{BF4C2460-A8DE-4E5D-9ECA-9E5ADA966CF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411" y="791499"/>
            <a:ext cx="2992773" cy="1917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E:\2017\MISSÕES\bandeirasa\19 Macedônia.png">
            <a:extLst>
              <a:ext uri="{FF2B5EF4-FFF2-40B4-BE49-F238E27FC236}">
                <a16:creationId xmlns:a16="http://schemas.microsoft.com/office/drawing/2014/main" id="{F8D245E8-8434-45D4-A0BD-8FFDC2F2A25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937004"/>
            <a:ext cx="1559560" cy="779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 descr="Resultado de imagem para coracias garrulus">
            <a:hlinkClick r:id="rId8"/>
            <a:extLst>
              <a:ext uri="{FF2B5EF4-FFF2-40B4-BE49-F238E27FC236}">
                <a16:creationId xmlns:a16="http://schemas.microsoft.com/office/drawing/2014/main" id="{950E328E-02A4-4367-B8DF-91A9DEE1E0E9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679" y="791499"/>
            <a:ext cx="2615139" cy="191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Imagem relacionada">
            <a:hlinkClick r:id="rId10"/>
            <a:extLst>
              <a:ext uri="{FF2B5EF4-FFF2-40B4-BE49-F238E27FC236}">
                <a16:creationId xmlns:a16="http://schemas.microsoft.com/office/drawing/2014/main" id="{B96F94E6-4DFD-4BD7-A564-74480D4487C5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988" y="3429000"/>
            <a:ext cx="2903051" cy="3355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https://upload.wikimedia.org/wikipedia/commons/thumb/8/8c/Coracias_garrulus_MHNT_ZOO_2010_11_161_Seville_HdB.jpg/845px-Coracias_garrulus_MHNT_ZOO_2010_11_161_Seville_HdB.jpg">
            <a:extLst>
              <a:ext uri="{FF2B5EF4-FFF2-40B4-BE49-F238E27FC236}">
                <a16:creationId xmlns:a16="http://schemas.microsoft.com/office/drawing/2014/main" id="{1B684F8A-2A0A-4925-A84A-1BEE40FC7862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788" y="4982601"/>
            <a:ext cx="1939712" cy="1734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0383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CaixaDeTexto 3"/>
          <p:cNvSpPr txBox="1">
            <a:spLocks noChangeArrowheads="1"/>
          </p:cNvSpPr>
          <p:nvPr/>
        </p:nvSpPr>
        <p:spPr bwMode="auto">
          <a:xfrm>
            <a:off x="46845" y="3672000"/>
            <a:ext cx="302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dirty="0" err="1">
                <a:solidFill>
                  <a:srgbClr val="FF0000"/>
                </a:solidFill>
                <a:latin typeface="Arial" charset="0"/>
              </a:rPr>
              <a:t>Polonia</a:t>
            </a:r>
            <a:endParaRPr lang="pt-BR" altLang="pt-BR" sz="3600" b="1" dirty="0"/>
          </a:p>
        </p:txBody>
      </p:sp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6096694" y="3672000"/>
            <a:ext cx="302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 typeface="Arial" charset="0"/>
              <a:buNone/>
              <a:defRPr sz="3600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pt-BR" altLang="pt-BR" dirty="0"/>
              <a:t>Croácia</a:t>
            </a:r>
          </a:p>
        </p:txBody>
      </p:sp>
      <p:sp>
        <p:nvSpPr>
          <p:cNvPr id="13" name="CaixaDeTexto 3">
            <a:extLst>
              <a:ext uri="{FF2B5EF4-FFF2-40B4-BE49-F238E27FC236}">
                <a16:creationId xmlns:a16="http://schemas.microsoft.com/office/drawing/2014/main" id="{88941788-9B03-44B6-9E48-18594381D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3642" y="3672000"/>
            <a:ext cx="302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Irlanda</a:t>
            </a:r>
          </a:p>
        </p:txBody>
      </p:sp>
      <p:sp>
        <p:nvSpPr>
          <p:cNvPr id="14" name="CaixaDeTexto 3">
            <a:extLst>
              <a:ext uri="{FF2B5EF4-FFF2-40B4-BE49-F238E27FC236}">
                <a16:creationId xmlns:a16="http://schemas.microsoft.com/office/drawing/2014/main" id="{574CF674-8F5C-410F-B48F-ACB553686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5" y="705873"/>
            <a:ext cx="302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Chipre</a:t>
            </a:r>
            <a:endParaRPr lang="pt-BR" altLang="pt-BR" sz="3600" b="1" dirty="0"/>
          </a:p>
        </p:txBody>
      </p:sp>
      <p:sp>
        <p:nvSpPr>
          <p:cNvPr id="15" name="CaixaDeTexto 3">
            <a:extLst>
              <a:ext uri="{FF2B5EF4-FFF2-40B4-BE49-F238E27FC236}">
                <a16:creationId xmlns:a16="http://schemas.microsoft.com/office/drawing/2014/main" id="{4356827E-2231-45DF-935B-42D89D299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694" y="705872"/>
            <a:ext cx="302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 typeface="Arial" charset="0"/>
              <a:buNone/>
              <a:defRPr sz="3600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pt-BR" altLang="pt-BR" dirty="0"/>
              <a:t>Sérvia</a:t>
            </a:r>
          </a:p>
        </p:txBody>
      </p:sp>
      <p:sp>
        <p:nvSpPr>
          <p:cNvPr id="16" name="CaixaDeTexto 3">
            <a:extLst>
              <a:ext uri="{FF2B5EF4-FFF2-40B4-BE49-F238E27FC236}">
                <a16:creationId xmlns:a16="http://schemas.microsoft.com/office/drawing/2014/main" id="{8CF2B1F0-F95A-42E7-A613-D46881079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3642" y="705600"/>
            <a:ext cx="302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Noruega</a:t>
            </a:r>
            <a:endParaRPr lang="pt-BR" altLang="pt-BR" sz="3600" b="1" dirty="0"/>
          </a:p>
        </p:txBody>
      </p:sp>
      <p:sp>
        <p:nvSpPr>
          <p:cNvPr id="7" name="AutoShape 6" descr="Resultado de imagem para bandeira noruega">
            <a:extLst>
              <a:ext uri="{FF2B5EF4-FFF2-40B4-BE49-F238E27FC236}">
                <a16:creationId xmlns:a16="http://schemas.microsoft.com/office/drawing/2014/main" id="{72522B90-51D1-4962-838E-3D4F26BFE0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" name="Imagem 10" descr="Uma imagem contendo desenho, comida&#10;&#10;Descrição gerada automaticamente">
            <a:extLst>
              <a:ext uri="{FF2B5EF4-FFF2-40B4-BE49-F238E27FC236}">
                <a16:creationId xmlns:a16="http://schemas.microsoft.com/office/drawing/2014/main" id="{9A45EB6D-865D-48F4-99F0-E62A7C2B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95" y="1664378"/>
            <a:ext cx="2520000" cy="1673731"/>
          </a:xfrm>
          <a:prstGeom prst="rect">
            <a:avLst/>
          </a:prstGeom>
        </p:spPr>
      </p:pic>
      <p:pic>
        <p:nvPicPr>
          <p:cNvPr id="21" name="Imagem 20" descr="Uma imagem contendo texto, desenho&#10;&#10;Descrição gerada automaticamente">
            <a:extLst>
              <a:ext uri="{FF2B5EF4-FFF2-40B4-BE49-F238E27FC236}">
                <a16:creationId xmlns:a16="http://schemas.microsoft.com/office/drawing/2014/main" id="{11D7607B-FA56-4FAF-910C-4012C749D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642" y="1649299"/>
            <a:ext cx="2520000" cy="1673731"/>
          </a:xfrm>
          <a:prstGeom prst="rect">
            <a:avLst/>
          </a:prstGeom>
        </p:spPr>
      </p:pic>
      <p:pic>
        <p:nvPicPr>
          <p:cNvPr id="23" name="Imagem 22" descr="Uma imagem contendo desenho, mesa&#10;&#10;Descrição gerada automaticamente">
            <a:extLst>
              <a:ext uri="{FF2B5EF4-FFF2-40B4-BE49-F238E27FC236}">
                <a16:creationId xmlns:a16="http://schemas.microsoft.com/office/drawing/2014/main" id="{D87F9FF4-5FA1-4475-B1AB-EC910FFEA1AC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106" y="1643030"/>
            <a:ext cx="2520000" cy="1674000"/>
          </a:xfrm>
          <a:prstGeom prst="rect">
            <a:avLst/>
          </a:prstGeom>
        </p:spPr>
      </p:pic>
      <p:pic>
        <p:nvPicPr>
          <p:cNvPr id="31" name="Imagem 30" descr="Uma imagem contendo texto, desenho&#10;&#10;Descrição gerada automaticamente">
            <a:extLst>
              <a:ext uri="{FF2B5EF4-FFF2-40B4-BE49-F238E27FC236}">
                <a16:creationId xmlns:a16="http://schemas.microsoft.com/office/drawing/2014/main" id="{8DACC85A-CECF-4D4F-BC81-7617A8F284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885" y="4798627"/>
            <a:ext cx="2514600" cy="1676400"/>
          </a:xfrm>
          <a:prstGeom prst="rect">
            <a:avLst/>
          </a:prstGeom>
        </p:spPr>
      </p:pic>
      <p:pic>
        <p:nvPicPr>
          <p:cNvPr id="44033" name="Imagem 44032" descr="Uma imagem contendo desenho, mesa&#10;&#10;Descrição gerada automaticamente">
            <a:extLst>
              <a:ext uri="{FF2B5EF4-FFF2-40B4-BE49-F238E27FC236}">
                <a16:creationId xmlns:a16="http://schemas.microsoft.com/office/drawing/2014/main" id="{72B4FF55-F3AB-44B4-9D95-BD5C94C10D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642" y="4798627"/>
            <a:ext cx="2524125" cy="1676400"/>
          </a:xfrm>
          <a:prstGeom prst="rect">
            <a:avLst/>
          </a:prstGeom>
        </p:spPr>
      </p:pic>
      <p:pic>
        <p:nvPicPr>
          <p:cNvPr id="44035" name="Imagem 44034">
            <a:extLst>
              <a:ext uri="{FF2B5EF4-FFF2-40B4-BE49-F238E27FC236}">
                <a16:creationId xmlns:a16="http://schemas.microsoft.com/office/drawing/2014/main" id="{C1284AD5-B088-40D6-B991-14BBD3A222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70" y="4819705"/>
            <a:ext cx="252412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7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 animBg="1"/>
      <p:bldP spid="5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B52BFCDB-224D-4DE5-A223-461A5E1895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S12 – Missões – 20 de junho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36D72EE2-C020-4947-93A6-122A29189D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Emmanuel </a:t>
            </a:r>
            <a:r>
              <a:rPr lang="pt-BR" dirty="0" err="1"/>
              <a:t>Mirilov</a:t>
            </a:r>
            <a:r>
              <a:rPr lang="pt-BR" dirty="0"/>
              <a:t>, 9 anos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C97AC3FB-0615-402E-B61E-EBC0D25F38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800" dirty="0"/>
              <a:t>Chipre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652FD021-18F8-4D27-B908-9EF259910D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garoto</a:t>
            </a:r>
            <a:r>
              <a:rPr lang="en-US" dirty="0"/>
              <a:t> </a:t>
            </a:r>
            <a:r>
              <a:rPr lang="en-US" dirty="0" err="1"/>
              <a:t>missionário</a:t>
            </a:r>
            <a:endParaRPr lang="pt-BR" dirty="0"/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75D967A3-7BB7-4A58-BB3B-6ADE51E28AA5}"/>
              </a:ext>
            </a:extLst>
          </p:cNvPr>
          <p:cNvCxnSpPr>
            <a:cxnSpLocks/>
          </p:cNvCxnSpPr>
          <p:nvPr/>
        </p:nvCxnSpPr>
        <p:spPr>
          <a:xfrm flipH="1">
            <a:off x="5796136" y="3502765"/>
            <a:ext cx="845730" cy="223049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Espaço Reservado para Imagem 5" descr="Uma imagem contendo desenho, comida&#10;&#10;Descrição gerada automaticamente">
            <a:extLst>
              <a:ext uri="{FF2B5EF4-FFF2-40B4-BE49-F238E27FC236}">
                <a16:creationId xmlns:a16="http://schemas.microsoft.com/office/drawing/2014/main" id="{6A37E9B8-5181-43AA-9402-8CD02B6231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 b="6400"/>
          <a:stretch>
            <a:fillRect/>
          </a:stretch>
        </p:blipFill>
        <p:spPr/>
      </p:pic>
      <p:pic>
        <p:nvPicPr>
          <p:cNvPr id="9" name="Espaço Reservado para Imagem 8" descr="Foto em preto e branco de menino sorrindo visto de perto&#10;&#10;Descrição gerada automaticamente">
            <a:extLst>
              <a:ext uri="{FF2B5EF4-FFF2-40B4-BE49-F238E27FC236}">
                <a16:creationId xmlns:a16="http://schemas.microsoft.com/office/drawing/2014/main" id="{6BD90243-E040-40E9-8D80-5FFEEC4590C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2" r="126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70686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09680317-9B34-4EA2-9099-5B7899B83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30" y="757438"/>
            <a:ext cx="3392350" cy="533585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Chipre</a:t>
            </a:r>
          </a:p>
          <a:p>
            <a:r>
              <a:rPr lang="pt-BR" b="1" dirty="0"/>
              <a:t>• O </a:t>
            </a:r>
            <a:r>
              <a:rPr lang="pt-BR" b="1" dirty="0" err="1"/>
              <a:t>adventismo</a:t>
            </a:r>
            <a:r>
              <a:rPr lang="pt-BR" b="1" dirty="0"/>
              <a:t> veio a Chipre através de Moisés </a:t>
            </a:r>
            <a:r>
              <a:rPr lang="pt-BR" b="1" dirty="0" err="1"/>
              <a:t>Boursalian</a:t>
            </a:r>
            <a:r>
              <a:rPr lang="pt-BR" b="1" dirty="0"/>
              <a:t>, um americano que viajou para o país com sua família em 1912. Por anos foi de cidade em cidade, montando um burro, vendendo pentes e conversando com todos sobre Jesus. Mais tarde, seu filho John tornou-se o primeiro </a:t>
            </a:r>
            <a:r>
              <a:rPr lang="pt-BR" b="1" dirty="0" err="1"/>
              <a:t>colportor</a:t>
            </a:r>
            <a:r>
              <a:rPr lang="pt-BR" b="1" dirty="0"/>
              <a:t> Adventista na ilha.</a:t>
            </a:r>
          </a:p>
          <a:p>
            <a:r>
              <a:rPr lang="pt-BR" b="1" dirty="0"/>
              <a:t>• Chipre é um país </a:t>
            </a:r>
            <a:r>
              <a:rPr lang="pt-BR" b="1" dirty="0" err="1"/>
              <a:t>multilínguístico</a:t>
            </a:r>
            <a:r>
              <a:rPr lang="pt-BR" b="1" dirty="0"/>
              <a:t> e multicultural. Os habitantes da ilha falam uma mistura de grego, turco e inglês.</a:t>
            </a:r>
          </a:p>
          <a:p>
            <a:r>
              <a:rPr lang="pt-BR" b="1" dirty="0"/>
              <a:t>• Chipre é um dos quatro países da União Europeia onde você dirige pela esquerda. Os outros três são Grã-Bretanha, Irlanda e Malta.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2CFBD6-67FD-4E01-9551-94A64D57F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4509120"/>
            <a:ext cx="4361257" cy="227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9B431B5-312B-4B90-9B37-625CF4EFCABA}"/>
              </a:ext>
            </a:extLst>
          </p:cNvPr>
          <p:cNvSpPr/>
          <p:nvPr/>
        </p:nvSpPr>
        <p:spPr>
          <a:xfrm>
            <a:off x="3692736" y="4502907"/>
            <a:ext cx="430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dirigindo pela esquerda</a:t>
            </a: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58547CF-9D83-4B1C-9E9B-DE92230C643C}"/>
              </a:ext>
            </a:extLst>
          </p:cNvPr>
          <p:cNvSpPr/>
          <p:nvPr/>
        </p:nvSpPr>
        <p:spPr>
          <a:xfrm>
            <a:off x="3490066" y="1110544"/>
            <a:ext cx="3587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Paisagens de Chipre</a:t>
            </a:r>
            <a:endParaRPr lang="pt-BR" dirty="0"/>
          </a:p>
        </p:txBody>
      </p:sp>
      <p:pic>
        <p:nvPicPr>
          <p:cNvPr id="1028" name="Picture 4" descr="Resultado de imagem para PAISAGENS DE cHIPRE">
            <a:extLst>
              <a:ext uri="{FF2B5EF4-FFF2-40B4-BE49-F238E27FC236}">
                <a16:creationId xmlns:a16="http://schemas.microsoft.com/office/drawing/2014/main" id="{5A1A8A1E-DD04-4DD6-80A5-A5D64999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019" y="1065459"/>
            <a:ext cx="1957451" cy="333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PAISAGENS DE cHIPRE">
            <a:extLst>
              <a:ext uri="{FF2B5EF4-FFF2-40B4-BE49-F238E27FC236}">
                <a16:creationId xmlns:a16="http://schemas.microsoft.com/office/drawing/2014/main" id="{F8855045-76CA-47A7-9B70-B57A1E396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444" y="1604987"/>
            <a:ext cx="3392350" cy="225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3742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7A3A1055-EA1C-46C8-9AE1-C3AFDF4DE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12" y="853252"/>
            <a:ext cx="2903052" cy="49244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Pintassilgo português</a:t>
            </a:r>
          </a:p>
          <a:p>
            <a:pPr algn="ctr"/>
            <a:r>
              <a:rPr lang="en-US" sz="1200" i="1" dirty="0" err="1">
                <a:latin typeface="Comic Sans MS" panose="030F0702030302020204" pitchFamily="66" charset="0"/>
              </a:rPr>
              <a:t>Carduelis</a:t>
            </a:r>
            <a:r>
              <a:rPr lang="en-US" sz="1200" i="1" dirty="0">
                <a:latin typeface="Comic Sans MS" panose="030F0702030302020204" pitchFamily="66" charset="0"/>
              </a:rPr>
              <a:t> </a:t>
            </a:r>
            <a:r>
              <a:rPr lang="en-US" sz="1200" i="1" dirty="0" err="1">
                <a:latin typeface="Comic Sans MS" panose="030F0702030302020204" pitchFamily="66" charset="0"/>
              </a:rPr>
              <a:t>carduelis</a:t>
            </a:r>
            <a:endParaRPr lang="en-US" sz="1200" i="1" dirty="0">
              <a:latin typeface="Comic Sans MS" panose="030F0702030302020204" pitchFamily="66" charset="0"/>
            </a:endParaRPr>
          </a:p>
          <a:p>
            <a:pPr algn="ctr"/>
            <a:endParaRPr lang="pt-BR" sz="13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b="1" dirty="0">
                <a:latin typeface="Comic Sans MS" panose="030F0702030302020204" pitchFamily="66" charset="0"/>
              </a:rPr>
              <a:t>O </a:t>
            </a:r>
            <a:r>
              <a:rPr lang="es-ES" sz="1300" b="1" dirty="0" err="1">
                <a:latin typeface="Comic Sans MS" panose="030F0702030302020204" pitchFamily="66" charset="0"/>
              </a:rPr>
              <a:t>pintassilgo</a:t>
            </a:r>
            <a:r>
              <a:rPr lang="es-ES" sz="1300" b="1" dirty="0">
                <a:latin typeface="Comic Sans MS" panose="030F0702030302020204" pitchFamily="66" charset="0"/>
              </a:rPr>
              <a:t> </a:t>
            </a:r>
            <a:r>
              <a:rPr lang="es-ES" sz="1300" dirty="0">
                <a:latin typeface="Comic Sans MS" panose="030F0702030302020204" pitchFamily="66" charset="0"/>
              </a:rPr>
              <a:t>é </a:t>
            </a:r>
            <a:r>
              <a:rPr lang="es-ES" sz="1300" dirty="0" err="1">
                <a:latin typeface="Comic Sans MS" panose="030F0702030302020204" pitchFamily="66" charset="0"/>
              </a:rPr>
              <a:t>uma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pequena</a:t>
            </a:r>
            <a:r>
              <a:rPr lang="es-ES" sz="1300" dirty="0">
                <a:latin typeface="Comic Sans MS" panose="030F0702030302020204" pitchFamily="66" charset="0"/>
              </a:rPr>
              <a:t> ave, </a:t>
            </a:r>
            <a:r>
              <a:rPr lang="es-ES" sz="1300" dirty="0" err="1">
                <a:latin typeface="Comic Sans MS" panose="030F0702030302020204" pitchFamily="66" charset="0"/>
              </a:rPr>
              <a:t>comum</a:t>
            </a:r>
            <a:r>
              <a:rPr lang="es-ES" sz="1300" dirty="0">
                <a:latin typeface="Comic Sans MS" panose="030F0702030302020204" pitchFamily="66" charset="0"/>
              </a:rPr>
              <a:t> na Europa, especialmente na </a:t>
            </a:r>
            <a:r>
              <a:rPr lang="es-ES" sz="1300" b="1" dirty="0" err="1">
                <a:latin typeface="Comic Sans MS" panose="030F0702030302020204" pitchFamily="66" charset="0"/>
              </a:rPr>
              <a:t>Albânia</a:t>
            </a:r>
            <a:r>
              <a:rPr lang="es-ES" sz="1300" b="1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Medem cerca de 13 cm, com cerca de 20 g de peso;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O adulto possui a face vermelha e o resto da cabeça preta e branca. As asas são pretas com uma barra amarelo vivo. Bico cor de marfim, grande e pontiagudo;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A fêmea põe de 4 a 6 ovos azuis com manchas pretas, e a incubação dura de 11 a 14 dias;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Alimenta-se basicamente de grãos silvestres especialmente de sementes de </a:t>
            </a:r>
            <a:r>
              <a:rPr lang="pt-BR" sz="1300" dirty="0">
                <a:latin typeface="Comic Sans MS" panose="030F0702030302020204" pitchFamily="66" charset="0"/>
              </a:rPr>
              <a:t>cardos.</a:t>
            </a:r>
            <a:endParaRPr lang="es-ES" sz="1300" dirty="0">
              <a:latin typeface="Comic Sans MS" panose="030F0702030302020204" pitchFamily="66" charset="0"/>
            </a:endParaRPr>
          </a:p>
        </p:txBody>
      </p:sp>
      <p:pic>
        <p:nvPicPr>
          <p:cNvPr id="4" name="Imagem 3" descr="E:\2017\MISSÕES\bandeirasa\21 Albânia.png">
            <a:extLst>
              <a:ext uri="{FF2B5EF4-FFF2-40B4-BE49-F238E27FC236}">
                <a16:creationId xmlns:a16="http://schemas.microsoft.com/office/drawing/2014/main" id="{7A81DA35-F290-413C-A49A-11944C0A63B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875400"/>
            <a:ext cx="1296144" cy="9254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648DF66-8C83-49D7-A250-A3A4EC967057}"/>
              </a:ext>
            </a:extLst>
          </p:cNvPr>
          <p:cNvSpPr/>
          <p:nvPr/>
        </p:nvSpPr>
        <p:spPr>
          <a:xfrm>
            <a:off x="3029199" y="6061320"/>
            <a:ext cx="1768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1100" dirty="0">
                <a:latin typeface="Comic Sans MS" panose="030F0702030302020204" pitchFamily="66" charset="0"/>
              </a:rPr>
              <a:t>Bandeira da Albânia</a:t>
            </a:r>
            <a:endParaRPr lang="pt-BR" sz="1100" dirty="0">
              <a:latin typeface="Comic Sans MS" panose="030F0702030302020204" pitchFamily="66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7A9FFBC-40EB-4A80-8570-BCBA5C53AAB5}"/>
              </a:ext>
            </a:extLst>
          </p:cNvPr>
          <p:cNvSpPr/>
          <p:nvPr/>
        </p:nvSpPr>
        <p:spPr>
          <a:xfrm>
            <a:off x="6382711" y="3429000"/>
            <a:ext cx="2547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1100" dirty="0">
                <a:latin typeface="Comic Sans MS" panose="030F0702030302020204" pitchFamily="66" charset="0"/>
              </a:rPr>
              <a:t>Pintassilgo se alimentando de cardo</a:t>
            </a:r>
            <a:endParaRPr lang="pt-BR" sz="1100" dirty="0">
              <a:latin typeface="Comic Sans MS" panose="030F0702030302020204" pitchFamily="66" charset="0"/>
            </a:endParaRPr>
          </a:p>
        </p:txBody>
      </p:sp>
      <p:pic>
        <p:nvPicPr>
          <p:cNvPr id="7" name="Imagem 6" descr="File:Gold Finch Carduelis carduelis.jpg">
            <a:hlinkClick r:id="rId4"/>
            <a:extLst>
              <a:ext uri="{FF2B5EF4-FFF2-40B4-BE49-F238E27FC236}">
                <a16:creationId xmlns:a16="http://schemas.microsoft.com/office/drawing/2014/main" id="{8CC6B64D-C773-4904-BAF5-939A6DA26E4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90" y="853252"/>
            <a:ext cx="2217738" cy="2429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5408A2E-505E-41EB-A060-FFB8695C58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06" y="3369893"/>
            <a:ext cx="2593399" cy="1844391"/>
          </a:xfrm>
          <a:prstGeom prst="rect">
            <a:avLst/>
          </a:prstGeom>
        </p:spPr>
      </p:pic>
      <p:pic>
        <p:nvPicPr>
          <p:cNvPr id="9" name="Imagem 8" descr="File:European Goldfinch on Spear Thistle.jpg">
            <a:hlinkClick r:id="rId7"/>
            <a:extLst>
              <a:ext uri="{FF2B5EF4-FFF2-40B4-BE49-F238E27FC236}">
                <a16:creationId xmlns:a16="http://schemas.microsoft.com/office/drawing/2014/main" id="{E226D612-543D-462F-A4B6-5704773BD89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764704"/>
            <a:ext cx="2702281" cy="276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Resultado de imagem para Carduelis carduelis nest">
            <a:hlinkClick r:id="rId9"/>
            <a:extLst>
              <a:ext uri="{FF2B5EF4-FFF2-40B4-BE49-F238E27FC236}">
                <a16:creationId xmlns:a16="http://schemas.microsoft.com/office/drawing/2014/main" id="{8090A370-9749-436E-ADEA-4A24A3E96B6A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640" y="5301208"/>
            <a:ext cx="1768924" cy="139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 descr="Resultado de imagem para carduelis carduelis major">
            <a:hlinkClick r:id="rId11"/>
            <a:extLst>
              <a:ext uri="{FF2B5EF4-FFF2-40B4-BE49-F238E27FC236}">
                <a16:creationId xmlns:a16="http://schemas.microsoft.com/office/drawing/2014/main" id="{42C20ABB-DB5F-41E9-B14F-132B4FCFD8DC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150" y="3917655"/>
            <a:ext cx="1836330" cy="27671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81864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38748CBC-F777-4A7A-95B2-938DFD6838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S13 – Missões – 27 de junho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DD4EF79D-571F-4E4C-B9F7-97AC9D3F9A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err="1"/>
              <a:t>Papaionnou</a:t>
            </a:r>
            <a:r>
              <a:rPr lang="pt-BR" dirty="0"/>
              <a:t>, </a:t>
            </a:r>
          </a:p>
        </p:txBody>
      </p:sp>
      <p:sp>
        <p:nvSpPr>
          <p:cNvPr id="20" name="Espaço Reservado para Texto 19">
            <a:extLst>
              <a:ext uri="{FF2B5EF4-FFF2-40B4-BE49-F238E27FC236}">
                <a16:creationId xmlns:a16="http://schemas.microsoft.com/office/drawing/2014/main" id="{D24EC882-8CE1-43F1-839A-9EF2573136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sz="3600" dirty="0"/>
              <a:t>Chipre</a:t>
            </a:r>
            <a:endParaRPr lang="pt-BR" sz="2000" dirty="0"/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601D35D9-48CC-4F1D-98AD-C2AF3A8A14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/>
              <a:t>Oração respondida</a:t>
            </a:r>
            <a:endParaRPr lang="pt-BR" sz="3600" dirty="0"/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21F80D04-0AB1-4E4C-97BE-361B06FFF525}"/>
              </a:ext>
            </a:extLst>
          </p:cNvPr>
          <p:cNvCxnSpPr>
            <a:cxnSpLocks/>
          </p:cNvCxnSpPr>
          <p:nvPr/>
        </p:nvCxnSpPr>
        <p:spPr>
          <a:xfrm flipH="1">
            <a:off x="1331640" y="3502765"/>
            <a:ext cx="5310226" cy="129438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Espaço Reservado para Imagem 3" descr="Uma imagem contendo desenho, comida&#10;&#10;Descrição gerada automaticamente">
            <a:extLst>
              <a:ext uri="{FF2B5EF4-FFF2-40B4-BE49-F238E27FC236}">
                <a16:creationId xmlns:a16="http://schemas.microsoft.com/office/drawing/2014/main" id="{643B4E99-8C93-4157-9CA6-99495D8826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 b="6400"/>
          <a:stretch>
            <a:fillRect/>
          </a:stretch>
        </p:blipFill>
        <p:spPr/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BCD2183E-9991-4D1D-9CDD-156A0150FC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5334134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9EB1E2AD-FE31-4439-879D-3C1A08A7E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30" y="757438"/>
            <a:ext cx="3278982" cy="475979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CHIPRE</a:t>
            </a:r>
          </a:p>
          <a:p>
            <a:r>
              <a:rPr lang="pt-BR" b="1" dirty="0"/>
              <a:t>• A nação insular de Chipre está localizada no Mar Mediterrâneo oriental. É a terceira maior ilha do Mediterrâneo em tamanho. O país engloba uma área de 9,251 quilômetros quadrados. Chipre é também a terceira ilha mais populosa da região e abriga uma população de 838,897, de acordo com o censo da 2011. Turquia fica 75 km ao norte de Chipre.</a:t>
            </a:r>
          </a:p>
          <a:p>
            <a:r>
              <a:rPr lang="pt-BR" b="1" dirty="0"/>
              <a:t>• A sua maior cidade e capital é a cidade de Nicósia. A área que é hoje Nicósia era habitada há mais de 2500 anos. </a:t>
            </a:r>
          </a:p>
          <a:p>
            <a:r>
              <a:rPr lang="pt-BR" b="1" dirty="0"/>
              <a:t>• Nicósia tem 309 393 habitantes.</a:t>
            </a:r>
          </a:p>
          <a:p>
            <a:endParaRPr lang="pt-BR" b="1" dirty="0"/>
          </a:p>
        </p:txBody>
      </p:sp>
      <p:pic>
        <p:nvPicPr>
          <p:cNvPr id="2050" name="Picture 2" descr="Resultado de imagem para Nicósia">
            <a:extLst>
              <a:ext uri="{FF2B5EF4-FFF2-40B4-BE49-F238E27FC236}">
                <a16:creationId xmlns:a16="http://schemas.microsoft.com/office/drawing/2014/main" id="{17110BAE-EFAE-4DDF-80F6-45E730E58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57438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07DE7B6-1C32-46B9-94E9-2DF982151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30660"/>
            <a:ext cx="4314799" cy="242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56389C9-562A-4542-B4C7-086D1616B2D7}"/>
              </a:ext>
            </a:extLst>
          </p:cNvPr>
          <p:cNvSpPr/>
          <p:nvPr/>
        </p:nvSpPr>
        <p:spPr>
          <a:xfrm>
            <a:off x="3579429" y="4193040"/>
            <a:ext cx="1812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Museu do Chipre</a:t>
            </a:r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424A534-548B-4339-8DE0-05825BCEB29B}"/>
              </a:ext>
            </a:extLst>
          </p:cNvPr>
          <p:cNvSpPr/>
          <p:nvPr/>
        </p:nvSpPr>
        <p:spPr>
          <a:xfrm>
            <a:off x="4096382" y="3034400"/>
            <a:ext cx="2131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Igreja de Santa Sofia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056" name="Picture 8" descr="Resultado de imagem para Roupa típica de Chipre">
            <a:extLst>
              <a:ext uri="{FF2B5EF4-FFF2-40B4-BE49-F238E27FC236}">
                <a16:creationId xmlns:a16="http://schemas.microsoft.com/office/drawing/2014/main" id="{864C3329-4CEC-4966-A905-714D9226D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84" y="757438"/>
            <a:ext cx="2045973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4E345C4-2084-4051-A5E8-570DBBD60E52}"/>
              </a:ext>
            </a:extLst>
          </p:cNvPr>
          <p:cNvSpPr/>
          <p:nvPr/>
        </p:nvSpPr>
        <p:spPr>
          <a:xfrm>
            <a:off x="7007283" y="3823708"/>
            <a:ext cx="2013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Roupa típica</a:t>
            </a:r>
            <a:endParaRPr lang="pt-BR" dirty="0"/>
          </a:p>
        </p:txBody>
      </p:sp>
      <p:pic>
        <p:nvPicPr>
          <p:cNvPr id="10" name="Espaço Reservado para Imagem 3" descr="Uma imagem contendo desenho, comida&#10;&#10;Descrição gerada automaticamente">
            <a:extLst>
              <a:ext uri="{FF2B5EF4-FFF2-40B4-BE49-F238E27FC236}">
                <a16:creationId xmlns:a16="http://schemas.microsoft.com/office/drawing/2014/main" id="{722BD80B-0B29-4677-B01F-DD4A4D173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 b="6400"/>
          <a:stretch>
            <a:fillRect/>
          </a:stretch>
        </p:blipFill>
        <p:spPr>
          <a:xfrm>
            <a:off x="753062" y="5616869"/>
            <a:ext cx="1971917" cy="11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827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8">
            <a:extLst>
              <a:ext uri="{FF2B5EF4-FFF2-40B4-BE49-F238E27FC236}">
                <a16:creationId xmlns:a16="http://schemas.microsoft.com/office/drawing/2014/main" id="{47592FA0-37DA-46A7-BA62-E65C94915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12" y="853252"/>
            <a:ext cx="2903052" cy="473975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Torda</a:t>
            </a:r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pt-BR" altLang="pt-BR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Mergulheira</a:t>
            </a:r>
            <a:endParaRPr lang="pt-BR" altLang="pt-BR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pt-BR" sz="13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300" b="1" dirty="0">
                <a:latin typeface="Comic Sans MS" panose="030F0702030302020204" pitchFamily="66" charset="0"/>
              </a:rPr>
              <a:t>A torda-mergulheira mede entre 38 e 43 cm de comprimento e tem uma envergadura de asas (usadas essencialmente para nadar) de 60–69 cm.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1300" b="1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300" b="1" dirty="0">
                <a:latin typeface="Comic Sans MS" panose="030F0702030302020204" pitchFamily="66" charset="0"/>
              </a:rPr>
              <a:t>Habita ilhas rochosas do Oceano Atlântico Norte.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1300" b="1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300" b="1" dirty="0">
                <a:latin typeface="Comic Sans MS" panose="030F0702030302020204" pitchFamily="66" charset="0"/>
              </a:rPr>
              <a:t>Esta espécie procria e cuida de seus filhotes em penhascos.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1300" b="1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300" b="1" dirty="0">
                <a:latin typeface="Comic Sans MS" panose="030F0702030302020204" pitchFamily="66" charset="0"/>
              </a:rPr>
              <a:t>Passa o inverno normalmente na costa portuguesa, tanto juvenis como adultos, podem ser facilmente observados a mergulhar quando se alimentam, por vezes muito perto da praia.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99C73F-396C-4D9B-842A-D0D5F6C85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702" y="853252"/>
            <a:ext cx="3100024" cy="341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E289D4B-3F02-43D5-BDC9-F2DE19C95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64" y="853252"/>
            <a:ext cx="235758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torda mergulheira">
            <a:extLst>
              <a:ext uri="{FF2B5EF4-FFF2-40B4-BE49-F238E27FC236}">
                <a16:creationId xmlns:a16="http://schemas.microsoft.com/office/drawing/2014/main" id="{2AAF48BE-2F31-4532-95C6-F52FFF6F3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666" y="3406034"/>
            <a:ext cx="2550822" cy="169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m para torda mergulheira">
            <a:extLst>
              <a:ext uri="{FF2B5EF4-FFF2-40B4-BE49-F238E27FC236}">
                <a16:creationId xmlns:a16="http://schemas.microsoft.com/office/drawing/2014/main" id="{F32A84ED-31E6-416A-916D-B9256496A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2" y="5630589"/>
            <a:ext cx="2381250" cy="119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m para torda mergulheira">
            <a:extLst>
              <a:ext uri="{FF2B5EF4-FFF2-40B4-BE49-F238E27FC236}">
                <a16:creationId xmlns:a16="http://schemas.microsoft.com/office/drawing/2014/main" id="{4CD75AB8-EA4F-4010-88BC-B550265BD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702" y="4427402"/>
            <a:ext cx="3100023" cy="233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 descr="E:\2017\MISSÕES\bandeirasa\8 Noruega.png">
            <a:extLst>
              <a:ext uri="{FF2B5EF4-FFF2-40B4-BE49-F238E27FC236}">
                <a16:creationId xmlns:a16="http://schemas.microsoft.com/office/drawing/2014/main" id="{F1517E7E-1337-46AD-87B1-B3B5629337A3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624" y="5473069"/>
            <a:ext cx="1256665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A4922DAA-1288-4C8D-855E-F4FF4D933E61}"/>
              </a:ext>
            </a:extLst>
          </p:cNvPr>
          <p:cNvSpPr txBox="1"/>
          <p:nvPr/>
        </p:nvSpPr>
        <p:spPr>
          <a:xfrm>
            <a:off x="7041938" y="6530638"/>
            <a:ext cx="1740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Comic Sans MS" panose="030F0702030302020204" pitchFamily="66" charset="0"/>
              </a:rPr>
              <a:t>Bandeira da Noruega</a:t>
            </a:r>
          </a:p>
        </p:txBody>
      </p:sp>
    </p:spTree>
    <p:extLst>
      <p:ext uri="{BB962C8B-B14F-4D97-AF65-F5344CB8AC3E}">
        <p14:creationId xmlns:p14="http://schemas.microsoft.com/office/powerpoint/2010/main" val="34995489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3570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053B05A-D29E-410B-B7A1-F26AD77349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pt-BR" dirty="0"/>
              <a:t>Projetos para o Próximo Trimestre</a:t>
            </a:r>
          </a:p>
          <a:p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3235630-90A2-4AD9-B84A-45040AAFCFA7}"/>
              </a:ext>
            </a:extLst>
          </p:cNvPr>
          <p:cNvSpPr/>
          <p:nvPr/>
        </p:nvSpPr>
        <p:spPr>
          <a:xfrm>
            <a:off x="32394" y="748589"/>
            <a:ext cx="9089479" cy="105560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altLang="pt-BR" sz="2800" dirty="0">
                <a:solidFill>
                  <a:srgbClr val="212121"/>
                </a:solidFill>
                <a:latin typeface="inherit"/>
              </a:rPr>
              <a:t>No próximo trimestre as ofertas irão para 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altLang="pt-BR" sz="2800" b="1" dirty="0">
                <a:solidFill>
                  <a:srgbClr val="FF0000"/>
                </a:solidFill>
                <a:latin typeface="inherit"/>
                <a:cs typeface="Arial" pitchFamily="34" charset="0"/>
              </a:rPr>
              <a:t>Divisão </a:t>
            </a:r>
            <a:r>
              <a:rPr lang="pt-BR" sz="2800" b="1" dirty="0">
                <a:solidFill>
                  <a:srgbClr val="FF0000"/>
                </a:solidFill>
                <a:latin typeface="inherit"/>
                <a:cs typeface="Arial" pitchFamily="34" charset="0"/>
              </a:rPr>
              <a:t>Centro-Oeste Africana</a:t>
            </a:r>
            <a:endParaRPr lang="pt-PT" altLang="pt-BR" sz="2800" b="1" dirty="0">
              <a:solidFill>
                <a:srgbClr val="FF0000"/>
              </a:solidFill>
              <a:latin typeface="inherit"/>
              <a:cs typeface="Arial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B06AA9-E2A7-4B5A-BC66-746C6AC85378}"/>
              </a:ext>
            </a:extLst>
          </p:cNvPr>
          <p:cNvSpPr txBox="1"/>
          <p:nvPr/>
        </p:nvSpPr>
        <p:spPr>
          <a:xfrm>
            <a:off x="256653" y="1804195"/>
            <a:ext cx="8640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pt-BR" sz="2800" b="1" dirty="0">
                <a:solidFill>
                  <a:srgbClr val="222222"/>
                </a:solidFill>
                <a:latin typeface="inherit"/>
              </a:rPr>
              <a:t>Para ajudar nos projetos: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t-PT" altLang="pt-BR" sz="2800" b="1" dirty="0">
              <a:solidFill>
                <a:srgbClr val="222222"/>
              </a:solidFill>
              <a:latin typeface="inheri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>
                <a:latin typeface="Arial" panose="020B0604020202020204" pitchFamily="34" charset="0"/>
              </a:rPr>
              <a:t>Construir em </a:t>
            </a:r>
            <a:r>
              <a:rPr lang="pt-BR" sz="2800" b="1" dirty="0" err="1">
                <a:latin typeface="Arial" panose="020B0604020202020204" pitchFamily="34" charset="0"/>
              </a:rPr>
              <a:t>Kobaya</a:t>
            </a:r>
            <a:r>
              <a:rPr lang="pt-BR" sz="2800" b="1" dirty="0">
                <a:latin typeface="Arial" panose="020B0604020202020204" pitchFamily="34" charset="0"/>
              </a:rPr>
              <a:t> </a:t>
            </a:r>
            <a:r>
              <a:rPr lang="pt-BR" sz="2800" b="1" dirty="0" err="1">
                <a:latin typeface="Arial" panose="020B0604020202020204" pitchFamily="34" charset="0"/>
              </a:rPr>
              <a:t>Academy</a:t>
            </a:r>
            <a:r>
              <a:rPr lang="pt-BR" sz="2800" b="1" dirty="0">
                <a:latin typeface="Arial" panose="020B0604020202020204" pitchFamily="34" charset="0"/>
              </a:rPr>
              <a:t> uma escola de Ensino Fundamental; construir em </a:t>
            </a:r>
            <a:r>
              <a:rPr lang="pt-BR" sz="2800" b="1" dirty="0" err="1">
                <a:latin typeface="Arial" panose="020B0604020202020204" pitchFamily="34" charset="0"/>
              </a:rPr>
              <a:t>Conacry</a:t>
            </a:r>
            <a:r>
              <a:rPr lang="pt-BR" sz="2800" b="1" dirty="0">
                <a:latin typeface="Arial" panose="020B0604020202020204" pitchFamily="34" charset="0"/>
              </a:rPr>
              <a:t>, Guine, uma escola de Ensino </a:t>
            </a:r>
            <a:r>
              <a:rPr lang="pt-BR" sz="2800" b="1" dirty="0" err="1">
                <a:latin typeface="Arial" panose="020B0604020202020204" pitchFamily="34" charset="0"/>
              </a:rPr>
              <a:t>Medio</a:t>
            </a:r>
            <a:r>
              <a:rPr lang="pt-BR" sz="2800" b="1" dirty="0">
                <a:latin typeface="Arial" panose="020B060402020202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>
                <a:latin typeface="Arial" panose="020B0604020202020204" pitchFamily="34" charset="0"/>
              </a:rPr>
              <a:t>Abrir uma escola de Ensino Fundamental/Centro de Influencia em Buchanan, </a:t>
            </a:r>
            <a:r>
              <a:rPr lang="pt-BR" sz="2800" b="1" dirty="0" err="1">
                <a:latin typeface="Arial" panose="020B0604020202020204" pitchFamily="34" charset="0"/>
              </a:rPr>
              <a:t>Liberia</a:t>
            </a:r>
            <a:r>
              <a:rPr lang="pt-BR" sz="2800" b="1" dirty="0">
                <a:latin typeface="Arial" panose="020B060402020202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>
                <a:latin typeface="Arial" panose="020B0604020202020204" pitchFamily="34" charset="0"/>
              </a:rPr>
              <a:t>Inaugurar um centro medico em Abuja, </a:t>
            </a:r>
            <a:r>
              <a:rPr lang="pt-BR" sz="2800" b="1" dirty="0" err="1">
                <a:latin typeface="Arial" panose="020B0604020202020204" pitchFamily="34" charset="0"/>
              </a:rPr>
              <a:t>Nigeria</a:t>
            </a:r>
            <a:r>
              <a:rPr lang="pt-BR" sz="2800" b="1" dirty="0">
                <a:latin typeface="Arial" panose="020B0604020202020204" pitchFamily="34" charset="0"/>
              </a:rPr>
              <a:t>.</a:t>
            </a:r>
            <a:endParaRPr lang="pt-BR" altLang="pt-BR" sz="28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5233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2336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CaixaDeTexto 2"/>
          <p:cNvSpPr txBox="1">
            <a:spLocks noChangeArrowheads="1"/>
          </p:cNvSpPr>
          <p:nvPr/>
        </p:nvSpPr>
        <p:spPr bwMode="auto">
          <a:xfrm>
            <a:off x="107504" y="981075"/>
            <a:ext cx="9036496" cy="566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Aft>
                <a:spcPts val="1200"/>
              </a:spcAft>
            </a:pPr>
            <a:r>
              <a:rPr lang="pt-BR" altLang="pt-BR" sz="2400" b="1" dirty="0">
                <a:latin typeface="Calibri" pitchFamily="34" charset="0"/>
              </a:rPr>
              <a:t>As imagens que tenho utilizado aqui são sempre imagens tiradas da internet</a:t>
            </a:r>
          </a:p>
          <a:p>
            <a:pPr algn="just" eaLnBrk="1" hangingPunct="1">
              <a:spcAft>
                <a:spcPts val="1200"/>
              </a:spcAft>
            </a:pPr>
            <a:r>
              <a:rPr lang="pt-BR" altLang="pt-BR" sz="2400" b="1" dirty="0">
                <a:latin typeface="Calibri" pitchFamily="34" charset="0"/>
              </a:rPr>
              <a:t>Procuro não utilizar imagens que tenham alguma restrição quanto à direitos autorais</a:t>
            </a:r>
          </a:p>
          <a:p>
            <a:pPr algn="just" eaLnBrk="1" hangingPunct="1">
              <a:spcAft>
                <a:spcPts val="1200"/>
              </a:spcAft>
            </a:pPr>
            <a:r>
              <a:rPr lang="pt-BR" altLang="pt-BR" sz="2400" b="1" dirty="0">
                <a:latin typeface="Calibri" pitchFamily="34" charset="0"/>
              </a:rPr>
              <a:t>Se por acaso estiver utilizando de maneira indevida alguma imagem, por favor me avise que retirarei imediatamente a imagem deste material.</a:t>
            </a:r>
          </a:p>
          <a:p>
            <a:pPr algn="just" eaLnBrk="1" hangingPunct="1">
              <a:spcAft>
                <a:spcPts val="1200"/>
              </a:spcAft>
            </a:pPr>
            <a:r>
              <a:rPr lang="pt-BR" sz="2800" b="1" dirty="0" err="1">
                <a:solidFill>
                  <a:srgbClr val="FF0000"/>
                </a:solidFill>
              </a:rPr>
              <a:t>Photographer</a:t>
            </a:r>
            <a:r>
              <a:rPr lang="pt-BR" sz="2800" b="1" dirty="0">
                <a:solidFill>
                  <a:srgbClr val="FF0000"/>
                </a:solidFill>
              </a:rPr>
              <a:t> </a:t>
            </a:r>
            <a:r>
              <a:rPr lang="pt-BR" sz="2800" b="1" dirty="0" err="1">
                <a:solidFill>
                  <a:srgbClr val="FF0000"/>
                </a:solidFill>
              </a:rPr>
              <a:t>Name</a:t>
            </a:r>
            <a:r>
              <a:rPr lang="pt-BR" sz="2800" b="1" dirty="0">
                <a:solidFill>
                  <a:srgbClr val="FF0000"/>
                </a:solidFill>
              </a:rPr>
              <a:t>/ADAMS</a:t>
            </a:r>
            <a:endParaRPr lang="pt-BR" sz="2800" dirty="0">
              <a:solidFill>
                <a:srgbClr val="FF0000"/>
              </a:solidFill>
            </a:endParaRPr>
          </a:p>
          <a:p>
            <a:pPr algn="just" eaLnBrk="1" hangingPunct="1">
              <a:spcAft>
                <a:spcPts val="1200"/>
              </a:spcAft>
            </a:pPr>
            <a:endParaRPr lang="pt-BR" altLang="pt-BR" sz="2400" b="1" dirty="0">
              <a:latin typeface="Calibri" pitchFamily="34" charset="0"/>
            </a:endParaRPr>
          </a:p>
          <a:p>
            <a:pPr algn="just" eaLnBrk="1" hangingPunct="1">
              <a:spcAft>
                <a:spcPts val="1200"/>
              </a:spcAft>
            </a:pPr>
            <a:endParaRPr lang="pt-BR" altLang="pt-BR" sz="2400" b="1" dirty="0">
              <a:latin typeface="Calibri" pitchFamily="34" charset="0"/>
            </a:endParaRPr>
          </a:p>
          <a:p>
            <a:pPr algn="just" eaLnBrk="1" hangingPunct="1">
              <a:spcAft>
                <a:spcPts val="1200"/>
              </a:spcAft>
            </a:pPr>
            <a:endParaRPr lang="pt-BR" altLang="pt-BR" sz="2400" b="1" dirty="0">
              <a:latin typeface="Calibri" pitchFamily="34" charset="0"/>
            </a:endParaRPr>
          </a:p>
          <a:p>
            <a:pPr algn="just" eaLnBrk="1" hangingPunct="1">
              <a:spcAft>
                <a:spcPts val="1200"/>
              </a:spcAft>
            </a:pPr>
            <a:endParaRPr lang="pt-BR" altLang="pt-BR" sz="2400" b="1" dirty="0">
              <a:latin typeface="Calibri" pitchFamily="34" charset="0"/>
            </a:endParaRPr>
          </a:p>
        </p:txBody>
      </p:sp>
      <p:sp>
        <p:nvSpPr>
          <p:cNvPr id="71684" name="Retângulo 3"/>
          <p:cNvSpPr>
            <a:spLocks noChangeArrowheads="1"/>
          </p:cNvSpPr>
          <p:nvPr/>
        </p:nvSpPr>
        <p:spPr bwMode="auto">
          <a:xfrm>
            <a:off x="107505" y="4730368"/>
            <a:ext cx="903649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 dirty="0">
                <a:latin typeface="Calibri" pitchFamily="34" charset="0"/>
              </a:rPr>
              <a:t>Qualquer observação sobre este material entre em contato comigo pelo e-mail:</a:t>
            </a:r>
          </a:p>
          <a:p>
            <a:pPr eaLnBrk="1" hangingPunct="1"/>
            <a:endParaRPr lang="pt-BR" altLang="pt-BR" sz="24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/>
            <a:r>
              <a:rPr lang="pt-BR" altLang="pt-BR" sz="2400" b="1" dirty="0">
                <a:solidFill>
                  <a:srgbClr val="FF0000"/>
                </a:solidFill>
                <a:latin typeface="Calibri" pitchFamily="34" charset="0"/>
              </a:rPr>
              <a:t>Ruy Ernesto N Schwantes ( </a:t>
            </a:r>
            <a:r>
              <a:rPr lang="pt-BR" altLang="pt-BR" sz="2400" b="1" dirty="0">
                <a:solidFill>
                  <a:srgbClr val="FF0000"/>
                </a:solidFill>
                <a:latin typeface="Calibri" pitchFamily="34" charset="0"/>
                <a:hlinkClick r:id="rId2"/>
              </a:rPr>
              <a:t>ruy_ernesto@hotmail.com</a:t>
            </a:r>
            <a:r>
              <a:rPr lang="pt-BR" altLang="pt-BR" sz="2400" b="1" dirty="0">
                <a:solidFill>
                  <a:srgbClr val="FF0000"/>
                </a:solidFill>
                <a:latin typeface="Calibri" pitchFamily="34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541338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97276DC-4B29-4795-A0E4-DD845B800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OBRIGADO!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7504" y="697592"/>
            <a:ext cx="4104456" cy="523220"/>
          </a:xfrm>
          <a:prstGeom prst="rect">
            <a:avLst/>
          </a:prstGeom>
          <a:solidFill>
            <a:schemeClr val="accent3">
              <a:lumMod val="60000"/>
              <a:lumOff val="40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BR" sz="2800" b="1" dirty="0"/>
              <a:t>Há três anos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36F2725-9A4A-4C07-96D4-D876C87AEF3B}"/>
              </a:ext>
            </a:extLst>
          </p:cNvPr>
          <p:cNvSpPr/>
          <p:nvPr/>
        </p:nvSpPr>
        <p:spPr>
          <a:xfrm>
            <a:off x="6832512" y="3717032"/>
            <a:ext cx="22749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BR" sz="2800" b="1" dirty="0"/>
              <a:t>Obrigado pelas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BR" sz="2800" b="1" dirty="0"/>
              <a:t> suas ofertas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135DD96-1713-42CA-86F8-628339ACA86D}"/>
              </a:ext>
            </a:extLst>
          </p:cNvPr>
          <p:cNvSpPr/>
          <p:nvPr/>
        </p:nvSpPr>
        <p:spPr>
          <a:xfrm>
            <a:off x="2771800" y="1375544"/>
            <a:ext cx="5724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altLang="pt-BR" sz="2400" b="1" dirty="0">
                <a:solidFill>
                  <a:srgbClr val="FF0000"/>
                </a:solidFill>
                <a:latin typeface="inherit"/>
              </a:rPr>
              <a:t>Há três anos</a:t>
            </a:r>
            <a:r>
              <a:rPr lang="es-ES" sz="2400" b="1" dirty="0">
                <a:solidFill>
                  <a:srgbClr val="FF0000"/>
                </a:solidFill>
                <a:latin typeface="inherit"/>
              </a:rPr>
              <a:t>, a oferta do 13º sábado </a:t>
            </a:r>
            <a:r>
              <a:rPr lang="es-ES" sz="2400" b="1" dirty="0" err="1">
                <a:solidFill>
                  <a:srgbClr val="FF0000"/>
                </a:solidFill>
                <a:latin typeface="inherit"/>
              </a:rPr>
              <a:t>ajudou</a:t>
            </a:r>
            <a:r>
              <a:rPr lang="es-ES" sz="2400" b="1" dirty="0">
                <a:solidFill>
                  <a:srgbClr val="FF0000"/>
                </a:solidFill>
                <a:latin typeface="inherit"/>
              </a:rPr>
              <a:t> a abrir </a:t>
            </a:r>
            <a:r>
              <a:rPr lang="es-ES" sz="2400" b="1" dirty="0" err="1">
                <a:solidFill>
                  <a:srgbClr val="FF0000"/>
                </a:solidFill>
                <a:latin typeface="inherit"/>
              </a:rPr>
              <a:t>um</a:t>
            </a:r>
            <a:r>
              <a:rPr lang="es-ES" sz="2400" b="1" dirty="0">
                <a:solidFill>
                  <a:srgbClr val="FF0000"/>
                </a:solidFill>
                <a:latin typeface="inherit"/>
              </a:rPr>
              <a:t> centro comunitario para </a:t>
            </a:r>
            <a:r>
              <a:rPr lang="es-ES" sz="2400" b="1" dirty="0" err="1">
                <a:solidFill>
                  <a:srgbClr val="FF0000"/>
                </a:solidFill>
                <a:latin typeface="inherit"/>
              </a:rPr>
              <a:t>jovens</a:t>
            </a:r>
            <a:r>
              <a:rPr lang="es-ES" sz="2400" b="1" dirty="0">
                <a:solidFill>
                  <a:srgbClr val="FF0000"/>
                </a:solidFill>
                <a:latin typeface="inherit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inherit"/>
              </a:rPr>
              <a:t>na</a:t>
            </a:r>
            <a:r>
              <a:rPr lang="es-ES" sz="2400" b="1" dirty="0">
                <a:solidFill>
                  <a:srgbClr val="FF0000"/>
                </a:solidFill>
                <a:latin typeface="inherit"/>
              </a:rPr>
              <a:t> igreja “Betel” </a:t>
            </a:r>
            <a:r>
              <a:rPr lang="pt-BR" sz="2400" b="1" dirty="0">
                <a:solidFill>
                  <a:srgbClr val="FF0000"/>
                </a:solidFill>
                <a:latin typeface="inherit"/>
              </a:rPr>
              <a:t>em Oslo, Noruega.</a:t>
            </a:r>
          </a:p>
        </p:txBody>
      </p:sp>
      <p:pic>
        <p:nvPicPr>
          <p:cNvPr id="9" name="Imagem 8" descr="Uma imagem contendo no interior, cama, edifício, metal&#10;&#10;Descrição gerada automaticamente">
            <a:extLst>
              <a:ext uri="{FF2B5EF4-FFF2-40B4-BE49-F238E27FC236}">
                <a16:creationId xmlns:a16="http://schemas.microsoft.com/office/drawing/2014/main" id="{CC054FCB-6D3E-4C24-B3B4-B11B4D642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08" y="2666201"/>
            <a:ext cx="3547188" cy="2662756"/>
          </a:xfrm>
          <a:prstGeom prst="rect">
            <a:avLst/>
          </a:prstGeom>
        </p:spPr>
      </p:pic>
      <p:pic>
        <p:nvPicPr>
          <p:cNvPr id="11" name="Imagem 10" descr="Uma imagem contendo no interior, edifício, cama, quarto&#10;&#10;Descrição gerada automaticamente">
            <a:extLst>
              <a:ext uri="{FF2B5EF4-FFF2-40B4-BE49-F238E27FC236}">
                <a16:creationId xmlns:a16="http://schemas.microsoft.com/office/drawing/2014/main" id="{C1FD71DC-4402-4D19-9EA3-2B3330F9B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51830"/>
            <a:ext cx="2862068" cy="381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38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4294967295"/>
          </p:nvPr>
        </p:nvSpPr>
        <p:spPr>
          <a:xfrm>
            <a:off x="34925" y="689900"/>
            <a:ext cx="9109075" cy="523875"/>
          </a:xfrm>
          <a:prstGeom prst="rect">
            <a:avLst/>
          </a:prstGeom>
        </p:spPr>
        <p:txBody>
          <a:bodyPr anchor="ctr" anchorCtr="1"/>
          <a:lstStyle/>
          <a:p>
            <a:pPr marL="0" indent="0" algn="ctr" eaLnBrk="1" hangingPunct="1">
              <a:buNone/>
            </a:pPr>
            <a:r>
              <a:rPr lang="pt-BR" altLang="pt-BR"/>
              <a:t>Escolha um informativo clicando sobre ele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4FC454-EE68-4A59-9256-52CD6F4A0A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pt-BR" dirty="0"/>
              <a:t>ÍNDICE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52802" y="1556792"/>
            <a:ext cx="791168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pt-BR" sz="2400" dirty="0">
                <a:solidFill>
                  <a:srgbClr val="FF0000"/>
                </a:solidFill>
                <a:hlinkClick r:id="rId2" action="ppaction://hlinksldjump"/>
              </a:rPr>
              <a:t>04/abril – Não temas!</a:t>
            </a:r>
            <a:endParaRPr lang="pt-BR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pt-BR" sz="2400" dirty="0">
                <a:solidFill>
                  <a:srgbClr val="FF0000"/>
                </a:solidFill>
                <a:hlinkClick r:id="rId3" action="ppaction://hlinksldjump"/>
              </a:rPr>
              <a:t>11/abril – A oração respondida</a:t>
            </a:r>
            <a:endParaRPr lang="pt-BR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pt-BR" sz="2400" dirty="0">
                <a:solidFill>
                  <a:srgbClr val="FF0000"/>
                </a:solidFill>
                <a:hlinkClick r:id="rId4" action="ppaction://hlinksldjump"/>
              </a:rPr>
              <a:t>18/abril – A grande viagem</a:t>
            </a:r>
            <a:endParaRPr lang="pt-BR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pt-BR" sz="2400" dirty="0">
                <a:solidFill>
                  <a:srgbClr val="FF0000"/>
                </a:solidFill>
                <a:hlinkClick r:id="rId5" action="ppaction://hlinksldjump"/>
              </a:rPr>
              <a:t>25/abril – Vencendo a tentação</a:t>
            </a:r>
            <a:endParaRPr lang="pt-BR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pt-BR" sz="2400" dirty="0">
                <a:solidFill>
                  <a:srgbClr val="FF0000"/>
                </a:solidFill>
                <a:hlinkClick r:id="rId6" action="ppaction://hlinksldjump"/>
              </a:rPr>
              <a:t>02/maio – Esperando pelos pais</a:t>
            </a:r>
            <a:endParaRPr lang="pt-BR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pt-BR" sz="2400" dirty="0">
                <a:solidFill>
                  <a:srgbClr val="FF0000"/>
                </a:solidFill>
                <a:hlinkClick r:id="rId7" action="ppaction://hlinksldjump"/>
              </a:rPr>
              <a:t>09/maio – Perus fujões</a:t>
            </a:r>
            <a:endParaRPr lang="pt-BR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pt-BR" sz="2400" dirty="0">
                <a:solidFill>
                  <a:srgbClr val="FF0000"/>
                </a:solidFill>
                <a:hlinkClick r:id="rId8" action="ppaction://hlinksldjump"/>
              </a:rPr>
              <a:t>16/maio – Vivendo no hospital</a:t>
            </a:r>
            <a:endParaRPr lang="pt-BR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pt-BR" sz="2400" dirty="0">
                <a:solidFill>
                  <a:srgbClr val="FF0000"/>
                </a:solidFill>
                <a:hlinkClick r:id="rId9" action="ppaction://hlinksldjump"/>
              </a:rPr>
              <a:t>23/maio – À procura de Theodore</a:t>
            </a:r>
            <a:endParaRPr lang="pt-BR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pt-BR" sz="2400" dirty="0">
                <a:solidFill>
                  <a:srgbClr val="FF0000"/>
                </a:solidFill>
                <a:hlinkClick r:id="rId10" action="ppaction://hlinksldjump"/>
              </a:rPr>
              <a:t>30/maio – O gato envenenado</a:t>
            </a:r>
            <a:endParaRPr lang="pt-BR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pt-BR" sz="2400" dirty="0">
                <a:solidFill>
                  <a:srgbClr val="FF0000"/>
                </a:solidFill>
                <a:hlinkClick r:id="rId11" action="ppaction://hlinksldjump"/>
              </a:rPr>
              <a:t>06/junho – A busca pela paz</a:t>
            </a:r>
            <a:endParaRPr lang="pt-BR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pt-BR" sz="2400" dirty="0">
                <a:solidFill>
                  <a:srgbClr val="FF0000"/>
                </a:solidFill>
                <a:hlinkClick r:id="rId12" action="ppaction://hlinksldjump"/>
              </a:rPr>
              <a:t>13/junho – Em busca de um lar</a:t>
            </a:r>
            <a:endParaRPr lang="pt-BR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pt-BR" sz="2400" dirty="0">
                <a:solidFill>
                  <a:srgbClr val="FF0000"/>
                </a:solidFill>
                <a:hlinkClick r:id="rId13" action="ppaction://hlinksldjump"/>
              </a:rPr>
              <a:t>20/junho – O garoto Missionário</a:t>
            </a:r>
            <a:endParaRPr lang="pt-BR" sz="24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r>
              <a:rPr lang="pt-BR" sz="2400" dirty="0">
                <a:solidFill>
                  <a:srgbClr val="FF0000"/>
                </a:solidFill>
                <a:hlinkClick r:id="rId14" action="ppaction://hlinksldjump"/>
              </a:rPr>
              <a:t>27/junho – 13º Sábado – Oração respondida</a:t>
            </a:r>
            <a:endParaRPr lang="pt-B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483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5D77E26-ED9C-4486-AC20-B5F2367CB16F}"/>
              </a:ext>
            </a:extLst>
          </p:cNvPr>
          <p:cNvCxnSpPr>
            <a:cxnSpLocks/>
          </p:cNvCxnSpPr>
          <p:nvPr/>
        </p:nvCxnSpPr>
        <p:spPr>
          <a:xfrm flipH="1" flipV="1">
            <a:off x="2502136" y="1988840"/>
            <a:ext cx="4176206" cy="160167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S01 - Missões – 04 </a:t>
            </a:r>
            <a:r>
              <a:rPr lang="pt-BR" altLang="pt-BR">
                <a:latin typeface="Calibri" panose="020F0502020204030204" pitchFamily="34" charset="0"/>
              </a:rPr>
              <a:t>de abril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>
                <a:ln w="11430">
                  <a:solidFill>
                    <a:srgbClr val="FF0000"/>
                  </a:solidFill>
                </a:ln>
              </a:rPr>
              <a:t>Não temas</a:t>
            </a: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Rebeka</a:t>
            </a:r>
            <a:r>
              <a:rPr lang="pt-BR" dirty="0"/>
              <a:t> Emma </a:t>
            </a:r>
            <a:r>
              <a:rPr lang="pt-BR" dirty="0" err="1"/>
              <a:t>Keresi</a:t>
            </a:r>
            <a:r>
              <a:rPr lang="pt-BR" dirty="0"/>
              <a:t>, 8 anos</a:t>
            </a:r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1919916B-BCB8-4472-AF05-506064C7C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400" dirty="0"/>
              <a:t>Noruega/Estônia</a:t>
            </a:r>
          </a:p>
        </p:txBody>
      </p:sp>
      <p:pic>
        <p:nvPicPr>
          <p:cNvPr id="7" name="Espaço Reservado para Imagem 6" descr="Uma imagem contendo texto, desenho&#10;&#10;Descrição gerada automaticamente">
            <a:extLst>
              <a:ext uri="{FF2B5EF4-FFF2-40B4-BE49-F238E27FC236}">
                <a16:creationId xmlns:a16="http://schemas.microsoft.com/office/drawing/2014/main" id="{92C5A6C1-5160-484E-8BA0-19971E67D6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 b="6400"/>
          <a:stretch>
            <a:fillRect/>
          </a:stretch>
        </p:blipFill>
        <p:spPr/>
      </p:pic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3FB1AC93-66F3-4E98-BD34-CA50705E7DB9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4427984" y="2276872"/>
            <a:ext cx="2213881" cy="127897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Espaço Reservado para Imagem 5" descr="Menino em frente a prateleira com livros&#10;&#10;Descrição gerada automaticamente">
            <a:extLst>
              <a:ext uri="{FF2B5EF4-FFF2-40B4-BE49-F238E27FC236}">
                <a16:creationId xmlns:a16="http://schemas.microsoft.com/office/drawing/2014/main" id="{7AE645D1-DD3E-4624-A9CD-AC964D8D831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7" r="173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9884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Resultado de imagem para Oslo">
            <a:extLst>
              <a:ext uri="{FF2B5EF4-FFF2-40B4-BE49-F238E27FC236}">
                <a16:creationId xmlns:a16="http://schemas.microsoft.com/office/drawing/2014/main" id="{9D26B128-1E21-4C71-9697-1C28C58CE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049" y="4801063"/>
            <a:ext cx="3220786" cy="203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Uma imagem contendo ao ar livre, água, cachorro, neve&#10;&#10;Descrição gerada automaticamente">
            <a:extLst>
              <a:ext uri="{FF2B5EF4-FFF2-40B4-BE49-F238E27FC236}">
                <a16:creationId xmlns:a16="http://schemas.microsoft.com/office/drawing/2014/main" id="{109EA59B-AFFF-4A4F-86A5-10AE5E189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512" y="1988840"/>
            <a:ext cx="3505200" cy="2381250"/>
          </a:xfrm>
          <a:prstGeom prst="rect">
            <a:avLst/>
          </a:prstGeom>
        </p:spPr>
      </p:pic>
      <p:pic>
        <p:nvPicPr>
          <p:cNvPr id="5" name="Imagem 4" descr="Grupo de pessoas posando para foto em local com neve&#10;&#10;Descrição gerada automaticamente">
            <a:extLst>
              <a:ext uri="{FF2B5EF4-FFF2-40B4-BE49-F238E27FC236}">
                <a16:creationId xmlns:a16="http://schemas.microsoft.com/office/drawing/2014/main" id="{894751A5-7CEF-4214-9374-B2CDB6B829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97" y="720143"/>
            <a:ext cx="2843724" cy="2132793"/>
          </a:xfrm>
          <a:prstGeom prst="rect">
            <a:avLst/>
          </a:prstGeom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9AC4B970-A3F5-4CE5-85A3-EA0AC7A70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30" y="757438"/>
            <a:ext cx="3278982" cy="590254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Noruega</a:t>
            </a:r>
            <a:endParaRPr lang="pt-BR" b="1" dirty="0"/>
          </a:p>
          <a:p>
            <a:r>
              <a:rPr lang="pt-BR" b="1" dirty="0"/>
              <a:t>• A União Norueguesa tem 62 igrejas e duas congregações, onde um total de 4.535 membros da Igreja Adventista. </a:t>
            </a:r>
          </a:p>
          <a:p>
            <a:r>
              <a:rPr lang="pt-BR" b="1" dirty="0"/>
              <a:t>• Oslo, com mais de 660.000 habitantes, é a terceira maior cidade da Escandinávia depois de Estocolmo, na Suécia, e Copenhague, na Dinamarca.</a:t>
            </a:r>
          </a:p>
          <a:p>
            <a:r>
              <a:rPr lang="pt-BR" b="1" dirty="0"/>
              <a:t>• Na Noruega se fala o Norueguês e o inglês que é ensinado nas escolas. No norte da Noruega, os nativos do Ártico também fala Lapão. O povo Lapão também conhecidos como </a:t>
            </a:r>
            <a:r>
              <a:rPr lang="pt-BR" b="1" dirty="0" err="1"/>
              <a:t>Samis</a:t>
            </a:r>
            <a:r>
              <a:rPr lang="pt-BR" b="1" dirty="0"/>
              <a:t>, vivem no norte </a:t>
            </a:r>
            <a:r>
              <a:rPr lang="pt-BR" b="1"/>
              <a:t>da Noruega</a:t>
            </a:r>
            <a:r>
              <a:rPr lang="pt-BR" b="1" dirty="0"/>
              <a:t>, Suécia e Finlândia, e são tradicionalmente criadores de rebanhos de renas.</a:t>
            </a:r>
          </a:p>
          <a:p>
            <a:endParaRPr lang="pt-BR" b="1" dirty="0"/>
          </a:p>
          <a:p>
            <a:endParaRPr lang="pt-BR" b="1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F0F7FD9-D916-47A1-A4D9-08A564CE9CC3}"/>
              </a:ext>
            </a:extLst>
          </p:cNvPr>
          <p:cNvSpPr/>
          <p:nvPr/>
        </p:nvSpPr>
        <p:spPr>
          <a:xfrm>
            <a:off x="6116061" y="2668270"/>
            <a:ext cx="84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Lapões</a:t>
            </a:r>
            <a:endParaRPr lang="pt-BR" dirty="0"/>
          </a:p>
        </p:txBody>
      </p:sp>
      <p:pic>
        <p:nvPicPr>
          <p:cNvPr id="2054" name="Picture 6" descr="Resultado de imagem para Oslo">
            <a:extLst>
              <a:ext uri="{FF2B5EF4-FFF2-40B4-BE49-F238E27FC236}">
                <a16:creationId xmlns:a16="http://schemas.microsoft.com/office/drawing/2014/main" id="{5C759FED-56AC-4B97-9EE5-1E4192A18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372712"/>
            <a:ext cx="2650368" cy="198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D149442E-21CC-40ED-8D93-48A0F3BCD7AE}"/>
              </a:ext>
            </a:extLst>
          </p:cNvPr>
          <p:cNvSpPr/>
          <p:nvPr/>
        </p:nvSpPr>
        <p:spPr>
          <a:xfrm>
            <a:off x="6111980" y="4788680"/>
            <a:ext cx="611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Oslo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4319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DEE9E705-40FB-41C0-8DBF-F33C47263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74" y="983585"/>
            <a:ext cx="2903052" cy="517064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Pisco do peito ruivo</a:t>
            </a:r>
          </a:p>
          <a:p>
            <a:pPr algn="ctr"/>
            <a:r>
              <a:rPr lang="en-US" sz="1200" i="1" dirty="0" err="1">
                <a:latin typeface="Comic Sans MS" panose="030F0702030302020204" pitchFamily="66" charset="0"/>
              </a:rPr>
              <a:t>Erithacus</a:t>
            </a:r>
            <a:r>
              <a:rPr lang="en-US" sz="1200" i="1" dirty="0">
                <a:latin typeface="Comic Sans MS" panose="030F0702030302020204" pitchFamily="66" charset="0"/>
              </a:rPr>
              <a:t> </a:t>
            </a:r>
            <a:r>
              <a:rPr lang="en-US" sz="1200" i="1" dirty="0" err="1">
                <a:latin typeface="Comic Sans MS" panose="030F0702030302020204" pitchFamily="66" charset="0"/>
              </a:rPr>
              <a:t>rubecula</a:t>
            </a:r>
            <a:endParaRPr lang="pt-BR" altLang="pt-BR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pt-BR" sz="1600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300" dirty="0">
                <a:latin typeface="Comic Sans MS" panose="030F0702030302020204" pitchFamily="66" charset="0"/>
              </a:rPr>
              <a:t>O Pisco do </a:t>
            </a:r>
            <a:r>
              <a:rPr lang="es-ES" sz="1300" dirty="0" err="1">
                <a:latin typeface="Comic Sans MS" panose="030F0702030302020204" pitchFamily="66" charset="0"/>
              </a:rPr>
              <a:t>peito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ruivo</a:t>
            </a:r>
            <a:r>
              <a:rPr lang="es-ES" sz="1300" dirty="0">
                <a:latin typeface="Comic Sans MS" panose="030F0702030302020204" pitchFamily="66" charset="0"/>
              </a:rPr>
              <a:t> é </a:t>
            </a:r>
            <a:r>
              <a:rPr lang="es-ES" sz="1300" dirty="0" err="1">
                <a:latin typeface="Comic Sans MS" panose="030F0702030302020204" pitchFamily="66" charset="0"/>
              </a:rPr>
              <a:t>uma</a:t>
            </a:r>
            <a:r>
              <a:rPr lang="es-ES" sz="1300" dirty="0">
                <a:latin typeface="Comic Sans MS" panose="030F0702030302020204" pitchFamily="66" charset="0"/>
              </a:rPr>
              <a:t> ave </a:t>
            </a:r>
            <a:r>
              <a:rPr lang="es-ES" sz="1300" dirty="0" err="1">
                <a:latin typeface="Comic Sans MS" panose="030F0702030302020204" pitchFamily="66" charset="0"/>
              </a:rPr>
              <a:t>muito</a:t>
            </a:r>
            <a:r>
              <a:rPr lang="es-ES" sz="1300" dirty="0">
                <a:latin typeface="Comic Sans MS" panose="030F0702030302020204" pitchFamily="66" charset="0"/>
              </a:rPr>
              <a:t> popular na </a:t>
            </a:r>
            <a:r>
              <a:rPr lang="es-ES" sz="1300" b="1" dirty="0">
                <a:latin typeface="Comic Sans MS" panose="030F0702030302020204" pitchFamily="66" charset="0"/>
              </a:rPr>
              <a:t>Irlanda</a:t>
            </a:r>
            <a:r>
              <a:rPr lang="es-ES" sz="1300" dirty="0">
                <a:latin typeface="Comic Sans MS" panose="030F0702030302020204" pitchFamily="66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Tem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um</a:t>
            </a:r>
            <a:r>
              <a:rPr lang="es-ES" sz="1300" dirty="0">
                <a:latin typeface="Comic Sans MS" panose="030F0702030302020204" pitchFamily="66" charset="0"/>
              </a:rPr>
              <a:t> canto melodioso </a:t>
            </a:r>
            <a:r>
              <a:rPr lang="es-ES" sz="1300" dirty="0" err="1">
                <a:latin typeface="Comic Sans MS" panose="030F0702030302020204" pitchFamily="66" charset="0"/>
              </a:rPr>
              <a:t>muito</a:t>
            </a:r>
            <a:r>
              <a:rPr lang="es-ES" sz="1300" dirty="0">
                <a:latin typeface="Comic Sans MS" panose="030F0702030302020204" pitchFamily="66" charset="0"/>
              </a:rPr>
              <a:t> bonito e </a:t>
            </a:r>
            <a:r>
              <a:rPr lang="es-ES" sz="1300" dirty="0" err="1">
                <a:latin typeface="Comic Sans MS" panose="030F0702030302020204" pitchFamily="66" charset="0"/>
              </a:rPr>
              <a:t>forte</a:t>
            </a:r>
            <a:r>
              <a:rPr lang="es-ES" sz="1300" dirty="0">
                <a:latin typeface="Comic Sans MS" panose="030F0702030302020204" pitchFamily="66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PT" sz="1300" dirty="0">
                <a:latin typeface="Comic Sans MS" panose="030F0702030302020204" pitchFamily="66" charset="0"/>
              </a:rPr>
              <a:t>É uma ave pequena, com cerca de 14 cm; </a:t>
            </a: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Quando adultos apresentam uma cor alaranjada no peito;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Se alimentam de insetos, aranhas, minhocas e caracóis;</a:t>
            </a:r>
          </a:p>
          <a:p>
            <a:r>
              <a:rPr lang="pt-BR" sz="1300" dirty="0">
                <a:latin typeface="Comic Sans MS" panose="030F0702030302020204" pitchFamily="66" charset="0"/>
              </a:rPr>
              <a:t> </a:t>
            </a: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Põe de 4 a 6 ovos, e a incubação dura 13 a 14 dias;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É tão querido no país, que os irlandeses usam sua imagem para ilustrar cartões de natal.</a:t>
            </a: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D64E25F-8167-4F53-A817-104CBFBF962E}"/>
              </a:ext>
            </a:extLst>
          </p:cNvPr>
          <p:cNvSpPr txBox="1"/>
          <p:nvPr/>
        </p:nvSpPr>
        <p:spPr>
          <a:xfrm>
            <a:off x="6741919" y="5320701"/>
            <a:ext cx="2524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Comic Sans MS" panose="030F0702030302020204" pitchFamily="66" charset="0"/>
              </a:rPr>
              <a:t>Filhote de pisco do peito ruivo</a:t>
            </a:r>
          </a:p>
        </p:txBody>
      </p:sp>
      <p:pic>
        <p:nvPicPr>
          <p:cNvPr id="5" name="Imagem 4" descr="E:\2017\MISSÕES\bandeirasa\1 Irlanda.jpg">
            <a:extLst>
              <a:ext uri="{FF2B5EF4-FFF2-40B4-BE49-F238E27FC236}">
                <a16:creationId xmlns:a16="http://schemas.microsoft.com/office/drawing/2014/main" id="{D1653B81-877F-4FFD-818B-E6CBB597CAA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741" y="5448079"/>
            <a:ext cx="1371600" cy="9220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118719C-3FA4-47D6-8245-36A9F06B3761}"/>
              </a:ext>
            </a:extLst>
          </p:cNvPr>
          <p:cNvSpPr txBox="1"/>
          <p:nvPr/>
        </p:nvSpPr>
        <p:spPr>
          <a:xfrm>
            <a:off x="3182112" y="6497319"/>
            <a:ext cx="1671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Comic Sans MS" panose="030F0702030302020204" pitchFamily="66" charset="0"/>
              </a:rPr>
              <a:t>Bandeira da Irlanda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52A355F-DAEF-4F55-A7B7-6D976789C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911" y="787041"/>
            <a:ext cx="3363879" cy="282446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F469E5A-8A99-48C5-9AB0-E353559801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19" y="685421"/>
            <a:ext cx="1950720" cy="292608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42B9A36-74BA-4003-86EE-3EB3692F3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10" y="3808160"/>
            <a:ext cx="2261937" cy="151254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DB3A7B9-8DC2-443A-A0D2-BA3EB6DBC9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801" y="3968815"/>
            <a:ext cx="1615440" cy="170688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1B721E4-CDEB-451B-AF7D-0E8BBD0CD6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073" y="5675695"/>
            <a:ext cx="1517904" cy="95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62162"/>
      </p:ext>
    </p:extLst>
  </p:cSld>
  <p:clrMapOvr>
    <a:masterClrMapping/>
  </p:clrMapOvr>
</p:sld>
</file>

<file path=ppt/theme/theme1.xml><?xml version="1.0" encoding="utf-8"?>
<a:theme xmlns:a="http://schemas.openxmlformats.org/drawingml/2006/main" name="Missões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22227</TotalTime>
  <Words>3337</Words>
  <Application>Microsoft Office PowerPoint</Application>
  <PresentationFormat>Apresentação na tela (4:3)</PresentationFormat>
  <Paragraphs>409</Paragraphs>
  <Slides>49</Slides>
  <Notes>26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7" baseType="lpstr">
      <vt:lpstr>Arial</vt:lpstr>
      <vt:lpstr>Calibri</vt:lpstr>
      <vt:lpstr>Comic Sans MS</vt:lpstr>
      <vt:lpstr>EncodeSansCompressed-Bold</vt:lpstr>
      <vt:lpstr>EncodeSansCompressed-SemiBold</vt:lpstr>
      <vt:lpstr>inherit</vt:lpstr>
      <vt:lpstr>Wingdings</vt:lpstr>
      <vt:lpstr>Missões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Uso Pessoal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Ruy Schwantes</dc:creator>
  <cp:lastModifiedBy>Ruy Ernesto Nobrega Schwantes</cp:lastModifiedBy>
  <cp:revision>1235</cp:revision>
  <dcterms:created xsi:type="dcterms:W3CDTF">2014-12-27T17:37:04Z</dcterms:created>
  <dcterms:modified xsi:type="dcterms:W3CDTF">2020-03-23T20:10:23Z</dcterms:modified>
</cp:coreProperties>
</file>