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sldIdLst>
    <p:sldId id="727" r:id="rId2"/>
    <p:sldId id="256" r:id="rId3"/>
    <p:sldId id="902" r:id="rId4"/>
    <p:sldId id="517" r:id="rId5"/>
    <p:sldId id="258" r:id="rId6"/>
    <p:sldId id="259" r:id="rId7"/>
    <p:sldId id="260" r:id="rId8"/>
    <p:sldId id="733" r:id="rId9"/>
    <p:sldId id="905" r:id="rId10"/>
    <p:sldId id="839" r:id="rId11"/>
    <p:sldId id="877" r:id="rId12"/>
    <p:sldId id="878" r:id="rId13"/>
    <p:sldId id="842" r:id="rId14"/>
    <p:sldId id="903" r:id="rId15"/>
    <p:sldId id="925" r:id="rId16"/>
    <p:sldId id="845" r:id="rId17"/>
    <p:sldId id="904" r:id="rId18"/>
    <p:sldId id="819" r:id="rId19"/>
    <p:sldId id="848" r:id="rId20"/>
    <p:sldId id="906" r:id="rId21"/>
    <p:sldId id="907" r:id="rId22"/>
    <p:sldId id="851" r:id="rId23"/>
    <p:sldId id="908" r:id="rId24"/>
    <p:sldId id="880" r:id="rId25"/>
    <p:sldId id="854" r:id="rId26"/>
    <p:sldId id="910" r:id="rId27"/>
    <p:sldId id="911" r:id="rId28"/>
    <p:sldId id="857" r:id="rId29"/>
    <p:sldId id="912" r:id="rId30"/>
    <p:sldId id="913" r:id="rId31"/>
    <p:sldId id="860" r:id="rId32"/>
    <p:sldId id="914" r:id="rId33"/>
    <p:sldId id="915" r:id="rId34"/>
    <p:sldId id="863" r:id="rId35"/>
    <p:sldId id="916" r:id="rId36"/>
    <p:sldId id="917" r:id="rId37"/>
    <p:sldId id="866" r:id="rId38"/>
    <p:sldId id="918" r:id="rId39"/>
    <p:sldId id="919" r:id="rId40"/>
    <p:sldId id="869" r:id="rId41"/>
    <p:sldId id="920" r:id="rId42"/>
    <p:sldId id="921" r:id="rId43"/>
    <p:sldId id="872" r:id="rId44"/>
    <p:sldId id="922" r:id="rId45"/>
    <p:sldId id="923" r:id="rId46"/>
    <p:sldId id="924" r:id="rId47"/>
    <p:sldId id="312" r:id="rId48"/>
    <p:sldId id="325" r:id="rId49"/>
    <p:sldId id="304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434" autoAdjust="0"/>
  </p:normalViewPr>
  <p:slideViewPr>
    <p:cSldViewPr>
      <p:cViewPr varScale="1">
        <p:scale>
          <a:sx n="77" d="100"/>
          <a:sy n="77" d="100"/>
        </p:scale>
        <p:origin x="402" y="90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12/12/2019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1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98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84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1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76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27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0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4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9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2020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Intereuropea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1B27DBC-FF71-42CD-8B6F-E2C8DA647EC9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Orientación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para maestras/os</a:t>
            </a:r>
          </a:p>
        </p:txBody>
      </p:sp>
    </p:spTree>
    <p:extLst>
      <p:ext uri="{BB962C8B-B14F-4D97-AF65-F5344CB8AC3E}">
        <p14:creationId xmlns:p14="http://schemas.microsoft.com/office/powerpoint/2010/main" val="424848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Intereuropeia</a:t>
            </a: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Centro-Leste Africana</a:t>
            </a:r>
          </a:p>
        </p:txBody>
      </p:sp>
    </p:spTree>
    <p:extLst>
      <p:ext uri="{BB962C8B-B14F-4D97-AF65-F5344CB8AC3E}">
        <p14:creationId xmlns:p14="http://schemas.microsoft.com/office/powerpoint/2010/main" val="191760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B81B64-9464-448C-B6EE-3F4761053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24081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437BE-1742-43B1-8A30-95F833ACDA68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9301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702797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46124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2A109D53-E952-4271-AA2C-79D04EB42F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1640" y="68600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72B474-7518-4240-8D02-54CE7D96FC3F}"/>
              </a:ext>
            </a:extLst>
          </p:cNvPr>
          <p:cNvSpPr txBox="1"/>
          <p:nvPr userDrawn="1"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E3D07488-1B31-49D1-8FDD-086C49F419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Las imágenes que hemos utilizado aquí son tomadas de Internet. Buscamos no utilizar imágenes que tengan restricciones sobre los derechos de autor.</a:t>
            </a:r>
          </a:p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Si por casualidad estamos utilizando incorrectamente alguna imagen, por favor hágamelo saber que voy a eliminar inmediatamente la imagen de 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652FF157-BCF9-4E58-B41D-0A2AE0159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2400" b="1" dirty="0"/>
              <a:t>Cualquier comentario sobre este material por favor póngase en contacto conmigo por correo electrónico </a:t>
            </a:r>
            <a:r>
              <a:rPr lang="pt-BR" altLang="pt-BR" sz="2400" b="1" dirty="0"/>
              <a:t>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CE21B50-5B16-4325-9033-D646B8D466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r>
              <a:rPr lang="pt-BR" sz="2400" b="1" dirty="0" err="1"/>
              <a:t>Traducido</a:t>
            </a:r>
            <a:r>
              <a:rPr lang="pt-BR" sz="2400" b="1" dirty="0"/>
              <a:t> al </a:t>
            </a:r>
            <a:r>
              <a:rPr lang="pt-BR" sz="2400" b="1" dirty="0" err="1"/>
              <a:t>español</a:t>
            </a:r>
            <a:r>
              <a:rPr lang="pt-BR" sz="2400" b="1" dirty="0"/>
              <a:t> por</a:t>
            </a:r>
            <a:endParaRPr lang="es-ES" altLang="pt-BR" sz="2400" b="1" dirty="0"/>
          </a:p>
          <a:p>
            <a:pPr eaLnBrk="1" hangingPunct="1"/>
            <a:r>
              <a:rPr lang="es-ES" sz="2400" b="1" dirty="0">
                <a:solidFill>
                  <a:srgbClr val="FF0000"/>
                </a:solidFill>
              </a:rPr>
              <a:t>María Elena López Suarez</a:t>
            </a:r>
            <a:r>
              <a:rPr lang="es-ES" sz="2400" dirty="0"/>
              <a:t> </a:t>
            </a:r>
            <a:r>
              <a:rPr lang="es-ES" altLang="pt-BR" sz="2400" b="1" dirty="0">
                <a:solidFill>
                  <a:srgbClr val="FF0000"/>
                </a:solidFill>
              </a:rPr>
              <a:t>	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  <a:endParaRPr lang="pt-BR" altLang="pt-BR" sz="24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2019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369494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2019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35" name="Imagem 34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7EEB57F5-F4C9-4CE0-AC62-36B44926C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000"/>
          </a:xfrm>
          <a:prstGeom prst="rect">
            <a:avLst/>
          </a:prstGeom>
        </p:spPr>
      </p:pic>
      <p:pic>
        <p:nvPicPr>
          <p:cNvPr id="37" name="Imagem 36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6C52544F-0C00-4D7F-8E74-D542857570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A2640E4-4023-4CF4-8933-1FC1080921C9}"/>
              </a:ext>
            </a:extLst>
          </p:cNvPr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" y="5245200"/>
            <a:ext cx="1206000" cy="1276350"/>
          </a:xfrm>
          <a:prstGeom prst="rect">
            <a:avLst/>
          </a:prstGeom>
        </p:spPr>
      </p:pic>
      <p:pic>
        <p:nvPicPr>
          <p:cNvPr id="41" name="Imagem 40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B4055186-3C26-4D1D-8637-81CC634B9E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672"/>
          </a:xfrm>
          <a:prstGeom prst="rect">
            <a:avLst/>
          </a:prstGeom>
        </p:spPr>
      </p:pic>
      <p:pic>
        <p:nvPicPr>
          <p:cNvPr id="43" name="Imagem 4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60A1F0D2-666F-4E65-99F3-85695920FC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9527983B-9006-4454-8B79-F1CBD1A67F17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5180" y="25192"/>
            <a:ext cx="907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Intereuropeia</a:t>
            </a:r>
          </a:p>
        </p:txBody>
      </p:sp>
      <p:pic>
        <p:nvPicPr>
          <p:cNvPr id="28" name="Imagem 27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E381E873-BC16-428F-94A4-5043A1369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" y="706822"/>
            <a:ext cx="9096375" cy="6143625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A36C052A-065E-41A4-A901-B263C586E5E4}"/>
              </a:ext>
            </a:extLst>
          </p:cNvPr>
          <p:cNvSpPr/>
          <p:nvPr userDrawn="1"/>
        </p:nvSpPr>
        <p:spPr>
          <a:xfrm>
            <a:off x="5940152" y="716976"/>
            <a:ext cx="3203848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baseline="0" dirty="0">
                <a:solidFill>
                  <a:srgbClr val="FF0000"/>
                </a:solidFill>
                <a:latin typeface="EncodeSansCompressed-Bold"/>
              </a:rPr>
              <a:t>Projetos</a:t>
            </a:r>
          </a:p>
          <a:p>
            <a:pPr algn="l"/>
            <a:r>
              <a:rPr lang="pt-BR" sz="14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1 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Construir um novo prédio para o Seminário de Teologia e expandir o Centro Educativo Adventista de </a:t>
            </a:r>
            <a:r>
              <a:rPr lang="pt-BR" sz="1400" b="0" i="0" u="none" strike="noStrike" baseline="0" dirty="0" err="1">
                <a:solidFill>
                  <a:schemeClr val="tx1"/>
                </a:solidFill>
                <a:latin typeface="EncodeSansCompressed-Regular"/>
              </a:rPr>
              <a:t>Sagunto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, na Espanha.</a:t>
            </a:r>
          </a:p>
          <a:p>
            <a:pPr algn="l"/>
            <a:r>
              <a:rPr lang="pt-BR" sz="14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2 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Renovar o principal edifício histórico no Colégio Adventista </a:t>
            </a:r>
            <a:r>
              <a:rPr lang="pt-BR" sz="1400" b="0" i="0" u="none" strike="noStrike" baseline="0" dirty="0" err="1">
                <a:solidFill>
                  <a:schemeClr val="tx1"/>
                </a:solidFill>
                <a:latin typeface="EncodeSansCompressed-Regular"/>
              </a:rPr>
              <a:t>Marienhöhe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 [lê-se </a:t>
            </a:r>
            <a:r>
              <a:rPr lang="pt-BR" sz="1400" b="0" i="0" u="none" strike="noStrike" baseline="0" dirty="0" err="1">
                <a:solidFill>
                  <a:schemeClr val="tx1"/>
                </a:solidFill>
                <a:latin typeface="EncodeSansCompressed-Regular"/>
              </a:rPr>
              <a:t>Marinrouâ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], em Darmstadt, Alemanha.</a:t>
            </a:r>
          </a:p>
          <a:p>
            <a:pPr algn="l"/>
            <a:r>
              <a:rPr lang="pt-BR" sz="14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3 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Estabelecer um programa educacional de assistência para crianças vulneráveis na República Tcheca e na Eslováquia.</a:t>
            </a:r>
          </a:p>
          <a:p>
            <a:pPr algn="l"/>
            <a:r>
              <a:rPr lang="pt-BR" sz="14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4 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Edificar uma igreja com centro para atividades infantis em Sófia, na Bulgária.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13BC69D3-FD2B-4BC8-8C3D-DB2C3FF421CF}"/>
              </a:ext>
            </a:extLst>
          </p:cNvPr>
          <p:cNvCxnSpPr>
            <a:cxnSpLocks/>
          </p:cNvCxnSpPr>
          <p:nvPr userDrawn="1"/>
        </p:nvCxnSpPr>
        <p:spPr>
          <a:xfrm flipH="1">
            <a:off x="1907704" y="1196752"/>
            <a:ext cx="4032448" cy="381642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E80B7579-D65E-4FEB-B17D-DE839E8AD7CE}"/>
              </a:ext>
            </a:extLst>
          </p:cNvPr>
          <p:cNvCxnSpPr>
            <a:cxnSpLocks/>
          </p:cNvCxnSpPr>
          <p:nvPr userDrawn="1"/>
        </p:nvCxnSpPr>
        <p:spPr>
          <a:xfrm flipH="1">
            <a:off x="3059832" y="1988840"/>
            <a:ext cx="2880320" cy="79208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9AB70786-2677-4567-A4E4-6F338182573F}"/>
              </a:ext>
            </a:extLst>
          </p:cNvPr>
          <p:cNvCxnSpPr>
            <a:cxnSpLocks/>
          </p:cNvCxnSpPr>
          <p:nvPr userDrawn="1"/>
        </p:nvCxnSpPr>
        <p:spPr>
          <a:xfrm flipH="1">
            <a:off x="3995936" y="2636912"/>
            <a:ext cx="1944216" cy="262354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27E03BEA-9F60-4816-9278-153BAFF8368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60630" y="3284984"/>
            <a:ext cx="179522" cy="93610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A580BCD3-6D21-4DF9-AFC6-FB537C9A315A}"/>
              </a:ext>
            </a:extLst>
          </p:cNvPr>
          <p:cNvSpPr/>
          <p:nvPr userDrawn="1"/>
        </p:nvSpPr>
        <p:spPr>
          <a:xfrm>
            <a:off x="7164288" y="4437112"/>
            <a:ext cx="1584176" cy="1080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dirty="0"/>
              <a:t>Localização Global</a:t>
            </a:r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E51FA4D8-35BF-43C3-8C5C-C7FDB49928E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52320" y="5517232"/>
            <a:ext cx="288032" cy="67401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0F13924B-8763-4F88-B311-939DF3813486}"/>
              </a:ext>
            </a:extLst>
          </p:cNvPr>
          <p:cNvSpPr/>
          <p:nvPr userDrawn="1"/>
        </p:nvSpPr>
        <p:spPr>
          <a:xfrm>
            <a:off x="6860202" y="6142560"/>
            <a:ext cx="792088" cy="674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19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6DFF1948-00E8-44EA-A197-1BAC994C2330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5B90587-1583-499F-9BA4-17C3701F9835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77CAD2-81C2-4EB8-8A44-52E01E574705}"/>
              </a:ext>
            </a:extLst>
          </p:cNvPr>
          <p:cNvSpPr txBox="1"/>
          <p:nvPr userDrawn="1"/>
        </p:nvSpPr>
        <p:spPr>
          <a:xfrm>
            <a:off x="5180" y="25192"/>
            <a:ext cx="907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DE LAS OFRENDAS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–       </a:t>
            </a:r>
            <a:r>
              <a:rPr lang="pt-BR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División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Intereuropeia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4E8D4DB-B683-4D9E-8560-D8B6FB79BC16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3" name="Imagem 22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27BCA634-BA04-4C88-842F-37A590E86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" y="703183"/>
            <a:ext cx="9096375" cy="6143625"/>
          </a:xfrm>
          <a:prstGeom prst="rect">
            <a:avLst/>
          </a:prstGeom>
        </p:spPr>
      </p:pic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CBD76532-888F-4079-AAA1-673B5C6EB5BC}"/>
              </a:ext>
            </a:extLst>
          </p:cNvPr>
          <p:cNvCxnSpPr/>
          <p:nvPr userDrawn="1"/>
        </p:nvCxnSpPr>
        <p:spPr>
          <a:xfrm flipH="1">
            <a:off x="1907704" y="2060848"/>
            <a:ext cx="3888432" cy="295232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25B50C2-86F2-40DF-82B7-3BA472D91FC9}"/>
              </a:ext>
            </a:extLst>
          </p:cNvPr>
          <p:cNvCxnSpPr>
            <a:cxnSpLocks/>
          </p:cNvCxnSpPr>
          <p:nvPr userDrawn="1"/>
        </p:nvCxnSpPr>
        <p:spPr>
          <a:xfrm>
            <a:off x="5760630" y="3055567"/>
            <a:ext cx="0" cy="1165521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3887066A-B17A-4E02-B6F8-02004E4E2604}"/>
              </a:ext>
            </a:extLst>
          </p:cNvPr>
          <p:cNvCxnSpPr>
            <a:cxnSpLocks/>
          </p:cNvCxnSpPr>
          <p:nvPr userDrawn="1"/>
        </p:nvCxnSpPr>
        <p:spPr>
          <a:xfrm flipH="1">
            <a:off x="3059832" y="2348880"/>
            <a:ext cx="2736304" cy="43204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CE07BE1F-C204-4651-A8FD-4E557FD44777}"/>
              </a:ext>
            </a:extLst>
          </p:cNvPr>
          <p:cNvCxnSpPr>
            <a:cxnSpLocks/>
          </p:cNvCxnSpPr>
          <p:nvPr userDrawn="1"/>
        </p:nvCxnSpPr>
        <p:spPr>
          <a:xfrm flipH="1">
            <a:off x="3995936" y="2708920"/>
            <a:ext cx="1800200" cy="19034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6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D03E4ECE-5402-4806-BFC8-869F040C8A02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Missões – 5 de janeiro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D6F2864A-C4D8-4AF6-86DA-D959023811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6" name="Espaço Reservado para Imagem 19">
            <a:extLst>
              <a:ext uri="{FF2B5EF4-FFF2-40B4-BE49-F238E27FC236}">
                <a16:creationId xmlns:a16="http://schemas.microsoft.com/office/drawing/2014/main" id="{1C9C4E88-EF10-4FB7-A9A3-E6279A66E39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D7A4CCB2-6861-482F-BBC0-BC1110181E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272260"/>
            <a:ext cx="6446941" cy="4425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9" name="Espaço Reservado para Texto 23">
            <a:extLst>
              <a:ext uri="{FF2B5EF4-FFF2-40B4-BE49-F238E27FC236}">
                <a16:creationId xmlns:a16="http://schemas.microsoft.com/office/drawing/2014/main" id="{0C574B6E-501F-41AD-94F5-E5BBECF16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0FAA7ABE-0B76-4786-9EF7-FC2E2FDF60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marL="0" lvl="0" indent="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dirty="0"/>
              <a:t>Editar Título</a:t>
            </a:r>
          </a:p>
        </p:txBody>
      </p:sp>
      <p:pic>
        <p:nvPicPr>
          <p:cNvPr id="23" name="Imagem 22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C6059CA8-5973-4FB0-81A2-D6CF21B7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" y="1796990"/>
            <a:ext cx="6419850" cy="4229100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BB950344-937D-4048-9B1C-F06B461116A7}"/>
              </a:ext>
            </a:extLst>
          </p:cNvPr>
          <p:cNvSpPr/>
          <p:nvPr userDrawn="1"/>
        </p:nvSpPr>
        <p:spPr>
          <a:xfrm>
            <a:off x="4187246" y="1791866"/>
            <a:ext cx="2281255" cy="22621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b="1" i="0" u="none" strike="noStrike" baseline="0" dirty="0">
                <a:solidFill>
                  <a:srgbClr val="FF0000"/>
                </a:solidFill>
                <a:latin typeface="EncodeSansCompressed-Bold"/>
              </a:rPr>
              <a:t>Divisão INTEREUROPEIA</a:t>
            </a:r>
          </a:p>
          <a:p>
            <a:pPr algn="l"/>
            <a:r>
              <a:rPr lang="pt-BR" sz="1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1 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Construir um novo prédio para o Seminário de Teologia e expandir o Centro Educativo Adventista de </a:t>
            </a:r>
            <a:r>
              <a:rPr lang="pt-BR" sz="1000" b="0" i="0" u="none" strike="noStrike" baseline="0" dirty="0" err="1">
                <a:solidFill>
                  <a:schemeClr val="tx1"/>
                </a:solidFill>
                <a:latin typeface="EncodeSansCompressed-Regular"/>
              </a:rPr>
              <a:t>Sagunto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, na Espanha.</a:t>
            </a:r>
          </a:p>
          <a:p>
            <a:pPr algn="l"/>
            <a:r>
              <a:rPr lang="pt-BR" sz="1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2 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Renovar o principal edifício histórico no Colégio Adventista </a:t>
            </a:r>
            <a:r>
              <a:rPr lang="pt-BR" sz="1000" b="0" i="0" u="none" strike="noStrike" baseline="0" dirty="0" err="1">
                <a:solidFill>
                  <a:schemeClr val="tx1"/>
                </a:solidFill>
                <a:latin typeface="EncodeSansCompressed-Regular"/>
              </a:rPr>
              <a:t>Marienhöhe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 [lê-se </a:t>
            </a:r>
            <a:r>
              <a:rPr lang="pt-BR" sz="1000" b="0" i="0" u="none" strike="noStrike" baseline="0" dirty="0" err="1">
                <a:solidFill>
                  <a:schemeClr val="tx1"/>
                </a:solidFill>
                <a:latin typeface="EncodeSansCompressed-Regular"/>
              </a:rPr>
              <a:t>Marinrouâ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], em Darmstadt, Alemanha.</a:t>
            </a:r>
          </a:p>
          <a:p>
            <a:pPr algn="l"/>
            <a:r>
              <a:rPr lang="pt-BR" sz="1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3 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Estabelecer um programa educacional de assistência para crianças vulneráveis na República Tcheca e na Eslováquia.</a:t>
            </a:r>
          </a:p>
          <a:p>
            <a:pPr algn="l"/>
            <a:r>
              <a:rPr lang="pt-BR" sz="1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4 </a:t>
            </a:r>
            <a:r>
              <a:rPr lang="pt-BR" sz="1000" b="0" i="0" u="none" strike="noStrike" baseline="0" dirty="0">
                <a:solidFill>
                  <a:schemeClr val="tx1"/>
                </a:solidFill>
                <a:latin typeface="EncodeSansCompressed-Regular"/>
              </a:rPr>
              <a:t>Edificar uma igreja com centro para atividades infantis em Sófia, na Bulgária.</a:t>
            </a:r>
            <a:endParaRPr lang="pt-B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76A1A1E-51CD-4CA1-AA4A-99FB22EFDD33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DEC2DDF-130F-4C79-8748-C45A2439757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8F14CC2E-63C0-43EF-A5E7-4848A35205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t-BR" sz="40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</a:t>
            </a:r>
            <a:r>
              <a:rPr lang="pt-BR" dirty="0" err="1"/>
              <a:t>Missión</a:t>
            </a:r>
            <a:r>
              <a:rPr lang="pt-BR" dirty="0"/>
              <a:t> – 5 de Janeiro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AEBCA12A-E4DA-4E15-AE44-1DD2C49FA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7F82A950-F6C9-4D1D-B221-C2E5E6F08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6" name="Espaço Reservado para Imagem 19">
            <a:extLst>
              <a:ext uri="{FF2B5EF4-FFF2-40B4-BE49-F238E27FC236}">
                <a16:creationId xmlns:a16="http://schemas.microsoft.com/office/drawing/2014/main" id="{CE57A428-608B-4276-BC8C-58272C3E61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E651C1CB-A436-4985-B4EF-7E329E7DE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9" name="Espaço Reservado para Texto 23">
            <a:extLst>
              <a:ext uri="{FF2B5EF4-FFF2-40B4-BE49-F238E27FC236}">
                <a16:creationId xmlns:a16="http://schemas.microsoft.com/office/drawing/2014/main" id="{701F3D57-ACE6-47CE-8826-670C610CA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pic>
        <p:nvPicPr>
          <p:cNvPr id="21" name="Imagem 20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3A793BE1-3BBB-4318-A1F3-2E30809B0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" y="1774208"/>
            <a:ext cx="64198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5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Intereuropeia</a:t>
            </a:r>
          </a:p>
        </p:txBody>
      </p:sp>
    </p:spTree>
    <p:extLst>
      <p:ext uri="{BB962C8B-B14F-4D97-AF65-F5344CB8AC3E}">
        <p14:creationId xmlns:p14="http://schemas.microsoft.com/office/powerpoint/2010/main" val="23088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9" r:id="rId3"/>
    <p:sldLayoutId id="2147483680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685" r:id="rId11"/>
    <p:sldLayoutId id="2147483686" r:id="rId12"/>
    <p:sldLayoutId id="2147483687" r:id="rId13"/>
    <p:sldLayoutId id="2147483688" r:id="rId14"/>
    <p:sldLayoutId id="2147483691" r:id="rId15"/>
    <p:sldLayoutId id="2147483674" r:id="rId16"/>
    <p:sldLayoutId id="2147483677" r:id="rId17"/>
    <p:sldLayoutId id="2147483694" r:id="rId18"/>
    <p:sldLayoutId id="2147483689" r:id="rId19"/>
    <p:sldLayoutId id="2147483690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pt.wikipedia.org/wiki/Eslov%C3%A1quia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manhadealemanha.files.wordpress.com/2015/05/img_4711.jpg" TargetMode="External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6.jpeg"/><Relationship Id="rId3" Type="http://schemas.openxmlformats.org/officeDocument/2006/relationships/hyperlink" Target="http://3.bp.blogspot.com/_lM4CUAFQ2sU/SUE1R93EIII/AAAAAAAAAeM/T58_mkFXPr8/s1600-h/Gredos_0025.jpg" TargetMode="External"/><Relationship Id="rId7" Type="http://schemas.openxmlformats.org/officeDocument/2006/relationships/image" Target="../media/image132.jpeg"/><Relationship Id="rId12" Type="http://schemas.openxmlformats.org/officeDocument/2006/relationships/hyperlink" Target="http://2.bp.blogspot.com/-Xc8uWoq8zM4/T3TjbqR_URI/AAAAAAAAGfE/9RjAm-_ET9Y/s1600/33+ibex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4.bp.blogspot.com/-nWF5zHKSkkQ/ULu3QrfwJMI/AAAAAAAADDc/NlQkJOPJeGY/s1600/Cabra-monte%CC%81s-(Capra-pyrenaica)---IMG_3870-Blog.jpg" TargetMode="External"/><Relationship Id="rId11" Type="http://schemas.openxmlformats.org/officeDocument/2006/relationships/image" Target="../media/image135.jpeg"/><Relationship Id="rId5" Type="http://schemas.openxmlformats.org/officeDocument/2006/relationships/image" Target="../media/image131.jpeg"/><Relationship Id="rId10" Type="http://schemas.openxmlformats.org/officeDocument/2006/relationships/hyperlink" Target="http://1.bp.blogspot.com/-BHR4xp4-xak/ULu4lBfSiWI/AAAAAAAADEk/7sZbidTTb9M/s1600/Cabra-monte%CC%81s-(Capra-pyrenaica)---IMG_5245-Blog.jpg" TargetMode="External"/><Relationship Id="rId4" Type="http://schemas.openxmlformats.org/officeDocument/2006/relationships/image" Target="../media/image130.jpeg"/><Relationship Id="rId9" Type="http://schemas.openxmlformats.org/officeDocument/2006/relationships/image" Target="../media/image1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1º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altLang="pt-BR" dirty="0">
                <a:latin typeface="Calibri" panose="020F0502020204030204" pitchFamily="34" charset="0"/>
              </a:rPr>
              <a:t>S02 - Missões – 12 de outubro</a:t>
            </a:r>
            <a:endParaRPr lang="pt-BR" dirty="0"/>
          </a:p>
        </p:txBody>
      </p:sp>
      <p:pic>
        <p:nvPicPr>
          <p:cNvPr id="10" name="Espaço Reservado para Imagem 9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32BBE0FB-24BB-4CEA-BAEE-ED56DE27F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3"/>
          <a:stretch>
            <a:fillRect/>
          </a:stretch>
        </p:blipFill>
        <p:spPr/>
      </p:pic>
      <p:pic>
        <p:nvPicPr>
          <p:cNvPr id="16" name="Espaço Reservado para Imagem 15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6BA4910A-0147-4D05-BD0B-EB5937C128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9801"/>
          <a:stretch>
            <a:fillRect/>
          </a:stretch>
        </p:blipFill>
        <p:spPr/>
      </p:pic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B05170F6-E780-4214-B27E-B0B414DD1A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Dominika</a:t>
            </a:r>
            <a:r>
              <a:rPr lang="pt-BR" dirty="0"/>
              <a:t> </a:t>
            </a:r>
            <a:r>
              <a:rPr lang="pt-BR" dirty="0" err="1"/>
              <a:t>Gaborova</a:t>
            </a:r>
            <a:r>
              <a:rPr lang="pt-BR" dirty="0"/>
              <a:t>, 15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C9009C5D-0766-4634-B24E-20E4D28F31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Eslováquia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488966-2EB1-4A91-8D05-CF77487F8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Orando em favor do pai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C974551-5909-492C-BEA6-D172C0578929}"/>
              </a:ext>
            </a:extLst>
          </p:cNvPr>
          <p:cNvCxnSpPr>
            <a:cxnSpLocks/>
          </p:cNvCxnSpPr>
          <p:nvPr/>
        </p:nvCxnSpPr>
        <p:spPr>
          <a:xfrm flipH="1" flipV="1">
            <a:off x="3635896" y="3156712"/>
            <a:ext cx="3042446" cy="4338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7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FFD8C36-05CA-4181-BED8-9F14FFE1E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694808"/>
            <a:ext cx="3278982" cy="323824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  <a:latin typeface="+mn-lt"/>
              </a:rPr>
              <a:t>Eslováquia</a:t>
            </a:r>
          </a:p>
          <a:p>
            <a:r>
              <a:rPr lang="pt-BR" b="1" dirty="0">
                <a:latin typeface="+mn-lt"/>
              </a:rPr>
              <a:t>• Eslováquia, cujo nome oficial é República Eslovaca, é um país na Europa Central. É limitado pela República Checa e pela Áustria a oeste, pela Polônia ao norte, pela Ucrânia ao leste e Hungria ao sul. O território eslovaco se estende por cerca de 49 mil quilômetros quadrados e é em grande parte montanhoso. </a:t>
            </a:r>
          </a:p>
          <a:p>
            <a:endParaRPr lang="pt-BR" b="1" dirty="0">
              <a:latin typeface="+mn-lt"/>
              <a:hlinkClick r:id="rId2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7D953D9-9C26-45AE-82EF-61FE7F553FB8}"/>
              </a:ext>
            </a:extLst>
          </p:cNvPr>
          <p:cNvSpPr/>
          <p:nvPr/>
        </p:nvSpPr>
        <p:spPr>
          <a:xfrm>
            <a:off x="3419872" y="3347700"/>
            <a:ext cx="3278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Paisagens da Eslováquia</a:t>
            </a:r>
            <a:endParaRPr lang="pt-BR" dirty="0"/>
          </a:p>
        </p:txBody>
      </p:sp>
      <p:pic>
        <p:nvPicPr>
          <p:cNvPr id="5" name="Imagem 4" descr="Montanha com pedras&#10;&#10;Descrição gerada automaticamente">
            <a:extLst>
              <a:ext uri="{FF2B5EF4-FFF2-40B4-BE49-F238E27FC236}">
                <a16:creationId xmlns:a16="http://schemas.microsoft.com/office/drawing/2014/main" id="{EA4CC379-F620-4A4D-A9C0-2D199E2F3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13" y="921598"/>
            <a:ext cx="3333778" cy="2219370"/>
          </a:xfrm>
          <a:prstGeom prst="rect">
            <a:avLst/>
          </a:prstGeom>
        </p:spPr>
      </p:pic>
      <p:pic>
        <p:nvPicPr>
          <p:cNvPr id="6" name="Imagem 5" descr="Uma imagem contendo água, ao ar livre, montanha, lago&#10;&#10;Descrição gerada automaticamente">
            <a:extLst>
              <a:ext uri="{FF2B5EF4-FFF2-40B4-BE49-F238E27FC236}">
                <a16:creationId xmlns:a16="http://schemas.microsoft.com/office/drawing/2014/main" id="{A915E803-F2CD-4352-80D6-83CAD7BD9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92" y="817149"/>
            <a:ext cx="2410336" cy="3610585"/>
          </a:xfrm>
          <a:prstGeom prst="rect">
            <a:avLst/>
          </a:prstGeom>
        </p:spPr>
      </p:pic>
      <p:pic>
        <p:nvPicPr>
          <p:cNvPr id="7" name="Imagem 6" descr="Flor com montanha ao fundo&#10;&#10;Descrição gerada automaticamente">
            <a:extLst>
              <a:ext uri="{FF2B5EF4-FFF2-40B4-BE49-F238E27FC236}">
                <a16:creationId xmlns:a16="http://schemas.microsoft.com/office/drawing/2014/main" id="{BF128FD9-E597-4703-A28F-12CA56760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52353"/>
            <a:ext cx="4333875" cy="2886075"/>
          </a:xfrm>
          <a:prstGeom prst="rect">
            <a:avLst/>
          </a:prstGeom>
        </p:spPr>
      </p:pic>
      <p:pic>
        <p:nvPicPr>
          <p:cNvPr id="8" name="Imagem 7" descr="Água com montanhas ao fundo&#10;&#10;Descrição gerada automaticamente">
            <a:extLst>
              <a:ext uri="{FF2B5EF4-FFF2-40B4-BE49-F238E27FC236}">
                <a16:creationId xmlns:a16="http://schemas.microsoft.com/office/drawing/2014/main" id="{184155ED-DD4F-4B81-8232-2014AE462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36" y="4428456"/>
            <a:ext cx="47244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09E0E43D-14C9-4BD8-8F0F-661E52D9D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88" y="815345"/>
            <a:ext cx="2901950" cy="57861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Esquilo europeu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O esquilo europeu, possui pelagem avermelhada, cauda longa e tem </a:t>
            </a:r>
            <a:r>
              <a:rPr lang="pt-BR" sz="1300" dirty="0" err="1">
                <a:latin typeface="Comic Sans MS" panose="030F0702030302020204" pitchFamily="66" charset="0"/>
              </a:rPr>
              <a:t>pêlos</a:t>
            </a:r>
            <a:r>
              <a:rPr lang="pt-BR" sz="1300" dirty="0">
                <a:latin typeface="Comic Sans MS" panose="030F0702030302020204" pitchFamily="66" charset="0"/>
              </a:rPr>
              <a:t> compridos nas orelhas;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300" dirty="0">
                <a:latin typeface="Comic Sans MS" panose="030F0702030302020204" pitchFamily="66" charset="0"/>
              </a:rPr>
              <a:t>É comum encontrar esquilos em bosques e parques na Alemanha;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No inverno passa diversos dias dormindo na toca, mas acorda com frequência e com fome; </a:t>
            </a:r>
          </a:p>
          <a:p>
            <a:pPr algn="just"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Assim, passa o outono armazenando avelãs, bolotas e castanhas, que ele esconde em geral embaixo de árvores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Vive em árvores altas e constrói o ninho o mais alto possível, num buraco ou no vão de uma forquilha de galhos. É muito ágil nas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Seu pior inimigo é a marta, quase tão ágil quanto ele. </a:t>
            </a:r>
            <a:endParaRPr lang="pt-PT" sz="13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8DBED1-F9A3-4FF3-8568-D7F6B3E3A6A3}"/>
              </a:ext>
            </a:extLst>
          </p:cNvPr>
          <p:cNvSpPr txBox="1"/>
          <p:nvPr/>
        </p:nvSpPr>
        <p:spPr>
          <a:xfrm>
            <a:off x="6440718" y="6222334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Alemanha</a:t>
            </a:r>
          </a:p>
          <a:p>
            <a:pPr algn="ctr"/>
            <a:endParaRPr lang="pt-BR" sz="1100" b="1" dirty="0"/>
          </a:p>
        </p:txBody>
      </p:sp>
      <p:pic>
        <p:nvPicPr>
          <p:cNvPr id="4" name="Picture 2" descr="IMG_4711">
            <a:hlinkClick r:id="rId3"/>
            <a:extLst>
              <a:ext uri="{FF2B5EF4-FFF2-40B4-BE49-F238E27FC236}">
                <a16:creationId xmlns:a16="http://schemas.microsoft.com/office/drawing/2014/main" id="{62D348A2-B5C8-4C80-83C4-E8BE5F9B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63" y="4060396"/>
            <a:ext cx="2777666" cy="20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6901E28-60F3-4FA8-8773-18E0D415B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83" y="5082856"/>
            <a:ext cx="2709480" cy="170045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2A35B10-2CC8-4261-A0AD-ED73D1119600}"/>
              </a:ext>
            </a:extLst>
          </p:cNvPr>
          <p:cNvSpPr txBox="1"/>
          <p:nvPr/>
        </p:nvSpPr>
        <p:spPr>
          <a:xfrm>
            <a:off x="3071638" y="4651970"/>
            <a:ext cx="3732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Fotos tirada em um bosque, </a:t>
            </a:r>
          </a:p>
          <a:p>
            <a:pPr algn="ctr"/>
            <a:r>
              <a:rPr lang="pt-BR" sz="1100" b="1" dirty="0"/>
              <a:t>em Berlim na Alemanha.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61584B-CE12-450F-A528-8B70DBBC8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03" y="815345"/>
            <a:ext cx="3034270" cy="20149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7D5F9D-967C-4459-BA44-C4C87BED0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55" y="736008"/>
            <a:ext cx="2661874" cy="33273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C8D078-5755-49A8-86EF-5EDF5FAA04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38" y="2830290"/>
            <a:ext cx="2661874" cy="1806747"/>
          </a:xfrm>
          <a:prstGeom prst="rect">
            <a:avLst/>
          </a:prstGeom>
        </p:spPr>
      </p:pic>
      <p:pic>
        <p:nvPicPr>
          <p:cNvPr id="10" name="Imagem 9" descr="Uma imagem contendo comida, flor, desenho&#10;&#10;Descrição gerada automaticamente">
            <a:extLst>
              <a:ext uri="{FF2B5EF4-FFF2-40B4-BE49-F238E27FC236}">
                <a16:creationId xmlns:a16="http://schemas.microsoft.com/office/drawing/2014/main" id="{3CC78D21-0DAD-47AF-B0BB-3F1EEC2ECE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60" y="6163887"/>
            <a:ext cx="1103154" cy="6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– Missões – 18 de janeiro</a:t>
            </a:r>
            <a:endParaRPr lang="pt-BR" dirty="0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1E890CAD-2549-48C0-BA66-473CA9DB4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Larisa</a:t>
            </a:r>
            <a:r>
              <a:rPr lang="pt-BR" dirty="0"/>
              <a:t> </a:t>
            </a:r>
            <a:r>
              <a:rPr lang="pt-BR" dirty="0" err="1"/>
              <a:t>Abajyan</a:t>
            </a:r>
            <a:r>
              <a:rPr lang="pt-BR" dirty="0"/>
              <a:t>, 14 anos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9C46C587-4ADF-4197-8C3F-9876198F9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i="1" dirty="0"/>
              <a:t>República Tcheca</a:t>
            </a:r>
            <a:endParaRPr lang="pt-BR" sz="200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6B9A64-E4FF-4D20-8D30-3F169A3166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Aprendendo a jejuar</a:t>
            </a:r>
          </a:p>
        </p:txBody>
      </p:sp>
      <p:pic>
        <p:nvPicPr>
          <p:cNvPr id="10" name="Espaço Reservado para Imagem 9" descr="Desenho de bandeira&#10;&#10;Descrição gerada automaticamente">
            <a:extLst>
              <a:ext uri="{FF2B5EF4-FFF2-40B4-BE49-F238E27FC236}">
                <a16:creationId xmlns:a16="http://schemas.microsoft.com/office/drawing/2014/main" id="{6F47DABE-84F9-46F3-96A4-C909057417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3"/>
          <a:stretch>
            <a:fillRect/>
          </a:stretch>
        </p:blipFill>
        <p:spPr/>
      </p:pic>
      <p:pic>
        <p:nvPicPr>
          <p:cNvPr id="15" name="Espaço Reservado para Imagem 14" descr="Pessoa posando para foto sorrindo&#10;&#10;Descrição gerada automaticamente">
            <a:extLst>
              <a:ext uri="{FF2B5EF4-FFF2-40B4-BE49-F238E27FC236}">
                <a16:creationId xmlns:a16="http://schemas.microsoft.com/office/drawing/2014/main" id="{F24DF0D5-E4F3-4732-85BB-36F89C830A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r="236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5F9CB33-7B96-4B7A-BA42-5BFE6B6F33F3}"/>
              </a:ext>
            </a:extLst>
          </p:cNvPr>
          <p:cNvCxnSpPr>
            <a:cxnSpLocks/>
          </p:cNvCxnSpPr>
          <p:nvPr/>
        </p:nvCxnSpPr>
        <p:spPr>
          <a:xfrm flipH="1" flipV="1">
            <a:off x="3275856" y="2882943"/>
            <a:ext cx="3402486" cy="7075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14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2665935" cy="575852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</a:rPr>
              <a:t>República Tcheca</a:t>
            </a:r>
          </a:p>
          <a:p>
            <a:r>
              <a:rPr lang="pt-BR" sz="1600" b="1" dirty="0"/>
              <a:t>• A União Tcheco-Eslovaca tem 191 igrejas, 42 congregações e 9.736 adventistas. Isso representa uma média de 42 membros por igreja.</a:t>
            </a:r>
          </a:p>
          <a:p>
            <a:r>
              <a:rPr lang="pt-BR" sz="1600" b="1" dirty="0"/>
              <a:t>• A campeã de ténis Martina Hingis, ex-campeã mundial e vencedora de cinco títulos de Grand </a:t>
            </a:r>
            <a:r>
              <a:rPr lang="pt-BR" sz="1600" b="1" dirty="0" err="1"/>
              <a:t>Slam</a:t>
            </a:r>
            <a:r>
              <a:rPr lang="pt-BR" sz="1600" b="1" dirty="0"/>
              <a:t> e nove títulos de Grand </a:t>
            </a:r>
            <a:r>
              <a:rPr lang="pt-BR" sz="1600" b="1" dirty="0" err="1"/>
              <a:t>Slam</a:t>
            </a:r>
            <a:r>
              <a:rPr lang="pt-BR" sz="1600" b="1" dirty="0"/>
              <a:t> feminino, nasceu na Eslováquia em 1980, filha de pai eslovaco e mãe checa.</a:t>
            </a:r>
          </a:p>
          <a:p>
            <a:r>
              <a:rPr lang="pt-BR" sz="1600" b="1" dirty="0"/>
              <a:t>• O eslovaco </a:t>
            </a:r>
            <a:r>
              <a:rPr lang="pt-BR" sz="1600" b="1" dirty="0" err="1"/>
              <a:t>Štefan</a:t>
            </a:r>
            <a:r>
              <a:rPr lang="pt-BR" sz="1600" b="1" dirty="0"/>
              <a:t> </a:t>
            </a:r>
            <a:r>
              <a:rPr lang="pt-BR" sz="1600" b="1" dirty="0" err="1"/>
              <a:t>Banič</a:t>
            </a:r>
            <a:r>
              <a:rPr lang="pt-BR" sz="1600" b="1" dirty="0"/>
              <a:t> (1870-1941) inventou o primeiro </a:t>
            </a:r>
            <a:r>
              <a:rPr lang="pt-BR" sz="1600" b="1" dirty="0" err="1"/>
              <a:t>pára-quedas</a:t>
            </a:r>
            <a:r>
              <a:rPr lang="pt-BR" sz="1600" b="1" dirty="0"/>
              <a:t> para uso ativo, e patenteou-o em 1913.</a:t>
            </a:r>
          </a:p>
          <a:p>
            <a:r>
              <a:rPr lang="pt-BR" sz="1600" b="1" dirty="0"/>
              <a:t>• A Eslováquia tem o maior número de castelos e palácios per capita do mundo. Há 180 castelos e 425 palácios em um país com uma população menor do que Nova York.</a:t>
            </a:r>
            <a:endParaRPr lang="es-ES" sz="1600" b="1" dirty="0"/>
          </a:p>
        </p:txBody>
      </p:sp>
      <p:pic>
        <p:nvPicPr>
          <p:cNvPr id="3" name="Imagem 2" descr="Mulher segurando raquete de tênis&#10;&#10;Descrição gerada automaticamente">
            <a:extLst>
              <a:ext uri="{FF2B5EF4-FFF2-40B4-BE49-F238E27FC236}">
                <a16:creationId xmlns:a16="http://schemas.microsoft.com/office/drawing/2014/main" id="{F713AEEF-23BD-459B-8512-D834764C1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8" y="720077"/>
            <a:ext cx="2374900" cy="35814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A89F57D-D3DE-440A-A9E8-2A3C9347E56E}"/>
              </a:ext>
            </a:extLst>
          </p:cNvPr>
          <p:cNvSpPr/>
          <p:nvPr/>
        </p:nvSpPr>
        <p:spPr>
          <a:xfrm>
            <a:off x="5109718" y="720077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Martina Hingis</a:t>
            </a:r>
            <a:endParaRPr lang="pt-BR" dirty="0"/>
          </a:p>
        </p:txBody>
      </p:sp>
      <p:pic>
        <p:nvPicPr>
          <p:cNvPr id="7" name="Imagem 6" descr="Uma imagem contendo placa, edifício, homem, segurando&#10;&#10;Descrição gerada automaticamente">
            <a:extLst>
              <a:ext uri="{FF2B5EF4-FFF2-40B4-BE49-F238E27FC236}">
                <a16:creationId xmlns:a16="http://schemas.microsoft.com/office/drawing/2014/main" id="{2FAC7922-B8C4-46E3-98E7-0E16236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92" y="1089409"/>
            <a:ext cx="3623988" cy="2411599"/>
          </a:xfrm>
          <a:prstGeom prst="rect">
            <a:avLst/>
          </a:prstGeom>
        </p:spPr>
      </p:pic>
      <p:pic>
        <p:nvPicPr>
          <p:cNvPr id="9" name="Imagem 8" descr="Castelo no alto de uma cidade&#10;&#10;Descrição gerada automaticamente">
            <a:extLst>
              <a:ext uri="{FF2B5EF4-FFF2-40B4-BE49-F238E27FC236}">
                <a16:creationId xmlns:a16="http://schemas.microsoft.com/office/drawing/2014/main" id="{A52F7A49-1776-4B0B-94AA-9C7788866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09" y="4365103"/>
            <a:ext cx="3219609" cy="2411599"/>
          </a:xfrm>
          <a:prstGeom prst="rect">
            <a:avLst/>
          </a:prstGeom>
        </p:spPr>
      </p:pic>
      <p:pic>
        <p:nvPicPr>
          <p:cNvPr id="1030" name="Picture 6" descr="Resultado de imagem para Castelos Eslováquia">
            <a:extLst>
              <a:ext uri="{FF2B5EF4-FFF2-40B4-BE49-F238E27FC236}">
                <a16:creationId xmlns:a16="http://schemas.microsoft.com/office/drawing/2014/main" id="{6242B72F-5993-4256-B326-32BFBD10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18" y="3823764"/>
            <a:ext cx="3120692" cy="23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8">
            <a:extLst>
              <a:ext uri="{FF2B5EF4-FFF2-40B4-BE49-F238E27FC236}">
                <a16:creationId xmlns:a16="http://schemas.microsoft.com/office/drawing/2014/main" id="{59F047DF-95F9-432D-8901-1B87C3548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99" y="805980"/>
            <a:ext cx="2901950" cy="55861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Raposa Vermelha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 </a:t>
            </a:r>
            <a:r>
              <a:rPr lang="pt-BR" sz="1300" b="1" dirty="0">
                <a:latin typeface="Comic Sans MS" panose="030F0702030302020204" pitchFamily="66" charset="0"/>
              </a:rPr>
              <a:t>raposa-vermelha</a:t>
            </a:r>
            <a:r>
              <a:rPr lang="pt-BR" sz="1300" dirty="0">
                <a:latin typeface="Comic Sans MS" panose="030F0702030302020204" pitchFamily="66" charset="0"/>
              </a:rPr>
              <a:t> é um mamífero de médio porte, com os pelos geralmente castanho-avermelhados, encontrada em várias partes da Europa, inclusive na </a:t>
            </a:r>
            <a:r>
              <a:rPr lang="pt-BR" sz="1300" b="1" dirty="0">
                <a:latin typeface="Comic Sans MS" panose="030F0702030302020204" pitchFamily="66" charset="0"/>
              </a:rPr>
              <a:t>Eslováquia</a:t>
            </a:r>
            <a:r>
              <a:rPr lang="pt-BR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Após uma gestação de 53 dias, nascem entre 4 e 5 filhotes. Macho e fêmea cuidam dos filhotes;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Caça geralmente animais pequenos como coelhos, lebres, aves, mas também come insetos, peixes, ovos, e frutos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 raposa-vermelha vive em grupos formados em sua maioria por um macho adulto e várias fêmeas. Vivem em tocas protegidas pela vegetação escavadas por elas mesmas, ou em antigas tocas de coelhos ou texugos abandonadas</a:t>
            </a:r>
            <a:r>
              <a:rPr lang="pt-PT" sz="1300" dirty="0">
                <a:latin typeface="Comic Sans MS" panose="030F0702030302020204" pitchFamily="66" charset="0"/>
              </a:rPr>
              <a:t>.</a:t>
            </a:r>
            <a:endParaRPr lang="pt-BR" sz="1300" dirty="0">
              <a:latin typeface="Comic Sans MS" panose="030F0702030302020204" pitchFamily="66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33BF6A-4E58-4FC7-85E6-218492D2703B}"/>
              </a:ext>
            </a:extLst>
          </p:cNvPr>
          <p:cNvSpPr txBox="1"/>
          <p:nvPr/>
        </p:nvSpPr>
        <p:spPr>
          <a:xfrm>
            <a:off x="3005221" y="6424370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Eslováquia</a:t>
            </a:r>
          </a:p>
          <a:p>
            <a:pPr algn="ctr"/>
            <a:endParaRPr lang="pt-BR" sz="1100" b="1" dirty="0"/>
          </a:p>
        </p:txBody>
      </p:sp>
      <p:pic>
        <p:nvPicPr>
          <p:cNvPr id="14" name="Imagem 13" descr="D:\Users\walmir.batista\Downloads\5.Eslováquia.png.gif">
            <a:extLst>
              <a:ext uri="{FF2B5EF4-FFF2-40B4-BE49-F238E27FC236}">
                <a16:creationId xmlns:a16="http://schemas.microsoft.com/office/drawing/2014/main" id="{8F1CF55D-B31A-43F6-8440-F57C90E471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32" y="5666972"/>
            <a:ext cx="1050290" cy="69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Vulpes vulpes">
            <a:extLst>
              <a:ext uri="{FF2B5EF4-FFF2-40B4-BE49-F238E27FC236}">
                <a16:creationId xmlns:a16="http://schemas.microsoft.com/office/drawing/2014/main" id="{5DF71EB4-6659-4F0D-9E02-995AFDA8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27" y="805980"/>
            <a:ext cx="2440307" cy="3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s3-eu-west-1.amazonaws.com/rankia/images/valoraciones/0021/2992/549381__red-fox_p.jpg?1444110088">
            <a:extLst>
              <a:ext uri="{FF2B5EF4-FFF2-40B4-BE49-F238E27FC236}">
                <a16:creationId xmlns:a16="http://schemas.microsoft.com/office/drawing/2014/main" id="{7004EDE2-42BF-4480-A44F-B87B65FF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35" y="709754"/>
            <a:ext cx="2651761" cy="19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m para raposa vermelha caracteristicas">
            <a:extLst>
              <a:ext uri="{FF2B5EF4-FFF2-40B4-BE49-F238E27FC236}">
                <a16:creationId xmlns:a16="http://schemas.microsoft.com/office/drawing/2014/main" id="{1D2BF644-CB2C-4959-8429-0F844DE2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58" y="2540832"/>
            <a:ext cx="2518518" cy="188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Resultado de imagem para raposa vermelha caracteristicas">
            <a:extLst>
              <a:ext uri="{FF2B5EF4-FFF2-40B4-BE49-F238E27FC236}">
                <a16:creationId xmlns:a16="http://schemas.microsoft.com/office/drawing/2014/main" id="{9CCE66B4-2830-4B95-B86C-34CD285D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27" y="4409782"/>
            <a:ext cx="3643461" cy="24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0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FEB1F9F-6CB7-4BE4-89C2-5B5AA4655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S04 – Missões – 25 de janeiro</a:t>
            </a:r>
          </a:p>
        </p:txBody>
      </p:sp>
      <p:pic>
        <p:nvPicPr>
          <p:cNvPr id="10" name="Espaço Reservado para Imagem 9" descr="Desenho de bandeira&#10;&#10;Descrição gerada automaticamente">
            <a:extLst>
              <a:ext uri="{FF2B5EF4-FFF2-40B4-BE49-F238E27FC236}">
                <a16:creationId xmlns:a16="http://schemas.microsoft.com/office/drawing/2014/main" id="{23A917AA-FBF2-48DC-BF6B-1FB03709F3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3"/>
          <a:stretch>
            <a:fillRect/>
          </a:stretch>
        </p:blipFill>
        <p:spPr/>
      </p:pic>
      <p:pic>
        <p:nvPicPr>
          <p:cNvPr id="16" name="Espaço Reservado para Imagem 15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7FA47600-0D10-40F9-A53C-4A46918C79D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r="7345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EE5E7764-074F-4314-B62A-B10BC35144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Yana</a:t>
            </a:r>
            <a:r>
              <a:rPr lang="pt-BR" dirty="0"/>
              <a:t> </a:t>
            </a:r>
            <a:r>
              <a:rPr lang="pt-BR" dirty="0" err="1"/>
              <a:t>Stoyka</a:t>
            </a:r>
            <a:r>
              <a:rPr lang="pt-BR" dirty="0"/>
              <a:t>, 14 anos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C58C052A-B9B2-4D41-AC92-68C4645127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República Tcheca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A505DF0-9911-41C3-B98F-4A3513F46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poder de um batismo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F5A13FB-40AB-45CE-9E82-E3B268CE6136}"/>
              </a:ext>
            </a:extLst>
          </p:cNvPr>
          <p:cNvCxnSpPr>
            <a:cxnSpLocks/>
          </p:cNvCxnSpPr>
          <p:nvPr/>
        </p:nvCxnSpPr>
        <p:spPr>
          <a:xfrm flipH="1" flipV="1">
            <a:off x="3275856" y="2882943"/>
            <a:ext cx="3402486" cy="7075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96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9" y="719860"/>
            <a:ext cx="3334470" cy="5805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Eslováquia</a:t>
            </a:r>
          </a:p>
          <a:p>
            <a:r>
              <a:rPr lang="pt-BR" sz="1600" b="1" dirty="0"/>
              <a:t>• A pitoresca aldeia de </a:t>
            </a:r>
            <a:r>
              <a:rPr lang="pt-BR" sz="1600" b="1" dirty="0" err="1"/>
              <a:t>Iiamany</a:t>
            </a:r>
            <a:r>
              <a:rPr lang="pt-BR" sz="1600" b="1" dirty="0"/>
              <a:t>, no norte da Eslováquia, é conhecida por suas belas casas madeira tradicional, decorada com projetos geométricos brancos, que também pode ser encontrados nos trajes típicos da região.</a:t>
            </a:r>
          </a:p>
          <a:p>
            <a:r>
              <a:rPr lang="pt-BR" sz="1600" b="1" dirty="0"/>
              <a:t>• Na Eslováquia, existem cerca de 50 igrejas madeira bem preservada, das quais, várias fazem parte do património cultural da UNESCO.</a:t>
            </a:r>
          </a:p>
          <a:p>
            <a:r>
              <a:rPr lang="pt-BR" sz="1600" b="1" dirty="0"/>
              <a:t>O mais antigo e mais bem preservado deles é igreja de São Francisco de Assis em </a:t>
            </a:r>
            <a:r>
              <a:rPr lang="pt-BR" sz="1600" b="1" dirty="0" err="1"/>
              <a:t>Hervartov</a:t>
            </a:r>
            <a:r>
              <a:rPr lang="pt-BR" sz="1600" b="1" dirty="0"/>
              <a:t>, construído no século XVI.</a:t>
            </a:r>
          </a:p>
          <a:p>
            <a:r>
              <a:rPr lang="pt-BR" sz="1600" b="1" dirty="0"/>
              <a:t>• Cavernas na Eslováquia são tão incomuns que A UNESCO nomeou um grande número deles como Patrimônio Mundial. Aqui você pode ver as formações mais estranhas, que se assemelham flores, chamadas formações de </a:t>
            </a:r>
            <a:r>
              <a:rPr lang="pt-BR" sz="1600" b="1" dirty="0" err="1"/>
              <a:t>aragonita</a:t>
            </a:r>
            <a:r>
              <a:rPr lang="pt-BR" sz="1600" b="1" dirty="0"/>
              <a:t>.</a:t>
            </a:r>
          </a:p>
        </p:txBody>
      </p:sp>
      <p:pic>
        <p:nvPicPr>
          <p:cNvPr id="2050" name="Picture 2" descr="Resultado de imagem para čičmany">
            <a:extLst>
              <a:ext uri="{FF2B5EF4-FFF2-40B4-BE49-F238E27FC236}">
                <a16:creationId xmlns:a16="http://schemas.microsoft.com/office/drawing/2014/main" id="{DBBAEC0B-8E64-44E8-99A6-26459D0F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79" y="720080"/>
            <a:ext cx="338677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čičmany trajes típicos">
            <a:extLst>
              <a:ext uri="{FF2B5EF4-FFF2-40B4-BE49-F238E27FC236}">
                <a16:creationId xmlns:a16="http://schemas.microsoft.com/office/drawing/2014/main" id="{CA33C2EB-DA5F-454F-8419-A116F0F8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34" y="715079"/>
            <a:ext cx="2333687" cy="35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igreja de São Francisco de Assis em Hervartov">
            <a:extLst>
              <a:ext uri="{FF2B5EF4-FFF2-40B4-BE49-F238E27FC236}">
                <a16:creationId xmlns:a16="http://schemas.microsoft.com/office/drawing/2014/main" id="{9FCEA3E6-96F6-4BF8-BAA9-693B3822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79" y="3429000"/>
            <a:ext cx="2807593" cy="187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m relacionada">
            <a:extLst>
              <a:ext uri="{FF2B5EF4-FFF2-40B4-BE49-F238E27FC236}">
                <a16:creationId xmlns:a16="http://schemas.microsoft.com/office/drawing/2014/main" id="{E2F9B51A-3070-49C9-9423-44F918DA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53" y="3692190"/>
            <a:ext cx="2333687" cy="31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05EED7-4408-4B41-902E-2364DBBC80E8}"/>
              </a:ext>
            </a:extLst>
          </p:cNvPr>
          <p:cNvSpPr/>
          <p:nvPr/>
        </p:nvSpPr>
        <p:spPr>
          <a:xfrm>
            <a:off x="6845869" y="6475818"/>
            <a:ext cx="109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aragonita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B1BC0C-BB6B-4C56-94E5-0D6E24162EF7}"/>
              </a:ext>
            </a:extLst>
          </p:cNvPr>
          <p:cNvSpPr/>
          <p:nvPr/>
        </p:nvSpPr>
        <p:spPr>
          <a:xfrm>
            <a:off x="3412598" y="4934276"/>
            <a:ext cx="2807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 igreja de São Francisco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8" name="Picture 10" descr="Resultado de imagem para caverna aragonita">
            <a:extLst>
              <a:ext uri="{FF2B5EF4-FFF2-40B4-BE49-F238E27FC236}">
                <a16:creationId xmlns:a16="http://schemas.microsoft.com/office/drawing/2014/main" id="{765FA430-9567-4CA7-B757-78B2DD82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15" y="5291082"/>
            <a:ext cx="2333687" cy="15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A889446-018F-4BDC-8611-B062EDC2F930}"/>
              </a:ext>
            </a:extLst>
          </p:cNvPr>
          <p:cNvSpPr/>
          <p:nvPr/>
        </p:nvSpPr>
        <p:spPr>
          <a:xfrm>
            <a:off x="4441315" y="6510034"/>
            <a:ext cx="109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aragonita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0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8">
            <a:extLst>
              <a:ext uri="{FF2B5EF4-FFF2-40B4-BE49-F238E27FC236}">
                <a16:creationId xmlns:a16="http://schemas.microsoft.com/office/drawing/2014/main" id="{69270787-4AEB-493A-B395-511E246B2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7" y="769967"/>
            <a:ext cx="2901950" cy="478592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O </a:t>
            </a:r>
            <a:r>
              <a:rPr lang="pt-BR" sz="1300" b="1" dirty="0">
                <a:latin typeface="Comic Sans MS" panose="030F0702030302020204" pitchFamily="66" charset="0"/>
              </a:rPr>
              <a:t>gamo</a:t>
            </a:r>
            <a:r>
              <a:rPr lang="pt-BR" sz="1300" dirty="0">
                <a:latin typeface="Comic Sans MS" panose="030F0702030302020204" pitchFamily="66" charset="0"/>
              </a:rPr>
              <a:t> é um mamífero comum em várias partes da Europa, inclusive na Bulgária;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Possui um pescoço comprido e fino, com o focinho longo, orelhas grandes e compridas e grandes chifres </a:t>
            </a:r>
            <a:r>
              <a:rPr lang="en-US" sz="1300" dirty="0" err="1">
                <a:latin typeface="Comic Sans MS" panose="030F0702030302020204" pitchFamily="66" charset="0"/>
              </a:rPr>
              <a:t>achatados</a:t>
            </a:r>
            <a:r>
              <a:rPr lang="en-US" sz="1300" dirty="0">
                <a:latin typeface="Comic Sans MS" panose="030F0702030302020204" pitchFamily="66" charset="0"/>
              </a:rPr>
              <a:t> e </a:t>
            </a:r>
            <a:r>
              <a:rPr lang="en-US" sz="1300" dirty="0" err="1">
                <a:latin typeface="Comic Sans MS" panose="030F0702030302020204" pitchFamily="66" charset="0"/>
              </a:rPr>
              <a:t>palmados</a:t>
            </a:r>
            <a:r>
              <a:rPr lang="pt-BR" sz="1300" dirty="0">
                <a:latin typeface="Comic Sans MS" panose="030F0702030302020204" pitchFamily="66" charset="0"/>
              </a:rPr>
              <a:t>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300" dirty="0">
                <a:latin typeface="Comic Sans MS" panose="030F0702030302020204" pitchFamily="66" charset="0"/>
              </a:rPr>
              <a:t>Seus chifres caem na primavera, mas logo começam a crescer de novo e a cada ano crescem maiores;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Ele se alimenta no verão de arbustos, frutos e hortícolas e no inverno essencialmente de raízes e cereais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300" dirty="0">
                <a:latin typeface="Comic Sans MS" panose="030F0702030302020204" pitchFamily="66" charset="0"/>
              </a:rPr>
              <a:t>Os gamos vivem em grupos.</a:t>
            </a:r>
            <a:endParaRPr lang="pt-BR" sz="1300" dirty="0">
              <a:latin typeface="Comic Sans MS" panose="030F0702030302020204" pitchFamily="66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B44B490-CF2C-49F9-B26F-D769CB26E25C}"/>
              </a:ext>
            </a:extLst>
          </p:cNvPr>
          <p:cNvSpPr txBox="1"/>
          <p:nvPr/>
        </p:nvSpPr>
        <p:spPr>
          <a:xfrm>
            <a:off x="1833588" y="5964264"/>
            <a:ext cx="9193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Bulgária</a:t>
            </a:r>
          </a:p>
          <a:p>
            <a:pPr algn="ctr"/>
            <a:endParaRPr lang="pt-BR" sz="1100" b="1" dirty="0"/>
          </a:p>
        </p:txBody>
      </p:sp>
      <p:pic>
        <p:nvPicPr>
          <p:cNvPr id="11" name="Picture 4" descr="http://www.apaginadomonteiro.net/gamomacho.jpg">
            <a:extLst>
              <a:ext uri="{FF2B5EF4-FFF2-40B4-BE49-F238E27FC236}">
                <a16:creationId xmlns:a16="http://schemas.microsoft.com/office/drawing/2014/main" id="{06B021CA-FEDC-47B2-826D-0CB799AA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7101"/>
            <a:ext cx="4086225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apaginadomonteiro.net/evogamo.jpg">
            <a:extLst>
              <a:ext uri="{FF2B5EF4-FFF2-40B4-BE49-F238E27FC236}">
                <a16:creationId xmlns:a16="http://schemas.microsoft.com/office/drawing/2014/main" id="{F922B5FC-D0EB-4914-8484-6055B939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44213"/>
            <a:ext cx="5655000" cy="10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12F3948-C332-4FB8-8687-D2CC24050D14}"/>
              </a:ext>
            </a:extLst>
          </p:cNvPr>
          <p:cNvSpPr/>
          <p:nvPr/>
        </p:nvSpPr>
        <p:spPr>
          <a:xfrm>
            <a:off x="2441037" y="6309320"/>
            <a:ext cx="67181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LEGENDA</a:t>
            </a:r>
          </a:p>
          <a:p>
            <a:pPr algn="ctr"/>
            <a:r>
              <a:rPr lang="pt-BR" sz="1200" dirty="0"/>
              <a:t>   </a:t>
            </a:r>
            <a:r>
              <a:rPr lang="pt-BR" sz="1100" dirty="0"/>
              <a:t> </a:t>
            </a:r>
            <a:r>
              <a:rPr lang="pt-BR" sz="1100" b="1" dirty="0"/>
              <a:t> a)</a:t>
            </a:r>
            <a:r>
              <a:rPr lang="pt-BR" sz="1100" dirty="0"/>
              <a:t>Primeira cabeça ou VARETO.   </a:t>
            </a:r>
            <a:r>
              <a:rPr lang="pt-BR" sz="1100" b="1" dirty="0"/>
              <a:t>b)</a:t>
            </a:r>
            <a:r>
              <a:rPr lang="pt-BR" sz="1100" dirty="0"/>
              <a:t>Segunda/terceira cabeça    </a:t>
            </a:r>
            <a:r>
              <a:rPr lang="pt-BR" sz="1100" b="1" dirty="0"/>
              <a:t>c)</a:t>
            </a:r>
            <a:r>
              <a:rPr lang="pt-BR" sz="1100" dirty="0"/>
              <a:t>Quarta/quinta cabeça   </a:t>
            </a:r>
          </a:p>
          <a:p>
            <a:pPr algn="ctr"/>
            <a:r>
              <a:rPr lang="pt-BR" sz="1100" b="1" dirty="0"/>
              <a:t>d)</a:t>
            </a:r>
            <a:r>
              <a:rPr lang="pt-BR" sz="1100" dirty="0"/>
              <a:t>Sexta cabeça </a:t>
            </a:r>
            <a:r>
              <a:rPr lang="pt-BR" sz="1100" b="1" dirty="0"/>
              <a:t>  e)</a:t>
            </a:r>
            <a:r>
              <a:rPr lang="pt-BR" sz="1100" dirty="0"/>
              <a:t>8 - 9 anos  </a:t>
            </a:r>
            <a:r>
              <a:rPr lang="pt-BR" sz="1100" b="1" dirty="0"/>
              <a:t>f)</a:t>
            </a:r>
            <a:r>
              <a:rPr lang="pt-BR" sz="1100" dirty="0"/>
              <a:t>   10 e mais anos.</a:t>
            </a:r>
          </a:p>
        </p:txBody>
      </p:sp>
      <p:pic>
        <p:nvPicPr>
          <p:cNvPr id="14" name="Picture 10" descr="hugging-wildness:&#10;“ Deer | Djurre-boukes ”">
            <a:extLst>
              <a:ext uri="{FF2B5EF4-FFF2-40B4-BE49-F238E27FC236}">
                <a16:creationId xmlns:a16="http://schemas.microsoft.com/office/drawing/2014/main" id="{32D55105-30EC-4319-A587-D71022AA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35" y="769966"/>
            <a:ext cx="1971364" cy="29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D:\Users\walmir.batista\Downloads\4.1.Bulgária.gif">
            <a:extLst>
              <a:ext uri="{FF2B5EF4-FFF2-40B4-BE49-F238E27FC236}">
                <a16:creationId xmlns:a16="http://schemas.microsoft.com/office/drawing/2014/main" id="{326D0731-7BC7-4D99-B017-457D392C05F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1" y="5969003"/>
            <a:ext cx="1056640" cy="704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14" descr="The look of a young male fallow deer ( Dama dama ): ">
            <a:extLst>
              <a:ext uri="{FF2B5EF4-FFF2-40B4-BE49-F238E27FC236}">
                <a16:creationId xmlns:a16="http://schemas.microsoft.com/office/drawing/2014/main" id="{C6812137-77F1-4A9D-9D57-A57AEF84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88" y="2523046"/>
            <a:ext cx="1874243" cy="29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 dama dama, o gamo europeo, en Calke Abbey Park, Derbyshire, Inglaterra.: ">
            <a:extLst>
              <a:ext uri="{FF2B5EF4-FFF2-40B4-BE49-F238E27FC236}">
                <a16:creationId xmlns:a16="http://schemas.microsoft.com/office/drawing/2014/main" id="{4A0BFF8F-3A80-44B6-B71A-5DA9E769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77525"/>
            <a:ext cx="2962092" cy="19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3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4457CDA-5B18-46F0-ABE8-A7DF5815FE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S05 – Missões – 01 de fevereiro</a:t>
            </a:r>
          </a:p>
        </p:txBody>
      </p:sp>
      <p:pic>
        <p:nvPicPr>
          <p:cNvPr id="16" name="Espaço Reservado para Imagem 15" descr="Uma imagem contendo desenho&#10;&#10;Descrição gerada automaticamente">
            <a:extLst>
              <a:ext uri="{FF2B5EF4-FFF2-40B4-BE49-F238E27FC236}">
                <a16:creationId xmlns:a16="http://schemas.microsoft.com/office/drawing/2014/main" id="{8C252DAC-1030-4530-A289-30E0BF2684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b="6365"/>
          <a:stretch>
            <a:fillRect/>
          </a:stretch>
        </p:blipFill>
        <p:spPr/>
      </p:pic>
      <p:pic>
        <p:nvPicPr>
          <p:cNvPr id="11" name="Espaço Reservado para Imagem 10" descr="Uma imagem contendo pessoa, no interior, mulher, segurando&#10;&#10;Descrição gerada automaticamente">
            <a:extLst>
              <a:ext uri="{FF2B5EF4-FFF2-40B4-BE49-F238E27FC236}">
                <a16:creationId xmlns:a16="http://schemas.microsoft.com/office/drawing/2014/main" id="{F0A43413-4BA2-48C3-8EF7-2A7F116FE1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r="7741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AFE40F3E-CF8B-4FC3-B17A-44B8A17505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Naomi </a:t>
            </a:r>
            <a:r>
              <a:rPr lang="pt-BR" dirty="0" err="1"/>
              <a:t>Felicia</a:t>
            </a:r>
            <a:r>
              <a:rPr lang="pt-BR" dirty="0"/>
              <a:t> </a:t>
            </a:r>
            <a:r>
              <a:rPr lang="pt-BR" dirty="0" err="1"/>
              <a:t>Maftei</a:t>
            </a:r>
            <a:r>
              <a:rPr lang="pt-BR" dirty="0"/>
              <a:t>, 13 anos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EC32D9B-F058-4062-97C2-266B24A52B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Romênia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9CEDDA3-4E64-423C-8E7B-9902DA6271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Quando o coração parou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935D1F2-A177-4177-9771-9E0CECA3D84E}"/>
              </a:ext>
            </a:extLst>
          </p:cNvPr>
          <p:cNvCxnSpPr>
            <a:cxnSpLocks/>
          </p:cNvCxnSpPr>
          <p:nvPr/>
        </p:nvCxnSpPr>
        <p:spPr>
          <a:xfrm flipH="1">
            <a:off x="4067944" y="3590519"/>
            <a:ext cx="2610398" cy="2677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29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Menino sorrindo posando para foto&#10;&#10;Descrição gerada automaticamente">
            <a:extLst>
              <a:ext uri="{FF2B5EF4-FFF2-40B4-BE49-F238E27FC236}">
                <a16:creationId xmlns:a16="http://schemas.microsoft.com/office/drawing/2014/main" id="{32DBABEA-A763-4DEE-92B4-D6708903D8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14318"/>
          <a:stretch>
            <a:fillRect/>
          </a:stretch>
        </p:blipFill>
        <p:spPr/>
      </p:pic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D8590B-AC1D-4359-A763-15D2AA3A3A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3898" y="1674844"/>
            <a:ext cx="1944687" cy="988841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pPr algn="ctr"/>
            <a:r>
              <a:rPr lang="pt-BR" dirty="0"/>
              <a:t>1ºTrim 2020</a:t>
            </a:r>
          </a:p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2780786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Romênia</a:t>
            </a:r>
          </a:p>
          <a:p>
            <a:r>
              <a:rPr lang="pt-BR" b="1" dirty="0"/>
              <a:t>• As doutrinas adventistas foram pregadas pela primeira vez na Romênia por </a:t>
            </a:r>
            <a:r>
              <a:rPr lang="pt-BR" b="1" dirty="0" err="1"/>
              <a:t>Michal</a:t>
            </a:r>
            <a:r>
              <a:rPr lang="pt-BR" b="1" dirty="0"/>
              <a:t> </a:t>
            </a:r>
            <a:r>
              <a:rPr lang="pt-BR" b="1" dirty="0" err="1"/>
              <a:t>Czechowski</a:t>
            </a:r>
            <a:r>
              <a:rPr lang="pt-BR" b="1" dirty="0"/>
              <a:t>. No inverno de </a:t>
            </a:r>
            <a:r>
              <a:rPr lang="es-ES" b="1" dirty="0"/>
              <a:t>1868–1869 e</a:t>
            </a:r>
            <a:r>
              <a:rPr lang="pt-BR" b="1" dirty="0" err="1"/>
              <a:t>le</a:t>
            </a:r>
            <a:r>
              <a:rPr lang="pt-BR" b="1" dirty="0"/>
              <a:t> pregou em Pitesti, onde doze pessoas aceitaram sua mensagem.</a:t>
            </a:r>
          </a:p>
          <a:p>
            <a:r>
              <a:rPr lang="pt-BR" b="1" dirty="0"/>
              <a:t>• O Castelo de </a:t>
            </a:r>
            <a:r>
              <a:rPr lang="es-ES" b="1" dirty="0" err="1"/>
              <a:t>Valea</a:t>
            </a:r>
            <a:r>
              <a:rPr lang="es-ES" b="1" dirty="0"/>
              <a:t> </a:t>
            </a:r>
            <a:r>
              <a:rPr lang="es-ES" b="1" dirty="0" err="1"/>
              <a:t>Peleș</a:t>
            </a:r>
            <a:r>
              <a:rPr lang="es-ES" b="1" dirty="0"/>
              <a:t> </a:t>
            </a:r>
            <a:r>
              <a:rPr lang="pt-BR" b="1" dirty="0"/>
              <a:t>em </a:t>
            </a:r>
            <a:r>
              <a:rPr lang="pt-BR" b="1" dirty="0" err="1"/>
              <a:t>Sinaia</a:t>
            </a:r>
            <a:r>
              <a:rPr lang="pt-BR" b="1" dirty="0"/>
              <a:t> foi o primeiro</a:t>
            </a:r>
          </a:p>
          <a:p>
            <a:r>
              <a:rPr lang="pt-BR" b="1" dirty="0"/>
              <a:t>Castelo europeu iluminado pela eletricidade gerada no próprio castelo.</a:t>
            </a:r>
          </a:p>
          <a:p>
            <a:r>
              <a:rPr lang="pt-BR" b="1" dirty="0"/>
              <a:t>• A primeira classificação "dez" na ginástica em</a:t>
            </a:r>
          </a:p>
          <a:p>
            <a:r>
              <a:rPr lang="pt-BR" b="1" dirty="0"/>
              <a:t>Jogos Olímpicos foi para a romena </a:t>
            </a:r>
            <a:r>
              <a:rPr lang="pt-BR" b="1" dirty="0" err="1"/>
              <a:t>Nadia</a:t>
            </a:r>
            <a:r>
              <a:rPr lang="pt-BR" b="1" dirty="0"/>
              <a:t> Comaneci, por seu desempenho na competição de barras assimétricas em Montreal, Canadá, em 1976.</a:t>
            </a:r>
          </a:p>
        </p:txBody>
      </p:sp>
      <p:pic>
        <p:nvPicPr>
          <p:cNvPr id="3074" name="Picture 2" descr="Resultado de imagem para Castillo de Valea Peleș">
            <a:extLst>
              <a:ext uri="{FF2B5EF4-FFF2-40B4-BE49-F238E27FC236}">
                <a16:creationId xmlns:a16="http://schemas.microsoft.com/office/drawing/2014/main" id="{F29F1BC5-3412-42D5-97FD-AD1FF8A4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29188"/>
            <a:ext cx="4528163" cy="27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8769694-BDBC-4777-8B1A-55BC037358DC}"/>
              </a:ext>
            </a:extLst>
          </p:cNvPr>
          <p:cNvSpPr/>
          <p:nvPr/>
        </p:nvSpPr>
        <p:spPr>
          <a:xfrm>
            <a:off x="6769802" y="729188"/>
            <a:ext cx="2411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Castello de </a:t>
            </a:r>
            <a:r>
              <a:rPr lang="es-ES" b="1" dirty="0" err="1"/>
              <a:t>Valea</a:t>
            </a:r>
            <a:r>
              <a:rPr lang="es-ES" b="1" dirty="0"/>
              <a:t> </a:t>
            </a:r>
            <a:r>
              <a:rPr lang="es-ES" b="1" dirty="0" err="1"/>
              <a:t>Peleș</a:t>
            </a:r>
            <a:endParaRPr lang="pt-BR" dirty="0"/>
          </a:p>
        </p:txBody>
      </p:sp>
      <p:pic>
        <p:nvPicPr>
          <p:cNvPr id="4" name="Imagem 3" descr="Foto em preto e branco de homem&#10;&#10;Descrição gerada automaticamente">
            <a:extLst>
              <a:ext uri="{FF2B5EF4-FFF2-40B4-BE49-F238E27FC236}">
                <a16:creationId xmlns:a16="http://schemas.microsoft.com/office/drawing/2014/main" id="{0C038D67-8EBF-4AB9-8550-2B23A806A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39" y="694808"/>
            <a:ext cx="1700160" cy="280724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19C4121-3B75-4B34-A1BA-E341558C5CFA}"/>
              </a:ext>
            </a:extLst>
          </p:cNvPr>
          <p:cNvSpPr/>
          <p:nvPr/>
        </p:nvSpPr>
        <p:spPr>
          <a:xfrm>
            <a:off x="2826802" y="3332771"/>
            <a:ext cx="1790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err="1"/>
              <a:t>Michał</a:t>
            </a:r>
            <a:r>
              <a:rPr lang="es-ES" sz="1600" b="1" dirty="0"/>
              <a:t> Czechowski</a:t>
            </a:r>
            <a:endParaRPr lang="pt-BR" sz="1600" dirty="0"/>
          </a:p>
        </p:txBody>
      </p:sp>
      <p:pic>
        <p:nvPicPr>
          <p:cNvPr id="3078" name="Picture 6" descr="Resultado de imagem para Nadia Comaneci">
            <a:extLst>
              <a:ext uri="{FF2B5EF4-FFF2-40B4-BE49-F238E27FC236}">
                <a16:creationId xmlns:a16="http://schemas.microsoft.com/office/drawing/2014/main" id="{182EECC1-48E4-46FB-958A-EFA7FAEB5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/>
          <a:stretch/>
        </p:blipFill>
        <p:spPr bwMode="auto">
          <a:xfrm>
            <a:off x="3588232" y="3689897"/>
            <a:ext cx="4406270" cy="31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2D341C2-0B4B-4DE7-94FE-7281A15C1FED}"/>
              </a:ext>
            </a:extLst>
          </p:cNvPr>
          <p:cNvSpPr/>
          <p:nvPr/>
        </p:nvSpPr>
        <p:spPr>
          <a:xfrm>
            <a:off x="6769802" y="5949280"/>
            <a:ext cx="1164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Nadia</a:t>
            </a:r>
          </a:p>
          <a:p>
            <a:r>
              <a:rPr lang="es-ES" b="1" dirty="0" err="1">
                <a:solidFill>
                  <a:schemeClr val="bg1"/>
                </a:solidFill>
              </a:rPr>
              <a:t>Comaneci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1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7AB51D5D-05D1-4A27-AEC0-805FDFE2A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9" y="771691"/>
            <a:ext cx="2901950" cy="52014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Urso-pardo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200" b="1" dirty="0">
                <a:latin typeface="Comic Sans MS" panose="030F0702030302020204" pitchFamily="66" charset="0"/>
              </a:rPr>
              <a:t>O urso-pardo é um animal  solitário, que durante o inverno, procura cavernas para hibernar (dormem por até sete meses seguidos, não acordam nem para comer)</a:t>
            </a:r>
            <a:r>
              <a:rPr lang="pt-BR" sz="1200" b="1" dirty="0">
                <a:latin typeface="Comic Sans MS" panose="030F0702030302020204" pitchFamily="66" charset="0"/>
              </a:rPr>
              <a:t>; </a:t>
            </a:r>
            <a:endParaRPr lang="es-ES" sz="1200" b="1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200" b="1" dirty="0">
                <a:latin typeface="Comic Sans MS" panose="030F0702030302020204" pitchFamily="66" charset="0"/>
              </a:rPr>
              <a:t>A maior população de ursos-pardos vive na Romênia; </a:t>
            </a:r>
          </a:p>
          <a:p>
            <a:pPr algn="just">
              <a:defRPr/>
            </a:pPr>
            <a:endParaRPr lang="pt-PT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b="1" dirty="0">
                <a:latin typeface="Comic Sans MS" panose="030F0702030302020204" pitchFamily="66" charset="0"/>
              </a:rPr>
              <a:t>No inverno passa diversos dias dormindo na toca, mas acorda com frequência e com fome; </a:t>
            </a:r>
          </a:p>
          <a:p>
            <a:pPr algn="just">
              <a:defRPr/>
            </a:pPr>
            <a:endParaRPr lang="pt-BR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b="1" dirty="0">
                <a:latin typeface="Comic Sans MS" panose="030F0702030302020204" pitchFamily="66" charset="0"/>
              </a:rPr>
              <a:t> Sua alimentação é variada, </a:t>
            </a:r>
            <a:r>
              <a:rPr lang="pt-PT" sz="1200" b="1" dirty="0">
                <a:latin typeface="Comic Sans MS" panose="030F0702030302020204" pitchFamily="66" charset="0"/>
              </a:rPr>
              <a:t>incluindo larvas, frutas silvestres, mel, peixes, pequenos roedores e grandes animais como cervos e alces; </a:t>
            </a:r>
          </a:p>
          <a:p>
            <a:pPr algn="just">
              <a:defRPr/>
            </a:pPr>
            <a:endParaRPr lang="pt-PT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200" b="1" dirty="0">
                <a:latin typeface="Comic Sans MS" panose="030F0702030302020204" pitchFamily="66" charset="0"/>
              </a:rPr>
              <a:t>O urso-pardo vive de 25 a 30 anos e medem de 1,70 m a 2,50 metros de altura, e cerca de 3 metros em pé</a:t>
            </a:r>
            <a:r>
              <a:rPr lang="pt-BR" sz="1200" b="1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4951CE-1F6F-4EFD-A379-4EDE335182E9}"/>
              </a:ext>
            </a:extLst>
          </p:cNvPr>
          <p:cNvSpPr txBox="1"/>
          <p:nvPr/>
        </p:nvSpPr>
        <p:spPr>
          <a:xfrm>
            <a:off x="4376443" y="6237003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Romênia</a:t>
            </a:r>
          </a:p>
          <a:p>
            <a:pPr algn="ctr"/>
            <a:endParaRPr lang="pt-BR" sz="1100" b="1" dirty="0"/>
          </a:p>
        </p:txBody>
      </p:sp>
      <p:pic>
        <p:nvPicPr>
          <p:cNvPr id="4" name="Imagem 3" descr="C:\Users\eliane.batista\Documents\Eliane\Escola Sabatina\Primários\2016\4 º trimestre\Bandeiras 4 trime\12.Romênia.png">
            <a:extLst>
              <a:ext uri="{FF2B5EF4-FFF2-40B4-BE49-F238E27FC236}">
                <a16:creationId xmlns:a16="http://schemas.microsoft.com/office/drawing/2014/main" id="{2F95DAFB-B732-4E6F-9316-472791107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972565"/>
            <a:ext cx="104457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CA8DA8-5187-4961-803A-0C39BE74B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39" y="771691"/>
            <a:ext cx="3470770" cy="47969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5AE5A8E-B5DA-4B72-B99B-9931A6EB3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31" y="3282475"/>
            <a:ext cx="2672595" cy="3561561"/>
          </a:xfrm>
          <a:prstGeom prst="rect">
            <a:avLst/>
          </a:prstGeom>
        </p:spPr>
      </p:pic>
      <p:pic>
        <p:nvPicPr>
          <p:cNvPr id="7" name="Imagem 6" descr="http://3.bp.blogspot.com/-6CW7-SZI5Gg/Tc6ifWizOkI/AAAAAAAAAE8/rsp64k47QJs/s1600/urso.jpg">
            <a:extLst>
              <a:ext uri="{FF2B5EF4-FFF2-40B4-BE49-F238E27FC236}">
                <a16:creationId xmlns:a16="http://schemas.microsoft.com/office/drawing/2014/main" id="{BAC29522-239C-423C-9A51-C6EDE961640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50" y="733531"/>
            <a:ext cx="3125072" cy="2263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32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FF2424AA-154C-4A48-8060-AAF9292A6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S06 – Missões – 08 de novembro</a:t>
            </a:r>
          </a:p>
        </p:txBody>
      </p:sp>
      <p:pic>
        <p:nvPicPr>
          <p:cNvPr id="17" name="Espaço Reservado para Imagem 16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68AB9BB-EB4C-48E9-BA68-3D5BC380BD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b="1794"/>
          <a:stretch>
            <a:fillRect/>
          </a:stretch>
        </p:blipFill>
        <p:spPr/>
      </p:pic>
      <p:pic>
        <p:nvPicPr>
          <p:cNvPr id="14" name="Espaço Reservado para Imagem 13" descr="Homem sorrindo na frente de um prédio&#10;&#10;Descrição gerada automaticamente">
            <a:extLst>
              <a:ext uri="{FF2B5EF4-FFF2-40B4-BE49-F238E27FC236}">
                <a16:creationId xmlns:a16="http://schemas.microsoft.com/office/drawing/2014/main" id="{3001AF70-86FC-40F7-9903-9F25C0E256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>
            <a:fillRect/>
          </a:stretch>
        </p:blipFill>
        <p:spPr/>
      </p:pic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EBC68040-B46A-4E08-8A16-DCB527EDF2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Borislav</a:t>
            </a:r>
            <a:r>
              <a:rPr lang="pt-BR" dirty="0"/>
              <a:t> </a:t>
            </a:r>
            <a:r>
              <a:rPr lang="pt-BR" dirty="0" err="1"/>
              <a:t>Mitov</a:t>
            </a:r>
            <a:r>
              <a:rPr lang="pt-BR" dirty="0"/>
              <a:t>, 69 anos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1849F2EA-BB58-4DDD-A9A2-5B2FF19435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Bulgária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023DF36-FF19-4842-A3A5-A02BC89E02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pneu barulhento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F8E54D8-DEFD-4573-9F80-49763687106D}"/>
              </a:ext>
            </a:extLst>
          </p:cNvPr>
          <p:cNvCxnSpPr>
            <a:cxnSpLocks/>
          </p:cNvCxnSpPr>
          <p:nvPr/>
        </p:nvCxnSpPr>
        <p:spPr>
          <a:xfrm flipH="1">
            <a:off x="4139952" y="3502765"/>
            <a:ext cx="2501913" cy="7903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21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2918942" cy="56145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Bulgária</a:t>
            </a:r>
          </a:p>
          <a:p>
            <a:r>
              <a:rPr lang="es-ES" b="1" dirty="0"/>
              <a:t>• El monasterio de Rila, en Bulgaria, alberga una cruz</a:t>
            </a:r>
          </a:p>
          <a:p>
            <a:r>
              <a:rPr lang="pt-BR" b="1" dirty="0"/>
              <a:t>de </a:t>
            </a:r>
            <a:r>
              <a:rPr lang="pt-BR" b="1" dirty="0" err="1"/>
              <a:t>madera</a:t>
            </a:r>
            <a:r>
              <a:rPr lang="pt-BR" b="1" dirty="0"/>
              <a:t> </a:t>
            </a:r>
            <a:r>
              <a:rPr lang="pt-BR" b="1" dirty="0" err="1"/>
              <a:t>con</a:t>
            </a:r>
            <a:r>
              <a:rPr lang="pt-BR" b="1" dirty="0"/>
              <a:t> 140 </a:t>
            </a:r>
            <a:r>
              <a:rPr lang="pt-BR" b="1" dirty="0" err="1"/>
              <a:t>escenas</a:t>
            </a:r>
            <a:r>
              <a:rPr lang="pt-BR" b="1" dirty="0"/>
              <a:t> microscópicas de </a:t>
            </a:r>
            <a:r>
              <a:rPr lang="pt-BR" b="1" dirty="0" err="1"/>
              <a:t>la</a:t>
            </a:r>
            <a:r>
              <a:rPr lang="pt-BR" b="1" dirty="0"/>
              <a:t> </a:t>
            </a:r>
            <a:r>
              <a:rPr lang="pt-BR" b="1" dirty="0" err="1"/>
              <a:t>Biblia</a:t>
            </a:r>
            <a:r>
              <a:rPr lang="pt-BR" b="1" dirty="0"/>
              <a:t>.</a:t>
            </a:r>
          </a:p>
          <a:p>
            <a:r>
              <a:rPr lang="es-ES" b="1" dirty="0"/>
              <a:t>La más grande de las 1.500 figuras presentadas es más pequeña que un grano de arroz.</a:t>
            </a:r>
          </a:p>
          <a:p>
            <a:r>
              <a:rPr lang="es-ES" b="1" dirty="0"/>
              <a:t>• Plovdiv, la segunda ciudad más grande de Bulgaria después de la capital, Sofía, es una ciudad milenaria, más antigua aún que Atenas o Roma.</a:t>
            </a:r>
          </a:p>
          <a:p>
            <a:r>
              <a:rPr lang="es-ES" b="1" dirty="0"/>
              <a:t>• El famoso aceite de rosa búlgara se utiliza para hacer algunos de los productos más populares y </a:t>
            </a:r>
            <a:r>
              <a:rPr lang="pt-BR" b="1" dirty="0"/>
              <a:t>famosos </a:t>
            </a:r>
            <a:r>
              <a:rPr lang="pt-BR" b="1" dirty="0" err="1"/>
              <a:t>del</a:t>
            </a:r>
            <a:r>
              <a:rPr lang="pt-BR" b="1" dirty="0"/>
              <a:t> mundo.</a:t>
            </a:r>
          </a:p>
        </p:txBody>
      </p:sp>
      <p:pic>
        <p:nvPicPr>
          <p:cNvPr id="3" name="Imagem 2" descr="Grupo de pessoas pousando para foto&#10;&#10;Descrição gerada automaticamente">
            <a:extLst>
              <a:ext uri="{FF2B5EF4-FFF2-40B4-BE49-F238E27FC236}">
                <a16:creationId xmlns:a16="http://schemas.microsoft.com/office/drawing/2014/main" id="{C637A882-5A39-410E-A6CA-E0A5FCDE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44" y="744912"/>
            <a:ext cx="3467100" cy="2533650"/>
          </a:xfrm>
          <a:prstGeom prst="rect">
            <a:avLst/>
          </a:prstGeom>
        </p:spPr>
      </p:pic>
      <p:pic>
        <p:nvPicPr>
          <p:cNvPr id="4100" name="Picture 4" descr="Resultado de imagem para Azeite de rosas bulgária">
            <a:extLst>
              <a:ext uri="{FF2B5EF4-FFF2-40B4-BE49-F238E27FC236}">
                <a16:creationId xmlns:a16="http://schemas.microsoft.com/office/drawing/2014/main" id="{2CF31DB4-D948-4EAD-A1E5-6FEB6FE2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82" y="1612766"/>
            <a:ext cx="2513856" cy="16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m para monasterio de rila bulgaria">
            <a:extLst>
              <a:ext uri="{FF2B5EF4-FFF2-40B4-BE49-F238E27FC236}">
                <a16:creationId xmlns:a16="http://schemas.microsoft.com/office/drawing/2014/main" id="{9D75A2FF-CF22-4A61-8CEE-EE28CC36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82" y="3309277"/>
            <a:ext cx="3203921" cy="21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7E01A3A-5E51-4300-997C-3AF9B37A0A68}"/>
              </a:ext>
            </a:extLst>
          </p:cNvPr>
          <p:cNvSpPr/>
          <p:nvPr/>
        </p:nvSpPr>
        <p:spPr>
          <a:xfrm>
            <a:off x="4287456" y="3231902"/>
            <a:ext cx="1976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monastério</a:t>
            </a:r>
            <a:r>
              <a:rPr lang="es-ES" b="1" dirty="0"/>
              <a:t> de Rila</a:t>
            </a:r>
            <a:endParaRPr lang="pt-BR" dirty="0"/>
          </a:p>
        </p:txBody>
      </p:sp>
      <p:pic>
        <p:nvPicPr>
          <p:cNvPr id="4104" name="Picture 8" descr="Resultado de imagem para Plovdiv">
            <a:extLst>
              <a:ext uri="{FF2B5EF4-FFF2-40B4-BE49-F238E27FC236}">
                <a16:creationId xmlns:a16="http://schemas.microsoft.com/office/drawing/2014/main" id="{366C79D8-EF18-436A-8DB0-4C4AD070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28" y="4840903"/>
            <a:ext cx="3192016" cy="199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9C2827C-FC1E-4F2F-B947-FA4D4ECE2382}"/>
              </a:ext>
            </a:extLst>
          </p:cNvPr>
          <p:cNvSpPr/>
          <p:nvPr/>
        </p:nvSpPr>
        <p:spPr>
          <a:xfrm>
            <a:off x="8261771" y="4810188"/>
            <a:ext cx="88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Plovdiv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94CEB1C-F925-4F03-9810-0E6C4B03DD06}"/>
              </a:ext>
            </a:extLst>
          </p:cNvPr>
          <p:cNvSpPr/>
          <p:nvPr/>
        </p:nvSpPr>
        <p:spPr>
          <a:xfrm>
            <a:off x="3509999" y="1203246"/>
            <a:ext cx="155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azeite</a:t>
            </a:r>
            <a:r>
              <a:rPr lang="es-ES" b="1" dirty="0"/>
              <a:t> de rosa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10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E772E6B6-F549-4A40-958C-2648F8821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3" y="732538"/>
            <a:ext cx="2901950" cy="59862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Marta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Marta é um pequeno animal carnívoro, que vive na Europa, inclusive na Bélgica;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Eram muito mais comuns, mas foram tão caçadas por causa de sua pele para fazer casacos e pincéis, que estão se tornando raras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Capturar uma marta não é muito difícil. Este animalzinho é curioso demais. Se um objeto brilhante for colocado perto da armadilha, adeus! Ela não resiste à intenção de chegar perto para dar uma olhada e cai na rede;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 marta é um animal solitário que vive em lugares rochosos e arborizados;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Alimenta-se de esquilos, coelhos, camundongos e aves pequenas. </a:t>
            </a: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1E75C1-84FA-44EE-9E9D-0AD88126F9FF}"/>
              </a:ext>
            </a:extLst>
          </p:cNvPr>
          <p:cNvSpPr txBox="1"/>
          <p:nvPr/>
        </p:nvSpPr>
        <p:spPr>
          <a:xfrm>
            <a:off x="5515978" y="5995286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Bélgica</a:t>
            </a:r>
          </a:p>
          <a:p>
            <a:pPr algn="ctr"/>
            <a:endParaRPr lang="pt-BR" sz="11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CEF0BE-44EF-4A5B-98F1-9F75344D3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68" y="775741"/>
            <a:ext cx="2364873" cy="23938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C1C1E97-FAA6-4296-A784-6B8FCFEF4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9" y="775741"/>
            <a:ext cx="3250599" cy="216706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F6E4792-4DD3-4F37-B2DA-43EDEDEC8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384" r="26247" b="27894"/>
          <a:stretch/>
        </p:blipFill>
        <p:spPr>
          <a:xfrm>
            <a:off x="7106485" y="3915194"/>
            <a:ext cx="1979637" cy="29133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392C823-2BB8-4804-9165-771492E4E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05" y="4528037"/>
            <a:ext cx="2524902" cy="20412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5A1957-6328-4F1E-93CA-A34AD1F986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48" y="2717075"/>
            <a:ext cx="2880880" cy="2017179"/>
          </a:xfrm>
          <a:prstGeom prst="rect">
            <a:avLst/>
          </a:prstGeom>
        </p:spPr>
      </p:pic>
      <p:pic>
        <p:nvPicPr>
          <p:cNvPr id="9" name="Imagem 8" descr="C:\Users\eliane.batista\Documents\Eliane\Escola Sabatina\Primários\2016\4 º trimestre\Bandeiras 4 trime\3. Bélgica.gif">
            <a:extLst>
              <a:ext uri="{FF2B5EF4-FFF2-40B4-BE49-F238E27FC236}">
                <a16:creationId xmlns:a16="http://schemas.microsoft.com/office/drawing/2014/main" id="{43132F82-B9EB-443A-A551-10DE828C57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71" y="5136615"/>
            <a:ext cx="105791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133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31FE79B-844F-4A65-A9D2-9527A45F3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S07 – Missões – 15 de fevereiro</a:t>
            </a:r>
          </a:p>
          <a:p>
            <a:endParaRPr lang="pt-BR" dirty="0"/>
          </a:p>
        </p:txBody>
      </p:sp>
      <p:pic>
        <p:nvPicPr>
          <p:cNvPr id="11" name="Espaço Reservado para Imagem 10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F70BA13E-8310-49C1-BF6E-40E243FE25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b="1794"/>
          <a:stretch>
            <a:fillRect/>
          </a:stretch>
        </p:blipFill>
        <p:spPr/>
      </p:pic>
      <p:pic>
        <p:nvPicPr>
          <p:cNvPr id="16" name="Espaço Reservado para Imagem 15" descr="Homem sorrindo na frente de um prédio&#10;&#10;Descrição gerada automaticamente">
            <a:extLst>
              <a:ext uri="{FF2B5EF4-FFF2-40B4-BE49-F238E27FC236}">
                <a16:creationId xmlns:a16="http://schemas.microsoft.com/office/drawing/2014/main" id="{2A821D9C-5F70-4640-879F-C41CFF13CF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8699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304482D-F8B9-475E-B822-441D28AEE8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Boyan</a:t>
            </a:r>
            <a:r>
              <a:rPr lang="pt-BR" dirty="0"/>
              <a:t> Karl </a:t>
            </a:r>
            <a:r>
              <a:rPr lang="pt-BR" dirty="0" err="1"/>
              <a:t>Smilov</a:t>
            </a:r>
            <a:r>
              <a:rPr lang="pt-BR" dirty="0"/>
              <a:t>, 23 anos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A1077BE-2A88-4EDC-AB87-051E220F80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Bulgária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42620CC-79AA-492E-96D5-9E40A1BB0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Coragem, o cachorro protetor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1DAB37C-6DA8-4E48-85C7-47FE5613409C}"/>
              </a:ext>
            </a:extLst>
          </p:cNvPr>
          <p:cNvCxnSpPr>
            <a:cxnSpLocks/>
          </p:cNvCxnSpPr>
          <p:nvPr/>
        </p:nvCxnSpPr>
        <p:spPr>
          <a:xfrm flipH="1">
            <a:off x="4139952" y="3502765"/>
            <a:ext cx="2501913" cy="7903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127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7"/>
            <a:ext cx="3495005" cy="616319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Bulgária</a:t>
            </a:r>
          </a:p>
          <a:p>
            <a:r>
              <a:rPr lang="pt-BR" b="1" dirty="0"/>
              <a:t>• Todo 1º de março, durante o Dia de Baba Marta ("Avó de março"), búlgaros trocam </a:t>
            </a:r>
            <a:r>
              <a:rPr lang="pt-BR" b="1" dirty="0" err="1"/>
              <a:t>martenitsas</a:t>
            </a:r>
            <a:r>
              <a:rPr lang="pt-BR" b="1" dirty="0"/>
              <a:t>,</a:t>
            </a:r>
          </a:p>
          <a:p>
            <a:r>
              <a:rPr lang="pt-BR" b="1" dirty="0"/>
              <a:t>ornamentos pequenos feitos da lã branca e vermelho, geralmente na forma de duas bonecas, um homem e uma mulher. As </a:t>
            </a:r>
            <a:r>
              <a:rPr lang="pt-BR" b="1" dirty="0" err="1"/>
              <a:t>martenitsas</a:t>
            </a:r>
            <a:r>
              <a:rPr lang="pt-BR" b="1" dirty="0"/>
              <a:t> são utilizados desde o dia de Baba Marta até ver pela primeira vez uma cegonha ou uma árvore florescendo e simboliza o fim do inverno.</a:t>
            </a:r>
          </a:p>
          <a:p>
            <a:r>
              <a:rPr lang="pt-BR" b="1" dirty="0"/>
              <a:t>• Búlgaros movem a cabeça de um lado para o outro para dizer "sim" e de frente para trás para dizer "não", exato o contrário que fazemos.</a:t>
            </a:r>
          </a:p>
          <a:p>
            <a:r>
              <a:rPr lang="pt-BR" b="1" dirty="0"/>
              <a:t>• A língua oficial da Bulgária é búlgara. É a língua eslava mais antiga e é escrita com Alfabeto cirílico.</a:t>
            </a:r>
          </a:p>
          <a:p>
            <a:r>
              <a:rPr lang="es-ES" b="1" dirty="0"/>
              <a:t>• El instrumento nacional es una especie de gaita </a:t>
            </a:r>
            <a:r>
              <a:rPr lang="pt-BR" b="1" dirty="0" err="1"/>
              <a:t>llamada</a:t>
            </a:r>
            <a:r>
              <a:rPr lang="pt-BR" b="1" dirty="0"/>
              <a:t> </a:t>
            </a:r>
            <a:r>
              <a:rPr lang="pt-BR" b="1" dirty="0" err="1"/>
              <a:t>gaida</a:t>
            </a:r>
            <a:r>
              <a:rPr lang="pt-BR" b="1" dirty="0"/>
              <a:t>.</a:t>
            </a:r>
          </a:p>
        </p:txBody>
      </p:sp>
      <p:pic>
        <p:nvPicPr>
          <p:cNvPr id="3" name="Imagem 2" descr="Uma imagem contendo pessoa, grama, ao ar livre, segurando&#10;&#10;Descrição gerada automaticamente">
            <a:extLst>
              <a:ext uri="{FF2B5EF4-FFF2-40B4-BE49-F238E27FC236}">
                <a16:creationId xmlns:a16="http://schemas.microsoft.com/office/drawing/2014/main" id="{198EE7A5-403B-4F7C-9206-EDD08CCEB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71" y="827084"/>
            <a:ext cx="2222500" cy="3314700"/>
          </a:xfrm>
          <a:prstGeom prst="rect">
            <a:avLst/>
          </a:prstGeom>
        </p:spPr>
      </p:pic>
      <p:pic>
        <p:nvPicPr>
          <p:cNvPr id="6" name="Imagem 5" descr="Uma imagem contendo vermelho, branco, velho, mesa&#10;&#10;Descrição gerada automaticamente">
            <a:extLst>
              <a:ext uri="{FF2B5EF4-FFF2-40B4-BE49-F238E27FC236}">
                <a16:creationId xmlns:a16="http://schemas.microsoft.com/office/drawing/2014/main" id="{066A1923-A1F7-443D-9EF5-913901887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36712"/>
            <a:ext cx="2952750" cy="269557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65653FB-46BC-4AE1-A485-C28FC9AA5007}"/>
              </a:ext>
            </a:extLst>
          </p:cNvPr>
          <p:cNvSpPr/>
          <p:nvPr/>
        </p:nvSpPr>
        <p:spPr>
          <a:xfrm>
            <a:off x="5415891" y="1196752"/>
            <a:ext cx="13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martenitsas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C26EE0-BE60-46D3-983D-AE0F74146ABF}"/>
              </a:ext>
            </a:extLst>
          </p:cNvPr>
          <p:cNvSpPr/>
          <p:nvPr/>
        </p:nvSpPr>
        <p:spPr>
          <a:xfrm>
            <a:off x="6948264" y="3697243"/>
            <a:ext cx="69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gaida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6" name="Picture 6" descr="Resultado de imagem para alfabeto cirílico bulgaria">
            <a:extLst>
              <a:ext uri="{FF2B5EF4-FFF2-40B4-BE49-F238E27FC236}">
                <a16:creationId xmlns:a16="http://schemas.microsoft.com/office/drawing/2014/main" id="{47DE459C-9E65-4E1E-B439-7AC92C5F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02" y="4173841"/>
            <a:ext cx="4775770" cy="264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94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3.bp.blogspot.com/-NoV3zwC-xrk/ULW6N-BMzfI/AAAAAAAADeA/id8p0hmJ5sI/s640/texugo+europeu.jpg">
            <a:extLst>
              <a:ext uri="{FF2B5EF4-FFF2-40B4-BE49-F238E27FC236}">
                <a16:creationId xmlns:a16="http://schemas.microsoft.com/office/drawing/2014/main" id="{267D0C7A-3A7B-4694-A1DF-71A51B8C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86071"/>
            <a:ext cx="3943611" cy="22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8">
            <a:extLst>
              <a:ext uri="{FF2B5EF4-FFF2-40B4-BE49-F238E27FC236}">
                <a16:creationId xmlns:a16="http://schemas.microsoft.com/office/drawing/2014/main" id="{0FA976F4-4206-4707-8B78-9BEB3A34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88" y="764766"/>
            <a:ext cx="2901950" cy="501675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Texugo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 texugo é um mamífero conhecido pela enorme capacidade de escavar;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Vivem em tocas, e é comum em várias partes da Europa, inclusive na </a:t>
            </a:r>
            <a:r>
              <a:rPr lang="pt-BR" sz="1200" b="1" dirty="0">
                <a:latin typeface="Comic Sans MS" panose="030F0702030302020204" pitchFamily="66" charset="0"/>
              </a:rPr>
              <a:t>França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É um animal robusto, com patas curtas, tem o </a:t>
            </a:r>
            <a:r>
              <a:rPr lang="pt-BR" sz="1200" dirty="0" err="1">
                <a:latin typeface="Comic Sans MS" panose="030F0702030302020204" pitchFamily="66" charset="0"/>
              </a:rPr>
              <a:t>pêlo</a:t>
            </a:r>
            <a:r>
              <a:rPr lang="pt-BR" sz="1200" dirty="0">
                <a:latin typeface="Comic Sans MS" panose="030F0702030302020204" pitchFamily="66" charset="0"/>
              </a:rPr>
              <a:t> cinza ou marrom, e várias espécies têm marcas brancas e pretas na cara e nas costas;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Caça geralmente animais como esquilos, camundongos e coelhos. Também comem insetos, lagartos, pássaros e plantas. O texugo se alimenta principalmente à noite;</a:t>
            </a:r>
            <a:endParaRPr lang="pt-PT" sz="1200" dirty="0">
              <a:latin typeface="Comic Sans MS" panose="030F0702030302020204" pitchFamily="66" charset="0"/>
            </a:endParaRPr>
          </a:p>
          <a:p>
            <a:pPr algn="just">
              <a:defRPr/>
            </a:pPr>
            <a:endParaRPr lang="pt-PT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Os texugos parecem inofensivos, mas </a:t>
            </a:r>
            <a:r>
              <a:rPr lang="pt-BR" sz="1200" dirty="0"/>
              <a:t>são fortes para o seu tamanho e podem lutar ferozmente quando ameaçados.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935B5C-F71F-44A0-B8B5-D9B7D518F2AB}"/>
              </a:ext>
            </a:extLst>
          </p:cNvPr>
          <p:cNvSpPr txBox="1"/>
          <p:nvPr/>
        </p:nvSpPr>
        <p:spPr>
          <a:xfrm>
            <a:off x="1543755" y="6220390"/>
            <a:ext cx="13216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França</a:t>
            </a:r>
          </a:p>
          <a:p>
            <a:pPr algn="ctr"/>
            <a:endParaRPr lang="pt-BR" sz="1100" b="1" dirty="0"/>
          </a:p>
        </p:txBody>
      </p:sp>
      <p:pic>
        <p:nvPicPr>
          <p:cNvPr id="5" name="Picture 2" descr="Filhote de TEXUGO.: ">
            <a:extLst>
              <a:ext uri="{FF2B5EF4-FFF2-40B4-BE49-F238E27FC236}">
                <a16:creationId xmlns:a16="http://schemas.microsoft.com/office/drawing/2014/main" id="{7C37BE6F-B389-49C5-AA5D-B153A8C8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41" y="783216"/>
            <a:ext cx="2176499" cy="32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f/f1/Meles_meles_borz.jpg/300px-Meles_meles_borz.jpg">
            <a:extLst>
              <a:ext uri="{FF2B5EF4-FFF2-40B4-BE49-F238E27FC236}">
                <a16:creationId xmlns:a16="http://schemas.microsoft.com/office/drawing/2014/main" id="{8E0F2C91-FAA2-4591-9B26-5CF47EEB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3" y="4643228"/>
            <a:ext cx="2857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m para texugo caracteristica">
            <a:extLst>
              <a:ext uri="{FF2B5EF4-FFF2-40B4-BE49-F238E27FC236}">
                <a16:creationId xmlns:a16="http://schemas.microsoft.com/office/drawing/2014/main" id="{96E995BC-8DB4-4426-86B1-754F9730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89" y="3697998"/>
            <a:ext cx="3560078" cy="212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D:\Users\walmir.batista\Downloads\7.França.jpg">
            <a:extLst>
              <a:ext uri="{FF2B5EF4-FFF2-40B4-BE49-F238E27FC236}">
                <a16:creationId xmlns:a16="http://schemas.microsoft.com/office/drawing/2014/main" id="{5E2A2025-3CAC-43CF-A8CE-68C609A0C3C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85949"/>
            <a:ext cx="1050290" cy="69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68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FBFF535D-1A7F-47FC-BF9D-7AE09DB6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S08 – Missões – 22 de fevereiro</a:t>
            </a:r>
          </a:p>
        </p:txBody>
      </p:sp>
      <p:pic>
        <p:nvPicPr>
          <p:cNvPr id="11" name="Espaço Reservado para Imagem 10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AA7019D4-A438-4211-A56C-C4202110BD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b="1794"/>
          <a:stretch>
            <a:fillRect/>
          </a:stretch>
        </p:blipFill>
        <p:spPr/>
      </p:pic>
      <p:pic>
        <p:nvPicPr>
          <p:cNvPr id="7" name="Espaço Reservado para Imagem 6" descr="Homem de terno e gravata sorrindo posando para foto&#10;&#10;Descrição gerada automaticamente">
            <a:extLst>
              <a:ext uri="{FF2B5EF4-FFF2-40B4-BE49-F238E27FC236}">
                <a16:creationId xmlns:a16="http://schemas.microsoft.com/office/drawing/2014/main" id="{EF59BEEC-C528-4C63-A987-928885AC8B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8589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E2340FC7-3FE7-455A-BD65-D503A627F7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Sergey </a:t>
            </a:r>
            <a:r>
              <a:rPr lang="pt-BR" dirty="0" err="1"/>
              <a:t>Dimitrov</a:t>
            </a:r>
            <a:r>
              <a:rPr lang="pt-BR" dirty="0"/>
              <a:t>, 48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540326-D816-4BF2-98D8-F67B90987C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3600" dirty="0"/>
              <a:t>Bulgária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E531F49-79E7-4D25-A7A3-9C39788CB4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adorador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A57A52FE-C159-468E-AB8C-90E503AEEA94}"/>
              </a:ext>
            </a:extLst>
          </p:cNvPr>
          <p:cNvCxnSpPr>
            <a:cxnSpLocks/>
          </p:cNvCxnSpPr>
          <p:nvPr/>
        </p:nvCxnSpPr>
        <p:spPr>
          <a:xfrm flipH="1">
            <a:off x="4139952" y="3502765"/>
            <a:ext cx="2501913" cy="7903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0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" y="738849"/>
            <a:ext cx="3142063" cy="5282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Bulgária</a:t>
            </a:r>
          </a:p>
          <a:p>
            <a:r>
              <a:rPr lang="pt-BR" b="1" dirty="0"/>
              <a:t>• </a:t>
            </a:r>
            <a:r>
              <a:rPr lang="pt-BR" b="1" dirty="0" err="1"/>
              <a:t>Kozunak</a:t>
            </a:r>
            <a:r>
              <a:rPr lang="pt-BR" b="1" dirty="0"/>
              <a:t> é um tradicional pão doce trançado. É muito popular entre os </a:t>
            </a:r>
            <a:r>
              <a:rPr lang="pt-BR" b="1" dirty="0" err="1"/>
              <a:t>búlgaros,especialmente</a:t>
            </a:r>
            <a:r>
              <a:rPr lang="pt-BR" b="1" dirty="0"/>
              <a:t> durante a Páscoa.</a:t>
            </a:r>
          </a:p>
          <a:p>
            <a:r>
              <a:rPr lang="pt-BR" b="1" dirty="0"/>
              <a:t>• As Montanhas </a:t>
            </a:r>
            <a:r>
              <a:rPr lang="pt-BR" b="1" dirty="0" err="1"/>
              <a:t>Rila</a:t>
            </a:r>
            <a:r>
              <a:rPr lang="pt-BR" b="1" dirty="0"/>
              <a:t>, no sudoeste da Bulgária, são a maior cadeia de montanhas dos Balcãs. Seu pico mais alto é o </a:t>
            </a:r>
            <a:r>
              <a:rPr lang="pt-BR" b="1" dirty="0" err="1"/>
              <a:t>Musala</a:t>
            </a:r>
            <a:r>
              <a:rPr lang="pt-BR" b="1" dirty="0"/>
              <a:t>, com 2.925 metros de altitude.</a:t>
            </a:r>
          </a:p>
          <a:p>
            <a:r>
              <a:rPr lang="pt-BR" b="1" dirty="0"/>
              <a:t>• As igrejas rochosas de </a:t>
            </a:r>
            <a:r>
              <a:rPr lang="pt-BR" b="1" dirty="0" err="1"/>
              <a:t>Ivanovo</a:t>
            </a:r>
            <a:r>
              <a:rPr lang="pt-BR" b="1" dirty="0"/>
              <a:t> são um grupo de igrejas, capelas e mosteiros esculpidos em rocha sólida. As cavernas da região eram habitadas por monges dos séculos XIII a XVII, que esculpiam igrejas e capelas em rocha sólida.</a:t>
            </a:r>
            <a:endParaRPr lang="es-ES" b="1" dirty="0"/>
          </a:p>
        </p:txBody>
      </p:sp>
      <p:pic>
        <p:nvPicPr>
          <p:cNvPr id="6146" name="Picture 2" descr="Resultado de imagem para kozunak">
            <a:extLst>
              <a:ext uri="{FF2B5EF4-FFF2-40B4-BE49-F238E27FC236}">
                <a16:creationId xmlns:a16="http://schemas.microsoft.com/office/drawing/2014/main" id="{26199697-19E9-4D07-8A3E-FE6474FF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71276"/>
            <a:ext cx="5295206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29A50B-DAEA-4BA6-A400-3964A447317A}"/>
              </a:ext>
            </a:extLst>
          </p:cNvPr>
          <p:cNvSpPr/>
          <p:nvPr/>
        </p:nvSpPr>
        <p:spPr>
          <a:xfrm>
            <a:off x="3473123" y="852304"/>
            <a:ext cx="13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/>
              <a:t>kozunak</a:t>
            </a:r>
            <a:r>
              <a:rPr lang="es-ES" sz="2400" b="1" dirty="0"/>
              <a:t> </a:t>
            </a:r>
            <a:endParaRPr lang="pt-BR" sz="2400" dirty="0"/>
          </a:p>
        </p:txBody>
      </p:sp>
      <p:pic>
        <p:nvPicPr>
          <p:cNvPr id="6148" name="Picture 4" descr="Resultado de imagem para Montañas Rila  Musala">
            <a:extLst>
              <a:ext uri="{FF2B5EF4-FFF2-40B4-BE49-F238E27FC236}">
                <a16:creationId xmlns:a16="http://schemas.microsoft.com/office/drawing/2014/main" id="{B8C2E5A5-0078-4EBA-A7A0-B28059F7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2" y="3643574"/>
            <a:ext cx="3312646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F9D8269-84BE-4AEB-B022-0301CA9F83D9}"/>
              </a:ext>
            </a:extLst>
          </p:cNvPr>
          <p:cNvSpPr/>
          <p:nvPr/>
        </p:nvSpPr>
        <p:spPr>
          <a:xfrm>
            <a:off x="8173399" y="3643574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Musala</a:t>
            </a:r>
            <a:endParaRPr lang="pt-BR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FA1DE0F-F218-4E0D-81AF-0DB4DDBE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48" y="3496286"/>
            <a:ext cx="2451320" cy="32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53E3C8E-4D71-4A1D-8CF9-6FEAAB5157C8}"/>
              </a:ext>
            </a:extLst>
          </p:cNvPr>
          <p:cNvSpPr/>
          <p:nvPr/>
        </p:nvSpPr>
        <p:spPr>
          <a:xfrm>
            <a:off x="3210944" y="3496286"/>
            <a:ext cx="1994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Capela em Ivanovo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2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upload.wikimedia.org/wikipedia/commons/thumb/c/ca/Sus_scrofa_1_-_Otter%2C_Owl%2C_and_Wildlife_Park.jpg/1920px-Sus_scrofa_1_-_Otter%2C_Owl%2C_and_Wildlife_Park.jpg">
            <a:extLst>
              <a:ext uri="{FF2B5EF4-FFF2-40B4-BE49-F238E27FC236}">
                <a16:creationId xmlns:a16="http://schemas.microsoft.com/office/drawing/2014/main" id="{7ECDDD0B-8FAC-489E-9B5B-261D3B31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18" y="4445602"/>
            <a:ext cx="3512834" cy="24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animais.culturamix.com/blog/wp-content/gallery/o-javali-europeu-2/O-Javali-Europeu-5.jpg">
            <a:extLst>
              <a:ext uri="{FF2B5EF4-FFF2-40B4-BE49-F238E27FC236}">
                <a16:creationId xmlns:a16="http://schemas.microsoft.com/office/drawing/2014/main" id="{071BF6D1-581F-4DD4-873F-87ED9C3A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11" y="3364970"/>
            <a:ext cx="2807508" cy="210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8">
            <a:extLst>
              <a:ext uri="{FF2B5EF4-FFF2-40B4-BE49-F238E27FC236}">
                <a16:creationId xmlns:a16="http://schemas.microsoft.com/office/drawing/2014/main" id="{A4478DA1-BFF7-4B66-B46D-E98479149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6" y="764704"/>
            <a:ext cx="2901950" cy="55707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Javali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 javali é um mamífero de médio porte e corpo robusto. É a mais conhecida e a principal das espécies de porcos selvagens;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É muito comum em várias partes da Europa, inclusive em </a:t>
            </a:r>
            <a:r>
              <a:rPr lang="pt-BR" sz="1200" b="1" dirty="0">
                <a:latin typeface="Comic Sans MS" panose="030F0702030302020204" pitchFamily="66" charset="0"/>
              </a:rPr>
              <a:t>Luxemburgo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Os machos chegam a pesar 250 kg. Gostam de tomar banho de lama, o que os ajuda a se refrescarem;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/>
              <a:t>As fêmeas são conhecidas como </a:t>
            </a:r>
            <a:r>
              <a:rPr lang="pt-BR" sz="1200" b="1" dirty="0"/>
              <a:t>javalina</a:t>
            </a:r>
            <a:r>
              <a:rPr lang="pt-BR" sz="1200" dirty="0"/>
              <a:t> e </a:t>
            </a:r>
            <a:r>
              <a:rPr lang="pt-BR" sz="1200" b="1" dirty="0"/>
              <a:t>gironda</a:t>
            </a:r>
            <a:r>
              <a:rPr lang="pt-BR" sz="1200" dirty="0"/>
              <a:t>;</a:t>
            </a:r>
            <a:endParaRPr lang="pt-BR" sz="1200" dirty="0">
              <a:latin typeface="Comic Sans MS" panose="030F0702030302020204" pitchFamily="66" charset="0"/>
            </a:endParaRP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 javali passa grande parte do dia fuçando a terra em busca de comida. É onívoro, pois come raízes, frutos, bolotas, castanhas e sementes, mas também comem caracóis, minhocas, insetos, ovos de aves e até pequenos mamíferos.</a:t>
            </a:r>
            <a:endParaRPr lang="pt-PT" sz="1200" dirty="0">
              <a:latin typeface="Comic Sans MS" panose="030F0702030302020204" pitchFamily="66" charset="0"/>
            </a:endParaRPr>
          </a:p>
          <a:p>
            <a:pPr algn="just">
              <a:defRPr/>
            </a:pPr>
            <a:endParaRPr lang="pt-PT" sz="1200" dirty="0">
              <a:latin typeface="Comic Sans MS" panose="030F0702030302020204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EEE148-8C2A-4301-9919-4E6FEF3F02CD}"/>
              </a:ext>
            </a:extLst>
          </p:cNvPr>
          <p:cNvSpPr txBox="1"/>
          <p:nvPr/>
        </p:nvSpPr>
        <p:spPr>
          <a:xfrm>
            <a:off x="4492089" y="5891945"/>
            <a:ext cx="9943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de Luxemburgo</a:t>
            </a:r>
          </a:p>
          <a:p>
            <a:pPr algn="ctr"/>
            <a:endParaRPr lang="pt-BR" sz="11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94F71B-524D-4221-A63A-A5F2E9AB91AC}"/>
              </a:ext>
            </a:extLst>
          </p:cNvPr>
          <p:cNvSpPr txBox="1"/>
          <p:nvPr/>
        </p:nvSpPr>
        <p:spPr>
          <a:xfrm>
            <a:off x="6104995" y="4025275"/>
            <a:ext cx="3039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Fêmea (javalina) </a:t>
            </a:r>
          </a:p>
          <a:p>
            <a:pPr algn="ctr"/>
            <a:r>
              <a:rPr lang="pt-BR" sz="1100" b="1" dirty="0"/>
              <a:t>com cria</a:t>
            </a:r>
          </a:p>
        </p:txBody>
      </p:sp>
      <p:pic>
        <p:nvPicPr>
          <p:cNvPr id="7" name="Picture 2" descr="https://upload.wikimedia.org/wikipedia/commons/f/f0/Wild_Boar_Habbitat_3.jpg">
            <a:extLst>
              <a:ext uri="{FF2B5EF4-FFF2-40B4-BE49-F238E27FC236}">
                <a16:creationId xmlns:a16="http://schemas.microsoft.com/office/drawing/2014/main" id="{0BA19455-6B5B-4026-8A61-C03F59D36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19" y="1768420"/>
            <a:ext cx="3158646" cy="204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angliers.jpg">
            <a:extLst>
              <a:ext uri="{FF2B5EF4-FFF2-40B4-BE49-F238E27FC236}">
                <a16:creationId xmlns:a16="http://schemas.microsoft.com/office/drawing/2014/main" id="{66A4CADA-381C-4633-9AC1-DBD633E5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57" y="769326"/>
            <a:ext cx="3311765" cy="220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D:\Users\walmir.batista\Downloads\9.Luxemburgo.png.gif">
            <a:extLst>
              <a:ext uri="{FF2B5EF4-FFF2-40B4-BE49-F238E27FC236}">
                <a16:creationId xmlns:a16="http://schemas.microsoft.com/office/drawing/2014/main" id="{BD459BC8-40F0-4796-B0D5-561C0C15B85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877272"/>
            <a:ext cx="105791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622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259452C-738E-48D2-8088-15A2F62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S09 – Missões – 29 de fevereiro</a:t>
            </a:r>
          </a:p>
        </p:txBody>
      </p:sp>
      <p:pic>
        <p:nvPicPr>
          <p:cNvPr id="16" name="Espaço Reservado para Imagem 15" descr="Desenho de bandeira&#10;&#10;Descrição gerada automaticamente">
            <a:extLst>
              <a:ext uri="{FF2B5EF4-FFF2-40B4-BE49-F238E27FC236}">
                <a16:creationId xmlns:a16="http://schemas.microsoft.com/office/drawing/2014/main" id="{ACEA446F-88E5-4BA5-AF7E-64AA783B3A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3667"/>
          <a:stretch>
            <a:fillRect/>
          </a:stretch>
        </p:blipFill>
        <p:spPr/>
      </p:pic>
      <p:pic>
        <p:nvPicPr>
          <p:cNvPr id="6" name="Espaço Reservado para Imagem 5" descr="Menino sorrindo posando para foto&#10;&#10;Descrição gerada automaticamente">
            <a:extLst>
              <a:ext uri="{FF2B5EF4-FFF2-40B4-BE49-F238E27FC236}">
                <a16:creationId xmlns:a16="http://schemas.microsoft.com/office/drawing/2014/main" id="{E0BC510A-A14E-4149-AF80-E5DB360197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r="236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984F728-A547-440D-A0B1-A84F8460D7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Manuel </a:t>
            </a:r>
            <a:r>
              <a:rPr lang="pt-BR" dirty="0" err="1"/>
              <a:t>Iacono</a:t>
            </a:r>
            <a:r>
              <a:rPr lang="pt-BR" dirty="0"/>
              <a:t>, 9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60928C61-6827-494B-9E62-348B62A91C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Itália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213241C-980F-4B6E-94BA-D8B5C6204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A oração da mãe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1596915-A128-4F0F-9202-D0F17719FB14}"/>
              </a:ext>
            </a:extLst>
          </p:cNvPr>
          <p:cNvCxnSpPr>
            <a:cxnSpLocks/>
          </p:cNvCxnSpPr>
          <p:nvPr/>
        </p:nvCxnSpPr>
        <p:spPr>
          <a:xfrm flipH="1">
            <a:off x="2843808" y="3502765"/>
            <a:ext cx="3798058" cy="9343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64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Resultado de imagem para Sicília">
            <a:extLst>
              <a:ext uri="{FF2B5EF4-FFF2-40B4-BE49-F238E27FC236}">
                <a16:creationId xmlns:a16="http://schemas.microsoft.com/office/drawing/2014/main" id="{0B800374-CC7B-4DDD-889A-15B6B011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11" y="5043386"/>
            <a:ext cx="2409813" cy="18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639021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Itália</a:t>
            </a:r>
          </a:p>
          <a:p>
            <a:r>
              <a:rPr lang="pt-BR" sz="2000" b="1" i="1" dirty="0"/>
              <a:t>• A Universidade Adventista Italiana Villa Aurora está localizada em Florença, e ensina teologia, italiano, e arte e cultura, este último para estudantes principalmente estrangeiros.</a:t>
            </a:r>
          </a:p>
          <a:p>
            <a:r>
              <a:rPr lang="pt-BR" sz="2000" b="1" i="1" dirty="0"/>
              <a:t>• A Sicília é a maior e mais populosa ilha do Mediterrâneo. Estende-se por quase 25.711 km2.</a:t>
            </a:r>
          </a:p>
          <a:p>
            <a:r>
              <a:rPr lang="pt-BR" sz="2000" b="1" i="1" dirty="0"/>
              <a:t>• A Sicília é separada do continente italiano pelo Estreito de Messina, com apenas 3 quilômetros de largura em seu ponto mais estreito.</a:t>
            </a:r>
          </a:p>
          <a:p>
            <a:r>
              <a:rPr lang="pt-BR" sz="2000" b="1" i="1" dirty="0"/>
              <a:t>• Etna é o vulcão ativo mais alto da Europa: erupções  espetaculares são muitas vezes vistas de muitos quilômetros de distância.</a:t>
            </a:r>
          </a:p>
          <a:p>
            <a:endParaRPr lang="pt-BR" sz="2000" b="1" i="1" dirty="0"/>
          </a:p>
        </p:txBody>
      </p:sp>
      <p:pic>
        <p:nvPicPr>
          <p:cNvPr id="7170" name="Picture 2" descr="Resultado de imagem para Universidad Adventista Italiana Villa Aurora">
            <a:extLst>
              <a:ext uri="{FF2B5EF4-FFF2-40B4-BE49-F238E27FC236}">
                <a16:creationId xmlns:a16="http://schemas.microsoft.com/office/drawing/2014/main" id="{760567DA-3342-4BF6-B7C8-F26DCB558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b="7601"/>
          <a:stretch/>
        </p:blipFill>
        <p:spPr bwMode="auto">
          <a:xfrm>
            <a:off x="4932040" y="716928"/>
            <a:ext cx="4139329" cy="260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867057C-024A-4882-9E08-4E6AA74999D3}"/>
              </a:ext>
            </a:extLst>
          </p:cNvPr>
          <p:cNvSpPr/>
          <p:nvPr/>
        </p:nvSpPr>
        <p:spPr>
          <a:xfrm>
            <a:off x="4906588" y="2927770"/>
            <a:ext cx="4139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i="1" dirty="0" err="1">
                <a:solidFill>
                  <a:schemeClr val="bg1"/>
                </a:solidFill>
              </a:rPr>
              <a:t>Universidade</a:t>
            </a:r>
            <a:r>
              <a:rPr lang="es-ES" sz="1600" b="1" i="1" dirty="0">
                <a:solidFill>
                  <a:schemeClr val="bg1"/>
                </a:solidFill>
              </a:rPr>
              <a:t> Adventista Italiana Villa Aurora 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7172" name="Picture 4" descr="Resultado de imagem para Sicília">
            <a:extLst>
              <a:ext uri="{FF2B5EF4-FFF2-40B4-BE49-F238E27FC236}">
                <a16:creationId xmlns:a16="http://schemas.microsoft.com/office/drawing/2014/main" id="{BBE070FE-6E19-431E-B124-F395685C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4669"/>
            <a:ext cx="1547041" cy="17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4B69A625-4188-419A-9276-83B205265A15}"/>
              </a:ext>
            </a:extLst>
          </p:cNvPr>
          <p:cNvSpPr/>
          <p:nvPr/>
        </p:nvSpPr>
        <p:spPr>
          <a:xfrm>
            <a:off x="8064387" y="4510332"/>
            <a:ext cx="792088" cy="824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15AC3A5-965C-4013-AC08-555220CAAA07}"/>
              </a:ext>
            </a:extLst>
          </p:cNvPr>
          <p:cNvSpPr/>
          <p:nvPr/>
        </p:nvSpPr>
        <p:spPr>
          <a:xfrm>
            <a:off x="8123582" y="4964712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</a:rPr>
              <a:t>Sicília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174" name="Picture 6" descr="Resultado de imagem para Etna">
            <a:extLst>
              <a:ext uri="{FF2B5EF4-FFF2-40B4-BE49-F238E27FC236}">
                <a16:creationId xmlns:a16="http://schemas.microsoft.com/office/drawing/2014/main" id="{32B24D5C-E19E-4C9C-9306-EEA9F7C1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59" y="5269596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EE2B0B0-7F27-4366-BAF4-878AA09EBA12}"/>
              </a:ext>
            </a:extLst>
          </p:cNvPr>
          <p:cNvSpPr/>
          <p:nvPr/>
        </p:nvSpPr>
        <p:spPr>
          <a:xfrm>
            <a:off x="3806738" y="5291679"/>
            <a:ext cx="829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</a:rPr>
              <a:t>Vulcão</a:t>
            </a:r>
          </a:p>
          <a:p>
            <a:r>
              <a:rPr lang="pt-BR" b="1" i="1" dirty="0">
                <a:solidFill>
                  <a:schemeClr val="bg1"/>
                </a:solidFill>
              </a:rPr>
              <a:t>Etna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176" name="Picture 8" descr="Resultado de imagem para Sicília">
            <a:extLst>
              <a:ext uri="{FF2B5EF4-FFF2-40B4-BE49-F238E27FC236}">
                <a16:creationId xmlns:a16="http://schemas.microsoft.com/office/drawing/2014/main" id="{3CBDAF07-FCA8-4B62-AB4A-02E481BB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80" y="3331152"/>
            <a:ext cx="2890354" cy="193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6F0008A-EA31-4ED1-8FBC-241A98A35D6A}"/>
              </a:ext>
            </a:extLst>
          </p:cNvPr>
          <p:cNvSpPr/>
          <p:nvPr/>
        </p:nvSpPr>
        <p:spPr>
          <a:xfrm>
            <a:off x="5861738" y="4922347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</a:rPr>
              <a:t>Sicília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7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A6FCE6C1-3558-42CE-A2B3-9A41F5686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83" y="764704"/>
            <a:ext cx="2901950" cy="54938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Lince-ibérico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50" dirty="0">
                <a:latin typeface="Comic Sans MS" panose="030F0702030302020204" pitchFamily="66" charset="0"/>
              </a:rPr>
              <a:t>O lince-ibérico é um mamífero carnívoro, encontrado principalmente em Portugal, e está em perigo de extinção; </a:t>
            </a:r>
            <a:endParaRPr lang="es-ES" sz="145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50" dirty="0">
                <a:latin typeface="Comic Sans MS" panose="030F0702030302020204" pitchFamily="66" charset="0"/>
              </a:rPr>
              <a:t>Tem orelhas peludas, pernas longas, cauda curta e um colar de pelo que se assemelha a uma barba;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PT" sz="14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50" dirty="0">
                <a:latin typeface="Comic Sans MS" panose="030F0702030302020204" pitchFamily="66" charset="0"/>
              </a:rPr>
              <a:t>É especialista em caçar coelhos, sendo sua principal fonte de alimento. Um macho come um coelho por dia, já uma fêmea grávida come três coelhos diariamente; </a:t>
            </a:r>
          </a:p>
          <a:p>
            <a:pPr algn="just">
              <a:defRPr/>
            </a:pPr>
            <a:endParaRPr lang="pt-PT" sz="14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50" dirty="0">
                <a:latin typeface="Comic Sans MS" panose="030F0702030302020204" pitchFamily="66" charset="0"/>
              </a:rPr>
              <a:t>A gestação dura cerca de dois meses, nascendo dois a três filhotes por vez;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50DFEC-13BB-4CE5-A9C2-D421208568A6}"/>
              </a:ext>
            </a:extLst>
          </p:cNvPr>
          <p:cNvSpPr txBox="1"/>
          <p:nvPr/>
        </p:nvSpPr>
        <p:spPr>
          <a:xfrm>
            <a:off x="3168712" y="4391526"/>
            <a:ext cx="147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de Portugal</a:t>
            </a:r>
          </a:p>
        </p:txBody>
      </p:sp>
      <p:pic>
        <p:nvPicPr>
          <p:cNvPr id="4" name="Imagem 3" descr="https://upload.wikimedia.org/wikipedia/commons/f/f5/Linces10.jpg">
            <a:extLst>
              <a:ext uri="{FF2B5EF4-FFF2-40B4-BE49-F238E27FC236}">
                <a16:creationId xmlns:a16="http://schemas.microsoft.com/office/drawing/2014/main" id="{98452CC2-78AF-410A-8DF4-2541B12B88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82" y="764704"/>
            <a:ext cx="1639301" cy="248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B6F6E2-2711-41F3-A956-D9EFCACE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96" y="722586"/>
            <a:ext cx="3081221" cy="20468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F867527-1678-43AC-BDC4-A2BC765F5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67" y="4629767"/>
            <a:ext cx="3152650" cy="21970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AAC8A49-3B3F-4D06-B041-710AF95CE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89" y="2666746"/>
            <a:ext cx="2185574" cy="19916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58F59AE-F2D4-4B85-8E6F-9C1B4991AC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27" y="4852120"/>
            <a:ext cx="2945946" cy="19639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96A5931-CE48-4A74-934F-254F4C303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74" y="2413903"/>
            <a:ext cx="2231953" cy="2497290"/>
          </a:xfrm>
          <a:prstGeom prst="rect">
            <a:avLst/>
          </a:prstGeom>
        </p:spPr>
      </p:pic>
      <p:pic>
        <p:nvPicPr>
          <p:cNvPr id="10" name="Imagem 9" descr="C:\Users\eliane.batista\Documents\Eliane\Escola Sabatina\Primários\2016\4 º trimestre\Bandeiras 4 trime\10.Portugal.jpg">
            <a:extLst>
              <a:ext uri="{FF2B5EF4-FFF2-40B4-BE49-F238E27FC236}">
                <a16:creationId xmlns:a16="http://schemas.microsoft.com/office/drawing/2014/main" id="{CB024723-1F0A-4E12-8996-F4E8FD76267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79" y="3475648"/>
            <a:ext cx="1213213" cy="785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795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AD0CFAB-5FDC-445F-B61B-EBE619254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S10 – Missões – 07 de março</a:t>
            </a:r>
          </a:p>
        </p:txBody>
      </p:sp>
      <p:pic>
        <p:nvPicPr>
          <p:cNvPr id="17" name="Espaço Reservado para Imagem 16" descr="Desenho de bandeira&#10;&#10;Descrição gerada automaticamente">
            <a:extLst>
              <a:ext uri="{FF2B5EF4-FFF2-40B4-BE49-F238E27FC236}">
                <a16:creationId xmlns:a16="http://schemas.microsoft.com/office/drawing/2014/main" id="{95A63CE4-BFE5-4D55-A6B6-D36BA15F8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3667"/>
          <a:stretch>
            <a:fillRect/>
          </a:stretch>
        </p:blipFill>
        <p:spPr/>
      </p:pic>
      <p:pic>
        <p:nvPicPr>
          <p:cNvPr id="13" name="Espaço Reservado para Imagem 12" descr="Menino sorrindo posando para foto&#10;&#10;Descrição gerada automaticamente">
            <a:extLst>
              <a:ext uri="{FF2B5EF4-FFF2-40B4-BE49-F238E27FC236}">
                <a16:creationId xmlns:a16="http://schemas.microsoft.com/office/drawing/2014/main" id="{C75F60B3-ECB0-46C2-B7DD-73E5864A37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8978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690F5025-D1E1-4231-B65D-14CAA6DDFE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Thomas </a:t>
            </a:r>
            <a:r>
              <a:rPr lang="pt-BR" dirty="0" err="1"/>
              <a:t>Boldrini</a:t>
            </a:r>
            <a:r>
              <a:rPr lang="pt-BR" dirty="0"/>
              <a:t>, 7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92FEAE-7665-43AA-AD3D-4326CB952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Itália</a:t>
            </a:r>
            <a:endParaRPr lang="pt-BR" sz="2800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2FFBD6C-C95E-4CC0-9AE7-65A347B9CC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 vida sem pizza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21F0A17-F49E-45CB-8834-1869C9A9B6B9}"/>
              </a:ext>
            </a:extLst>
          </p:cNvPr>
          <p:cNvCxnSpPr>
            <a:cxnSpLocks/>
          </p:cNvCxnSpPr>
          <p:nvPr/>
        </p:nvCxnSpPr>
        <p:spPr>
          <a:xfrm flipH="1">
            <a:off x="2843808" y="3502765"/>
            <a:ext cx="3798058" cy="9343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411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278982" cy="56865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Itália</a:t>
            </a:r>
          </a:p>
          <a:p>
            <a:r>
              <a:rPr lang="pt-BR" b="1" dirty="0"/>
              <a:t>• Sicília tem uma fauna muito variada, incluindo a raposa, doninha, marta, veados, javali, porco-espinho de crista, ouriço, cobra </a:t>
            </a:r>
            <a:r>
              <a:rPr lang="pt-BR" b="1" dirty="0" err="1"/>
              <a:t>aspida</a:t>
            </a:r>
            <a:r>
              <a:rPr lang="pt-BR" b="1" dirty="0"/>
              <a:t>, águia dourada, falcão peregrino, abelha e cegonha comum.</a:t>
            </a:r>
          </a:p>
          <a:p>
            <a:r>
              <a:rPr lang="pt-BR" b="1" dirty="0"/>
              <a:t>• A Sicília é bem conhecida pela sua cozinha variada e deliciosa, da qual o </a:t>
            </a:r>
            <a:r>
              <a:rPr lang="pt-BR" b="1" dirty="0" err="1"/>
              <a:t>cannoli</a:t>
            </a:r>
            <a:r>
              <a:rPr lang="pt-BR" b="1" dirty="0"/>
              <a:t> é provavelmente o mais famoso: uma massa de massa frita na forma de um tubo com um recheio doce que geralmente contém queijo ricota.</a:t>
            </a:r>
          </a:p>
          <a:p>
            <a:r>
              <a:rPr lang="pt-BR" b="1" dirty="0"/>
              <a:t>• O </a:t>
            </a:r>
            <a:r>
              <a:rPr lang="pt-BR" b="1" dirty="0" err="1"/>
              <a:t>coppola</a:t>
            </a:r>
            <a:r>
              <a:rPr lang="pt-BR" b="1" dirty="0"/>
              <a:t> siciliano é um tipo de boné tradicional (geralmente feito de lã) que os homens costumam usar. Agora é considerado um símbolo da herança siciliana.</a:t>
            </a:r>
            <a:endParaRPr lang="es-ES" b="1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FF0B0F8-4E13-4AE6-ABC5-734930CF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m 3" descr="Uma imagem contendo comida, mesa, prato, pedaço&#10;&#10;Descrição gerada automaticamente">
            <a:extLst>
              <a:ext uri="{FF2B5EF4-FFF2-40B4-BE49-F238E27FC236}">
                <a16:creationId xmlns:a16="http://schemas.microsoft.com/office/drawing/2014/main" id="{A2210953-A7F3-4453-B5F4-2769CCA1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68" y="729388"/>
            <a:ext cx="4857750" cy="24288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CA21C25-42D9-44EC-93CF-D990A54E0040}"/>
              </a:ext>
            </a:extLst>
          </p:cNvPr>
          <p:cNvSpPr/>
          <p:nvPr/>
        </p:nvSpPr>
        <p:spPr>
          <a:xfrm>
            <a:off x="7965712" y="685160"/>
            <a:ext cx="1109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/>
              <a:t>cannoli</a:t>
            </a:r>
            <a:endParaRPr lang="pt-BR" sz="2400" dirty="0"/>
          </a:p>
        </p:txBody>
      </p:sp>
      <p:pic>
        <p:nvPicPr>
          <p:cNvPr id="8196" name="Picture 4" descr="Resultado de imagem para coppola siciliano">
            <a:extLst>
              <a:ext uri="{FF2B5EF4-FFF2-40B4-BE49-F238E27FC236}">
                <a16:creationId xmlns:a16="http://schemas.microsoft.com/office/drawing/2014/main" id="{EA5AFB3E-8478-4EEE-A516-4876DC9A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57454"/>
            <a:ext cx="2942456" cy="31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6C57C40-B826-4DDE-80D5-0EFA5F6E0D9B}"/>
              </a:ext>
            </a:extLst>
          </p:cNvPr>
          <p:cNvSpPr/>
          <p:nvPr/>
        </p:nvSpPr>
        <p:spPr>
          <a:xfrm>
            <a:off x="4456146" y="6011996"/>
            <a:ext cx="182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coppola</a:t>
            </a:r>
            <a:r>
              <a:rPr lang="pt-BR" b="1" dirty="0">
                <a:solidFill>
                  <a:schemeClr val="bg1"/>
                </a:solidFill>
              </a:rPr>
              <a:t> siciliano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8" name="Picture 6" descr="Resultado de imagem para raposa">
            <a:extLst>
              <a:ext uri="{FF2B5EF4-FFF2-40B4-BE49-F238E27FC236}">
                <a16:creationId xmlns:a16="http://schemas.microsoft.com/office/drawing/2014/main" id="{D2AA8685-FBC7-4B29-A460-FE5E2B96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93" y="3919374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1980106-C900-4335-B109-002ECAE56F4C}"/>
              </a:ext>
            </a:extLst>
          </p:cNvPr>
          <p:cNvSpPr/>
          <p:nvPr/>
        </p:nvSpPr>
        <p:spPr>
          <a:xfrm>
            <a:off x="8247904" y="4369192"/>
            <a:ext cx="827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raposa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6C952A05-66BA-48D5-B342-A18CD5D5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79" y="735955"/>
            <a:ext cx="2901950" cy="538609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São Bernardo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b="1" dirty="0">
                <a:latin typeface="Comic Sans MS" panose="030F0702030302020204" pitchFamily="66" charset="0"/>
              </a:rPr>
              <a:t>São </a:t>
            </a:r>
            <a:r>
              <a:rPr lang="pt-BR" sz="1200" b="1" dirty="0" err="1">
                <a:latin typeface="Comic Sans MS" panose="030F0702030302020204" pitchFamily="66" charset="0"/>
              </a:rPr>
              <a:t>bernardo</a:t>
            </a:r>
            <a:r>
              <a:rPr lang="pt-BR" sz="1200" b="1" dirty="0">
                <a:latin typeface="Comic Sans MS" panose="030F0702030302020204" pitchFamily="66" charset="0"/>
              </a:rPr>
              <a:t> </a:t>
            </a:r>
            <a:r>
              <a:rPr lang="pt-BR" sz="1200" dirty="0">
                <a:latin typeface="Comic Sans MS" panose="030F0702030302020204" pitchFamily="66" charset="0"/>
              </a:rPr>
              <a:t>é uma raça canina natural dos </a:t>
            </a:r>
            <a:r>
              <a:rPr lang="pt-BR" sz="1200" b="1" dirty="0">
                <a:latin typeface="Comic Sans MS" panose="030F0702030302020204" pitchFamily="66" charset="0"/>
              </a:rPr>
              <a:t>Alpes Suíços, </a:t>
            </a:r>
            <a:r>
              <a:rPr lang="pt-BR" sz="1200" dirty="0">
                <a:latin typeface="Comic Sans MS" panose="030F0702030302020204" pitchFamily="66" charset="0"/>
              </a:rPr>
              <a:t>que faz parte </a:t>
            </a:r>
            <a:r>
              <a:rPr lang="pt-BR" sz="1200" b="1" dirty="0">
                <a:latin typeface="Comic Sans MS" panose="030F0702030302020204" pitchFamily="66" charset="0"/>
              </a:rPr>
              <a:t>do grupo de cães de guarda, trabalho e utilidade</a:t>
            </a:r>
            <a:r>
              <a:rPr lang="pt-BR" sz="1200" dirty="0">
                <a:latin typeface="Comic Sans MS" panose="030F0702030302020204" pitchFamily="66" charset="0"/>
              </a:rPr>
              <a:t>, e é considerado um </a:t>
            </a:r>
            <a:r>
              <a:rPr lang="pt-BR" sz="1200" b="1" dirty="0">
                <a:latin typeface="Comic Sans MS" panose="030F0702030302020204" pitchFamily="66" charset="0"/>
              </a:rPr>
              <a:t>cão de guarda e de salvamento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 São Bernardo é um cachorro forte, de peito bem arqueado e ombros largos. É um excelente companheiro, que adora brincar com as crianças e respeita seu dono;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É um cão fiel e devotado à sua família, é muito tranquilo e gosta de companhia;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 São Bernardo faz novos amigos com facilidade, mas na ausência de seu dono, os exemplares da raça tendem a defender seu território, procurando afastar qualquer pessoa estranha à casa.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B86060-F079-4394-A762-944C68EA7BA6}"/>
              </a:ext>
            </a:extLst>
          </p:cNvPr>
          <p:cNvSpPr txBox="1"/>
          <p:nvPr/>
        </p:nvSpPr>
        <p:spPr>
          <a:xfrm>
            <a:off x="2614608" y="6320054"/>
            <a:ext cx="981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</a:t>
            </a:r>
            <a:r>
              <a:rPr lang="pt-BR" sz="1100" b="1" dirty="0" err="1"/>
              <a:t>Suiça</a:t>
            </a:r>
            <a:endParaRPr lang="pt-BR" sz="11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B6927B-1306-438A-A291-CF8322B44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823833"/>
            <a:ext cx="1104573" cy="735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18" descr="Resultado de imagem para sao bernardo cachorro">
            <a:extLst>
              <a:ext uri="{FF2B5EF4-FFF2-40B4-BE49-F238E27FC236}">
                <a16:creationId xmlns:a16="http://schemas.microsoft.com/office/drawing/2014/main" id="{62346FE9-2F20-4AEA-931C-6E4905AC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74" y="706349"/>
            <a:ext cx="4096559" cy="220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Resultado de imagem para filhotes beethoven">
            <a:extLst>
              <a:ext uri="{FF2B5EF4-FFF2-40B4-BE49-F238E27FC236}">
                <a16:creationId xmlns:a16="http://schemas.microsoft.com/office/drawing/2014/main" id="{8F9C0FCE-AB89-4DAB-90FB-88D35359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02" y="4766659"/>
            <a:ext cx="3856666" cy="20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Resultado de imagem para sao bernardo cachorro">
            <a:extLst>
              <a:ext uri="{FF2B5EF4-FFF2-40B4-BE49-F238E27FC236}">
                <a16:creationId xmlns:a16="http://schemas.microsoft.com/office/drawing/2014/main" id="{79C7BE0E-E85B-4DDF-9EFC-5BD0AA1C9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61" y="2918360"/>
            <a:ext cx="2276951" cy="25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Resultado de imagem para sao bernardo cachorro">
            <a:extLst>
              <a:ext uri="{FF2B5EF4-FFF2-40B4-BE49-F238E27FC236}">
                <a16:creationId xmlns:a16="http://schemas.microsoft.com/office/drawing/2014/main" id="{D4B20853-91E6-4A73-B0B8-BDF9DC6A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12188"/>
            <a:ext cx="2719434" cy="181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24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43B5A85-1213-42A4-83EF-4370EFB07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S11 – Missões – 14 de março</a:t>
            </a:r>
          </a:p>
        </p:txBody>
      </p:sp>
      <p:pic>
        <p:nvPicPr>
          <p:cNvPr id="10" name="Espaço Reservado para Imagem 9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6F37EDD0-0711-44F3-8BDA-DEA5A601CB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b="6393"/>
          <a:stretch>
            <a:fillRect/>
          </a:stretch>
        </p:blipFill>
        <p:spPr/>
      </p:pic>
      <p:pic>
        <p:nvPicPr>
          <p:cNvPr id="20" name="Espaço Reservado para Imagem 19" descr="Mulher de óculos sorrindo&#10;&#10;Descrição gerada automaticamente">
            <a:extLst>
              <a:ext uri="{FF2B5EF4-FFF2-40B4-BE49-F238E27FC236}">
                <a16:creationId xmlns:a16="http://schemas.microsoft.com/office/drawing/2014/main" id="{6EEA3D7D-0522-44B7-AEC8-B4DDA9FED7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20A7432-96F8-443D-9E5C-4E0DCC8CB9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Sung</a:t>
            </a:r>
            <a:r>
              <a:rPr lang="pt-BR" dirty="0"/>
              <a:t> </a:t>
            </a:r>
            <a:r>
              <a:rPr lang="pt-BR" dirty="0" err="1"/>
              <a:t>Hye</a:t>
            </a:r>
            <a:r>
              <a:rPr lang="pt-BR" dirty="0"/>
              <a:t> </a:t>
            </a:r>
            <a:r>
              <a:rPr lang="pt-BR" dirty="0" err="1"/>
              <a:t>Choi</a:t>
            </a:r>
            <a:r>
              <a:rPr lang="pt-BR" dirty="0"/>
              <a:t>, 28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40088ABE-4B29-4FEE-A229-509CA2E228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Espanha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B4889E-2921-4E19-A794-F827F2A15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 mudança de religião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30B7460-B3DA-4041-AA41-3FB4C852F821}"/>
              </a:ext>
            </a:extLst>
          </p:cNvPr>
          <p:cNvCxnSpPr>
            <a:cxnSpLocks/>
          </p:cNvCxnSpPr>
          <p:nvPr/>
        </p:nvCxnSpPr>
        <p:spPr>
          <a:xfrm flipH="1">
            <a:off x="1331640" y="3502765"/>
            <a:ext cx="5310226" cy="12943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31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2990950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Espanha</a:t>
            </a:r>
          </a:p>
          <a:p>
            <a:r>
              <a:rPr lang="pt-BR" b="1" dirty="0"/>
              <a:t>• O território da Espanha foi atribuído à União Latina quando foi organizado em 1902. Benjamin Wilkinson, Jean </a:t>
            </a:r>
            <a:r>
              <a:rPr lang="pt-BR" b="1" dirty="0" err="1"/>
              <a:t>Vuilleumier</a:t>
            </a:r>
            <a:r>
              <a:rPr lang="pt-BR" b="1" dirty="0"/>
              <a:t> e Jules Robert foram enviados em 1903 para estudar as possibilidades e avaliar as perspectivas de evangelismo na Espanha, prestando especial atenção às grandes cidades de Madrid e Barcelona.</a:t>
            </a:r>
          </a:p>
          <a:p>
            <a:r>
              <a:rPr lang="pt-BR" b="1" dirty="0"/>
              <a:t>• Ao longo dos anos, milhares de livros adventistas foram vendidos em todas as províncias da Espanha. Especialmente bem sucedido foi a venda do livro </a:t>
            </a:r>
            <a:r>
              <a:rPr lang="es-ES" b="1" dirty="0"/>
              <a:t>Guía práctica de la salud </a:t>
            </a:r>
            <a:r>
              <a:rPr lang="pt-BR" b="1" dirty="0"/>
              <a:t>(Guia prático de saúde).</a:t>
            </a:r>
            <a:endParaRPr lang="es-ES" b="1" dirty="0"/>
          </a:p>
        </p:txBody>
      </p:sp>
      <p:pic>
        <p:nvPicPr>
          <p:cNvPr id="9218" name="Picture 2" descr="Resultado de imagem para Guía práctica de la salud">
            <a:extLst>
              <a:ext uri="{FF2B5EF4-FFF2-40B4-BE49-F238E27FC236}">
                <a16:creationId xmlns:a16="http://schemas.microsoft.com/office/drawing/2014/main" id="{D82E9290-5A91-4F62-BDB4-162571DA0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16926"/>
          <a:stretch/>
        </p:blipFill>
        <p:spPr bwMode="auto">
          <a:xfrm>
            <a:off x="3386632" y="3776404"/>
            <a:ext cx="20141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7B7EA6A-E989-4BEA-9534-30CB2BD5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61781"/>
            <a:ext cx="4627950" cy="25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08418CC-5806-4A9F-AA80-A095E7D6A51A}"/>
              </a:ext>
            </a:extLst>
          </p:cNvPr>
          <p:cNvSpPr/>
          <p:nvPr/>
        </p:nvSpPr>
        <p:spPr>
          <a:xfrm>
            <a:off x="4617795" y="902507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Madrid</a:t>
            </a:r>
            <a:endParaRPr lang="pt-BR" dirty="0"/>
          </a:p>
        </p:txBody>
      </p:sp>
      <p:pic>
        <p:nvPicPr>
          <p:cNvPr id="9222" name="Picture 6" descr="Imagem relacionada">
            <a:extLst>
              <a:ext uri="{FF2B5EF4-FFF2-40B4-BE49-F238E27FC236}">
                <a16:creationId xmlns:a16="http://schemas.microsoft.com/office/drawing/2014/main" id="{61C60DDC-025A-44A0-8F2F-B88FC0645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9" y="3501008"/>
            <a:ext cx="3317749" cy="33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66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://3.bp.blogspot.com/_lM4CUAFQ2sU/SUE1R93EIII/AAAAAAAAAeM/T58_mkFXPr8/s400/Gredos_0025.jpg">
            <a:hlinkClick r:id="rId3"/>
            <a:extLst>
              <a:ext uri="{FF2B5EF4-FFF2-40B4-BE49-F238E27FC236}">
                <a16:creationId xmlns:a16="http://schemas.microsoft.com/office/drawing/2014/main" id="{D3F8DF35-1968-4FEA-833F-2DEFA676AE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9160"/>
            <a:ext cx="2858017" cy="19472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581F65-C16C-46E1-83FA-273D9475A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784" y="3244850"/>
            <a:ext cx="151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altLang="pt-BR"/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C408624B-C57F-4A08-B6D9-0DFF9CC29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0" y="726898"/>
            <a:ext cx="2901950" cy="58939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Cabra Montesa</a:t>
            </a:r>
          </a:p>
          <a:p>
            <a:pPr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500" dirty="0">
                <a:latin typeface="Comic Sans MS" panose="030F0702030302020204" pitchFamily="66" charset="0"/>
              </a:rPr>
              <a:t>É uma cabra selvagem, de chifres estriados e curvados para trás. A cabra macho tem os chifres bem maiores que o da cabra fêmea; </a:t>
            </a:r>
            <a:endParaRPr lang="es-ES" sz="15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5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500" dirty="0">
                <a:latin typeface="Comic Sans MS" panose="030F0702030302020204" pitchFamily="66" charset="0"/>
              </a:rPr>
              <a:t>A cabra montesa é encontrada principalmente na Espanha;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5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500" dirty="0">
                <a:latin typeface="Comic Sans MS" panose="030F0702030302020204" pitchFamily="66" charset="0"/>
              </a:rPr>
              <a:t>Vivem no alto das montanhas, mesmo as cobertas de neve. Andam, escalam e saltam sobre rochas e pedras soltas com muita facilidade, pois tem almofadinhas nos cascos, para não escorregar;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5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500" dirty="0">
                <a:latin typeface="Comic Sans MS" panose="030F0702030302020204" pitchFamily="66" charset="0"/>
              </a:rPr>
              <a:t>Alimentam-se de plantas no verão e no inverno comem musgos.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F7565B-901D-4990-B51D-CFD026A2D069}"/>
              </a:ext>
            </a:extLst>
          </p:cNvPr>
          <p:cNvSpPr txBox="1"/>
          <p:nvPr/>
        </p:nvSpPr>
        <p:spPr>
          <a:xfrm>
            <a:off x="3265488" y="4629257"/>
            <a:ext cx="147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Espanha</a:t>
            </a:r>
          </a:p>
        </p:txBody>
      </p:sp>
      <p:pic>
        <p:nvPicPr>
          <p:cNvPr id="6" name="Imagem 5" descr="Alpine Ibex ~ Capra ibex">
            <a:extLst>
              <a:ext uri="{FF2B5EF4-FFF2-40B4-BE49-F238E27FC236}">
                <a16:creationId xmlns:a16="http://schemas.microsoft.com/office/drawing/2014/main" id="{9728870A-E509-499A-A3CA-EC2A2C1604D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02" y="4622758"/>
            <a:ext cx="2988497" cy="208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http://4.bp.blogspot.com/-nWF5zHKSkkQ/ULu3QrfwJMI/AAAAAAAADDc/NlQkJOPJeGY/s640/Cabra-monte%CC%81s-(Capra-pyrenaica)---IMG_3870-Blog.jpg">
            <a:hlinkClick r:id="rId6"/>
            <a:extLst>
              <a:ext uri="{FF2B5EF4-FFF2-40B4-BE49-F238E27FC236}">
                <a16:creationId xmlns:a16="http://schemas.microsoft.com/office/drawing/2014/main" id="{06673636-F771-48F9-9E64-FBAF199CF2B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04" y="1124744"/>
            <a:ext cx="2160922" cy="279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C:\Users\eliane.batista\Documents\Eliane\Escola Sabatina\Primários\2016\4 º trimestre\Bandeiras 4 trime\6.Espanha.jpg.png">
            <a:extLst>
              <a:ext uri="{FF2B5EF4-FFF2-40B4-BE49-F238E27FC236}">
                <a16:creationId xmlns:a16="http://schemas.microsoft.com/office/drawing/2014/main" id="{9AF1C7D0-FD91-41DE-B237-69B8E63BCDA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00" y="3922502"/>
            <a:ext cx="1057275" cy="70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BAEC5B4-B438-43DF-9B1B-90B60E5F70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40" y="798414"/>
            <a:ext cx="1873810" cy="2814736"/>
          </a:xfrm>
          <a:prstGeom prst="rect">
            <a:avLst/>
          </a:prstGeom>
        </p:spPr>
      </p:pic>
      <p:pic>
        <p:nvPicPr>
          <p:cNvPr id="10" name="Imagem 9" descr="http://1.bp.blogspot.com/-BHR4xp4-xak/ULu4lBfSiWI/AAAAAAAADEk/7sZbidTTb9M/s640/Cabra-monte%CC%81s-(Capra-pyrenaica)---IMG_5245-Blog.jpg">
            <a:hlinkClick r:id="rId10"/>
            <a:extLst>
              <a:ext uri="{FF2B5EF4-FFF2-40B4-BE49-F238E27FC236}">
                <a16:creationId xmlns:a16="http://schemas.microsoft.com/office/drawing/2014/main" id="{5660DB98-86FD-4C2C-9F2B-3093BCAA09F9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26898"/>
            <a:ext cx="2040823" cy="144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http://2.bp.blogspot.com/-Xc8uWoq8zM4/T3TjbqR_URI/AAAAAAAAGfE/9RjAm-_ET9Y/s320/33+ibex.jpg">
            <a:hlinkClick r:id="rId12"/>
            <a:extLst>
              <a:ext uri="{FF2B5EF4-FFF2-40B4-BE49-F238E27FC236}">
                <a16:creationId xmlns:a16="http://schemas.microsoft.com/office/drawing/2014/main" id="{5ECE5D42-0D78-434D-AE4F-7989F6D97C8C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24944"/>
            <a:ext cx="2483768" cy="1587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38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46845" y="36720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Eslováquia</a:t>
            </a:r>
            <a:endParaRPr lang="pt-BR" altLang="pt-BR" sz="3600" b="1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6096694" y="36720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Bulgária</a:t>
            </a:r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88941788-9B03-44B6-9E48-18594381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642" y="36720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Romênia</a:t>
            </a: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574CF674-8F5C-410F-B48F-ACB55368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5" y="705873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Espanha</a:t>
            </a:r>
            <a:endParaRPr lang="pt-BR" altLang="pt-BR" sz="3600" b="1" dirty="0"/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4356827E-2231-45DF-935B-42D89D299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694" y="705872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Rep. Tcheca</a:t>
            </a:r>
          </a:p>
        </p:txBody>
      </p:sp>
      <p:sp>
        <p:nvSpPr>
          <p:cNvPr id="16" name="CaixaDeTexto 3">
            <a:extLst>
              <a:ext uri="{FF2B5EF4-FFF2-40B4-BE49-F238E27FC236}">
                <a16:creationId xmlns:a16="http://schemas.microsoft.com/office/drawing/2014/main" id="{8CF2B1F0-F95A-42E7-A613-D4688107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642" y="7056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Alemanha</a:t>
            </a:r>
            <a:endParaRPr lang="pt-BR" altLang="pt-BR" sz="3600" b="1" dirty="0"/>
          </a:p>
        </p:txBody>
      </p:sp>
      <p:pic>
        <p:nvPicPr>
          <p:cNvPr id="10" name="Imagem 9" descr="Uma imagem contendo comida, flor, desenho&#10;&#10;Descrição gerada automaticamente">
            <a:extLst>
              <a:ext uri="{FF2B5EF4-FFF2-40B4-BE49-F238E27FC236}">
                <a16:creationId xmlns:a16="http://schemas.microsoft.com/office/drawing/2014/main" id="{B3836B07-CB9C-47BC-A65E-F8AE1716362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48" y="1440000"/>
            <a:ext cx="2437200" cy="1620000"/>
          </a:xfrm>
          <a:prstGeom prst="rect">
            <a:avLst/>
          </a:prstGeom>
        </p:spPr>
      </p:pic>
      <p:pic>
        <p:nvPicPr>
          <p:cNvPr id="12" name="Imagem 11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362E5A4E-DEAC-4EE5-A935-75942263011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00" y="4428000"/>
            <a:ext cx="2437200" cy="1620000"/>
          </a:xfrm>
          <a:prstGeom prst="rect">
            <a:avLst/>
          </a:prstGeom>
        </p:spPr>
      </p:pic>
      <p:pic>
        <p:nvPicPr>
          <p:cNvPr id="18" name="Imagem 17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15FD0260-65AD-4A6B-B2B1-926A4AF48542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" y="4428000"/>
            <a:ext cx="2437200" cy="1620000"/>
          </a:xfrm>
          <a:prstGeom prst="rect">
            <a:avLst/>
          </a:prstGeom>
        </p:spPr>
      </p:pic>
      <p:pic>
        <p:nvPicPr>
          <p:cNvPr id="20" name="Imagem 19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1F8E5DCB-390E-4318-B764-707B1D7C4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1" y="1440000"/>
            <a:ext cx="2438400" cy="1619250"/>
          </a:xfrm>
          <a:prstGeom prst="rect">
            <a:avLst/>
          </a:prstGeom>
        </p:spPr>
      </p:pic>
      <p:pic>
        <p:nvPicPr>
          <p:cNvPr id="22" name="Imagem 21" descr="Desenho de bandeira&#10;&#10;Descrição gerada automaticamente">
            <a:extLst>
              <a:ext uri="{FF2B5EF4-FFF2-40B4-BE49-F238E27FC236}">
                <a16:creationId xmlns:a16="http://schemas.microsoft.com/office/drawing/2014/main" id="{1BA56D67-3767-4BDB-B489-4D2704088EE2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85" y="1440000"/>
            <a:ext cx="2437200" cy="1620000"/>
          </a:xfrm>
          <a:prstGeom prst="rect">
            <a:avLst/>
          </a:prstGeom>
        </p:spPr>
      </p:pic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785DD593-8456-40DE-9A5A-8359D4251CE6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48" y="4428000"/>
            <a:ext cx="24372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B52BFCDB-224D-4DE5-A223-461A5E189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S12 – Missões – 21 de março</a:t>
            </a:r>
          </a:p>
        </p:txBody>
      </p:sp>
      <p:pic>
        <p:nvPicPr>
          <p:cNvPr id="12" name="Espaço Reservado para Imagem 11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A5581CDC-7EE9-4E7F-B734-5B9E9CF2F4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b="6393"/>
          <a:stretch>
            <a:fillRect/>
          </a:stretch>
        </p:blipFill>
        <p:spPr/>
      </p:pic>
      <p:pic>
        <p:nvPicPr>
          <p:cNvPr id="30" name="Espaço Reservado para Imagem 29" descr="Menino sorrindo pousando para foto&#10;&#10;Descrição gerada automaticamente">
            <a:extLst>
              <a:ext uri="{FF2B5EF4-FFF2-40B4-BE49-F238E27FC236}">
                <a16:creationId xmlns:a16="http://schemas.microsoft.com/office/drawing/2014/main" id="{FDEC7E58-6582-4DF6-8449-F54301E093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r="6634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6D72EE2-C020-4947-93A6-122A29189D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David Lucas </a:t>
            </a:r>
            <a:r>
              <a:rPr lang="pt-BR" dirty="0" err="1"/>
              <a:t>Dolete</a:t>
            </a:r>
            <a:r>
              <a:rPr lang="pt-BR" dirty="0"/>
              <a:t> </a:t>
            </a:r>
            <a:r>
              <a:rPr lang="pt-BR" dirty="0" err="1"/>
              <a:t>Druga</a:t>
            </a:r>
            <a:r>
              <a:rPr lang="pt-BR" dirty="0"/>
              <a:t>, 10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C97AC3FB-0615-402E-B61E-EBC0D25F38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Espanha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52FD021-18F8-4D27-B908-9EF259910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garoto</a:t>
            </a:r>
            <a:r>
              <a:rPr lang="en-US" dirty="0"/>
              <a:t> de </a:t>
            </a:r>
            <a:r>
              <a:rPr lang="en-US" dirty="0" err="1"/>
              <a:t>fé</a:t>
            </a:r>
            <a:endParaRPr lang="pt-BR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5D967A3-7BB7-4A58-BB3B-6ADE51E28AA5}"/>
              </a:ext>
            </a:extLst>
          </p:cNvPr>
          <p:cNvCxnSpPr>
            <a:cxnSpLocks/>
          </p:cNvCxnSpPr>
          <p:nvPr/>
        </p:nvCxnSpPr>
        <p:spPr>
          <a:xfrm flipH="1">
            <a:off x="1331640" y="3502765"/>
            <a:ext cx="5310226" cy="12943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06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567014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Espanha</a:t>
            </a:r>
          </a:p>
          <a:p>
            <a:r>
              <a:rPr lang="pt-BR" b="1" dirty="0"/>
              <a:t>• O espanhol é a segunda língua mais falada do mundo, depois do chinês. Estima-se que existam 437 milhões de falantes nativos de espanhol. </a:t>
            </a:r>
          </a:p>
          <a:p>
            <a:r>
              <a:rPr lang="pt-BR" b="1" dirty="0"/>
              <a:t>• Madrid, a capital da Espanha, está localizada no centro do país e tem uma população de mais de três milhões de habitantes. </a:t>
            </a:r>
          </a:p>
          <a:p>
            <a:r>
              <a:rPr lang="pt-BR" b="1" dirty="0"/>
              <a:t>• O autor espanhol Cervantes escreveu Don Quixote, considerado uma obra de literatura universal. Este trabalho, escrito em 1605, é considerado o primeiro romance moderno e foi traduzido para mais de 140 idiomas. É, depois da Bíblia, o livro mais traduzido do mundo.</a:t>
            </a:r>
          </a:p>
          <a:p>
            <a:r>
              <a:rPr lang="pt-BR" b="1" dirty="0"/>
              <a:t>• O primeiro grampeador conhecido foi feito no século XVIII na região basca da Espanha para o rei francês Luís XV, e cada grampo havia gravado o emblema real.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9E5BEA9-8125-4951-934F-2358C9D5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73" y="4578995"/>
            <a:ext cx="2622741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D61A9B8-31B6-428A-AA6B-781A22E33258}"/>
              </a:ext>
            </a:extLst>
          </p:cNvPr>
          <p:cNvSpPr/>
          <p:nvPr/>
        </p:nvSpPr>
        <p:spPr>
          <a:xfrm>
            <a:off x="4954795" y="4482759"/>
            <a:ext cx="1352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grampeador</a:t>
            </a:r>
            <a:endParaRPr lang="pt-BR" dirty="0"/>
          </a:p>
        </p:txBody>
      </p:sp>
      <p:pic>
        <p:nvPicPr>
          <p:cNvPr id="10246" name="Picture 6" descr="Resultado de imagem para Don Quixote">
            <a:extLst>
              <a:ext uri="{FF2B5EF4-FFF2-40B4-BE49-F238E27FC236}">
                <a16:creationId xmlns:a16="http://schemas.microsoft.com/office/drawing/2014/main" id="{47D97DE8-4DFC-40BA-8954-3FBA4C8C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73" y="740345"/>
            <a:ext cx="2409217" cy="36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m para Estátua do Don Quijote e Sancho Panza">
            <a:extLst>
              <a:ext uri="{FF2B5EF4-FFF2-40B4-BE49-F238E27FC236}">
                <a16:creationId xmlns:a16="http://schemas.microsoft.com/office/drawing/2014/main" id="{4B8CBB2D-F243-4E01-B6F1-FFA09522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39" y="1916832"/>
            <a:ext cx="2791268" cy="24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6030FBA-7E85-420F-AEC8-8E362F8E5747}"/>
              </a:ext>
            </a:extLst>
          </p:cNvPr>
          <p:cNvSpPr/>
          <p:nvPr/>
        </p:nvSpPr>
        <p:spPr>
          <a:xfrm>
            <a:off x="6234239" y="921594"/>
            <a:ext cx="27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Estátua de Don Quixote e Sancho Pança em uma praça de Madrid</a:t>
            </a:r>
            <a:endParaRPr lang="pt-BR" dirty="0"/>
          </a:p>
        </p:txBody>
      </p:sp>
      <p:pic>
        <p:nvPicPr>
          <p:cNvPr id="10250" name="Picture 10" descr="Resultado de imagem para madrid">
            <a:extLst>
              <a:ext uri="{FF2B5EF4-FFF2-40B4-BE49-F238E27FC236}">
                <a16:creationId xmlns:a16="http://schemas.microsoft.com/office/drawing/2014/main" id="{63D12ED1-9BEC-471D-A8EF-E803523E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62" y="4357583"/>
            <a:ext cx="2707304" cy="20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5B255EA-0BEE-4BF3-A49D-6354432CBB3A}"/>
              </a:ext>
            </a:extLst>
          </p:cNvPr>
          <p:cNvSpPr/>
          <p:nvPr/>
        </p:nvSpPr>
        <p:spPr>
          <a:xfrm>
            <a:off x="6345220" y="6393192"/>
            <a:ext cx="2761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Plaza Mayor em Madrid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2374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animais.culturamix.com/blog/wp-content/gallery/fotos-muflao-4/Fotos-Muflao-11.jpg">
            <a:extLst>
              <a:ext uri="{FF2B5EF4-FFF2-40B4-BE49-F238E27FC236}">
                <a16:creationId xmlns:a16="http://schemas.microsoft.com/office/drawing/2014/main" id="{CA9319F2-4F0C-44C7-BA4B-22BA4FE2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120" y="4509120"/>
            <a:ext cx="3033133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8">
            <a:extLst>
              <a:ext uri="{FF2B5EF4-FFF2-40B4-BE49-F238E27FC236}">
                <a16:creationId xmlns:a16="http://schemas.microsoft.com/office/drawing/2014/main" id="{78E06FB3-DF1E-4958-9A88-1461C2053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" y="736471"/>
            <a:ext cx="2901950" cy="501675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Muflão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O </a:t>
            </a:r>
            <a:r>
              <a:rPr lang="pt-BR" sz="1200" dirty="0" err="1">
                <a:latin typeface="Comic Sans MS" panose="030F0702030302020204" pitchFamily="66" charset="0"/>
              </a:rPr>
              <a:t>muflão</a:t>
            </a:r>
            <a:r>
              <a:rPr lang="pt-BR" sz="1200" dirty="0">
                <a:latin typeface="Comic Sans MS" panose="030F0702030302020204" pitchFamily="66" charset="0"/>
              </a:rPr>
              <a:t> é um espécie de carneiro selvagem;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/>
              <a:t>Os machos possuem chifres e as fêmeas os possuem ou não. Caracteriza-se pelos grandes chifres recurvados, que pesam cerca de 50 kg;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/>
              <a:t>Os chifres do </a:t>
            </a:r>
            <a:r>
              <a:rPr lang="pt-BR" sz="1200" dirty="0" err="1"/>
              <a:t>muflão</a:t>
            </a:r>
            <a:r>
              <a:rPr lang="pt-BR" sz="1200" dirty="0"/>
              <a:t> vão crescendo cada ano, e de acordo com o tamanho dos chifres pode-se saber a idade do animal;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É considerado um animal raro e é encontrado em algumas partes da Europa, inclusive na </a:t>
            </a:r>
            <a:r>
              <a:rPr lang="pt-BR" sz="1200" b="1" dirty="0">
                <a:latin typeface="Comic Sans MS" panose="030F0702030302020204" pitchFamily="66" charset="0"/>
              </a:rPr>
              <a:t>República Tcheca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/>
              <a:t>O </a:t>
            </a:r>
            <a:r>
              <a:rPr lang="pt-BR" sz="1200" dirty="0" err="1"/>
              <a:t>muflão</a:t>
            </a:r>
            <a:r>
              <a:rPr lang="pt-BR" sz="1200" dirty="0"/>
              <a:t> é um animal que se alimenta de arbustos, ervas e ainda de líquenes que ele raspa das rochas</a:t>
            </a:r>
            <a:r>
              <a:rPr lang="pt-BR" sz="1200" dirty="0">
                <a:latin typeface="Comic Sans MS" panose="030F0702030302020204" pitchFamily="66" charset="0"/>
              </a:rPr>
              <a:t>.</a:t>
            </a:r>
            <a:endParaRPr lang="pt-PT" sz="1200" dirty="0">
              <a:latin typeface="Comic Sans MS" panose="030F0702030302020204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0EDAB2-B9CA-41B8-BE53-1F529AF758E9}"/>
              </a:ext>
            </a:extLst>
          </p:cNvPr>
          <p:cNvSpPr txBox="1"/>
          <p:nvPr/>
        </p:nvSpPr>
        <p:spPr>
          <a:xfrm>
            <a:off x="1631658" y="6089891"/>
            <a:ext cx="1437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República Tcheca</a:t>
            </a:r>
          </a:p>
        </p:txBody>
      </p:sp>
      <p:pic>
        <p:nvPicPr>
          <p:cNvPr id="6" name="Imagem 5" descr="D:\Users\walmir.batista\Downloads\republica tcheca.jpg">
            <a:extLst>
              <a:ext uri="{FF2B5EF4-FFF2-40B4-BE49-F238E27FC236}">
                <a16:creationId xmlns:a16="http://schemas.microsoft.com/office/drawing/2014/main" id="{FEA2EADF-3DAD-4EBE-A9BD-3DB4AD816F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04124"/>
            <a:ext cx="948405" cy="73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http://animais.culturamix.com/blog/wp-content/gallery/fotos-muflao-2/Fotos-Muflao-4.jpg">
            <a:extLst>
              <a:ext uri="{FF2B5EF4-FFF2-40B4-BE49-F238E27FC236}">
                <a16:creationId xmlns:a16="http://schemas.microsoft.com/office/drawing/2014/main" id="{8E3357C9-E4E4-4714-A9BD-D040955CC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40" y="3902228"/>
            <a:ext cx="2870829" cy="19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animais.culturamix.com/blog/wp-content/gallery/fotos-muflao-5/Fotos-Muflao-15.jpg">
            <a:extLst>
              <a:ext uri="{FF2B5EF4-FFF2-40B4-BE49-F238E27FC236}">
                <a16:creationId xmlns:a16="http://schemas.microsoft.com/office/drawing/2014/main" id="{AB6C18BA-4C6B-446A-829A-99F62ABC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14" y="1999649"/>
            <a:ext cx="3155025" cy="21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ufflon-03.jpg">
            <a:extLst>
              <a:ext uri="{FF2B5EF4-FFF2-40B4-BE49-F238E27FC236}">
                <a16:creationId xmlns:a16="http://schemas.microsoft.com/office/drawing/2014/main" id="{E2CD981D-F9C6-4490-9BD4-EA80A15B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08" y="919529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86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8748CBC-F777-4A7A-95B2-938DFD683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S13 – Missões – 28 de março</a:t>
            </a:r>
          </a:p>
        </p:txBody>
      </p:sp>
      <p:pic>
        <p:nvPicPr>
          <p:cNvPr id="13" name="Espaço Reservado para Imagem 12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1756EBC1-A9DF-4898-BFB9-35BFF2935D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b="6393"/>
          <a:stretch>
            <a:fillRect/>
          </a:stretch>
        </p:blipFill>
        <p:spPr/>
      </p:pic>
      <p:pic>
        <p:nvPicPr>
          <p:cNvPr id="9" name="Espaço Reservado para Imagem 8" descr="Homem sentado ao lado de bicicleta&#10;&#10;Descrição gerada automaticamente">
            <a:extLst>
              <a:ext uri="{FF2B5EF4-FFF2-40B4-BE49-F238E27FC236}">
                <a16:creationId xmlns:a16="http://schemas.microsoft.com/office/drawing/2014/main" id="{A7C72719-2C42-44C8-BBCC-E466DB77CD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r="9162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D4EF79D-571F-4E4C-B9F7-97AC9D3F9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José López, 90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D24EC882-8CE1-43F1-839A-9EF2573136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sz="3600" dirty="0"/>
              <a:t>Espanha</a:t>
            </a:r>
            <a:endParaRPr lang="pt-BR" sz="2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01D35D9-48CC-4F1D-98AD-C2AF3A8A14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 compra de uma escola</a:t>
            </a:r>
            <a:endParaRPr lang="pt-BR" sz="3600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1F80D04-0AB1-4E4C-97BE-361B06FFF525}"/>
              </a:ext>
            </a:extLst>
          </p:cNvPr>
          <p:cNvCxnSpPr>
            <a:cxnSpLocks/>
          </p:cNvCxnSpPr>
          <p:nvPr/>
        </p:nvCxnSpPr>
        <p:spPr>
          <a:xfrm flipH="1">
            <a:off x="1331640" y="3502765"/>
            <a:ext cx="5310226" cy="12943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41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82" y="751958"/>
            <a:ext cx="3350989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Espanha</a:t>
            </a:r>
          </a:p>
          <a:p>
            <a:r>
              <a:rPr lang="pt-BR" b="1" dirty="0"/>
              <a:t>•A Espanha produz mais da metade do azeite do mundo, mais de um milhão e meio de toneladas, quase todas provenientes da Comunidade Autônoma da Andaluzia, no sul do país.</a:t>
            </a:r>
          </a:p>
          <a:p>
            <a:r>
              <a:rPr lang="pt-BR" b="1" dirty="0"/>
              <a:t>• Embora existam outros restaurantes que afirmam ser mais velhos, o título do restaurante mais antigo do mundo premiado pelo Guinness Book </a:t>
            </a:r>
            <a:r>
              <a:rPr lang="pt-BR" b="1" dirty="0" err="1"/>
              <a:t>of</a:t>
            </a:r>
            <a:r>
              <a:rPr lang="pt-BR" b="1" dirty="0"/>
              <a:t> Records é realizada pelo Restaurante </a:t>
            </a:r>
            <a:r>
              <a:rPr lang="pt-BR" b="1" dirty="0" err="1"/>
              <a:t>Botín</a:t>
            </a:r>
            <a:r>
              <a:rPr lang="pt-BR" b="1" dirty="0"/>
              <a:t>, em Madrid, que está aberto desde 1725.</a:t>
            </a:r>
          </a:p>
          <a:p>
            <a:r>
              <a:rPr lang="pt-BR" b="1" dirty="0"/>
              <a:t>• A Espanha tem uma grande tradição gastronômica, entre as quais destacam pratos como paella, omelete de batata e tapas.</a:t>
            </a:r>
          </a:p>
          <a:p>
            <a:r>
              <a:rPr lang="pt-BR" b="1" dirty="0"/>
              <a:t>• Os Jogos Olímpicos de 1992 foram realizados em Barcelona, a segunda maior cidade da Espanha.</a:t>
            </a:r>
          </a:p>
        </p:txBody>
      </p:sp>
      <p:pic>
        <p:nvPicPr>
          <p:cNvPr id="11266" name="Picture 2" descr="Resultado de imagem para azeite espanhol">
            <a:extLst>
              <a:ext uri="{FF2B5EF4-FFF2-40B4-BE49-F238E27FC236}">
                <a16:creationId xmlns:a16="http://schemas.microsoft.com/office/drawing/2014/main" id="{F1EAAE71-81B5-47B8-AC7E-ED1466C4D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19761" r="15441" b="15441"/>
          <a:stretch/>
        </p:blipFill>
        <p:spPr bwMode="auto">
          <a:xfrm>
            <a:off x="4339724" y="751958"/>
            <a:ext cx="23042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m para azeite espanhol">
            <a:extLst>
              <a:ext uri="{FF2B5EF4-FFF2-40B4-BE49-F238E27FC236}">
                <a16:creationId xmlns:a16="http://schemas.microsoft.com/office/drawing/2014/main" id="{222DD60D-9868-4467-9CEF-1D9A6C6DD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r="15336"/>
          <a:stretch/>
        </p:blipFill>
        <p:spPr bwMode="auto">
          <a:xfrm>
            <a:off x="6732758" y="751958"/>
            <a:ext cx="2304260" cy="33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B34CED0-2E6C-42DC-BB35-0A4FB8A1D5B7}"/>
              </a:ext>
            </a:extLst>
          </p:cNvPr>
          <p:cNvSpPr/>
          <p:nvPr/>
        </p:nvSpPr>
        <p:spPr>
          <a:xfrm>
            <a:off x="4361056" y="2943824"/>
            <a:ext cx="228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Azeite  espanhol</a:t>
            </a:r>
            <a:endParaRPr lang="pt-BR" dirty="0"/>
          </a:p>
        </p:txBody>
      </p:sp>
      <p:pic>
        <p:nvPicPr>
          <p:cNvPr id="11270" name="Picture 6" descr="Resultado de imagem para Botín madrid">
            <a:extLst>
              <a:ext uri="{FF2B5EF4-FFF2-40B4-BE49-F238E27FC236}">
                <a16:creationId xmlns:a16="http://schemas.microsoft.com/office/drawing/2014/main" id="{85E268A1-A9D7-4373-8EA1-864C4457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28" y="4365104"/>
            <a:ext cx="3773689" cy="24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E37E34C-64D6-41EA-86C5-7A804A36B3C0}"/>
              </a:ext>
            </a:extLst>
          </p:cNvPr>
          <p:cNvSpPr/>
          <p:nvPr/>
        </p:nvSpPr>
        <p:spPr>
          <a:xfrm>
            <a:off x="5220072" y="6464260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Botín</a:t>
            </a:r>
            <a:r>
              <a:rPr lang="pt-BR" b="1" dirty="0"/>
              <a:t> </a:t>
            </a:r>
            <a:endParaRPr lang="pt-BR" dirty="0"/>
          </a:p>
        </p:txBody>
      </p:sp>
      <p:pic>
        <p:nvPicPr>
          <p:cNvPr id="11272" name="Picture 8" descr="Resultado de imagem para Jogos olímpicos barcelona">
            <a:extLst>
              <a:ext uri="{FF2B5EF4-FFF2-40B4-BE49-F238E27FC236}">
                <a16:creationId xmlns:a16="http://schemas.microsoft.com/office/drawing/2014/main" id="{D25766C5-7730-490B-87B9-1052DA3E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69" y="3347064"/>
            <a:ext cx="1729159" cy="16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82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F74B18CB-136D-4CB9-AD67-9EB6B2E2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6" y="730274"/>
            <a:ext cx="2901950" cy="58939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Marmota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A </a:t>
            </a:r>
            <a:r>
              <a:rPr lang="pt-BR" sz="1400" b="1" dirty="0">
                <a:latin typeface="Comic Sans MS" panose="030F0702030302020204" pitchFamily="66" charset="0"/>
              </a:rPr>
              <a:t>marmota</a:t>
            </a:r>
            <a:r>
              <a:rPr lang="pt-BR" sz="1400" dirty="0">
                <a:latin typeface="Comic Sans MS" panose="030F0702030302020204" pitchFamily="66" charset="0"/>
              </a:rPr>
              <a:t> é o maior animal da família dos esquilos e, como eles, é um roedor.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Vivem em várias partes da Europa, inclusive na </a:t>
            </a:r>
            <a:r>
              <a:rPr lang="pt-BR" sz="1300" b="1" dirty="0">
                <a:latin typeface="Comic Sans MS" panose="030F0702030302020204" pitchFamily="66" charset="0"/>
              </a:rPr>
              <a:t>Áustria</a:t>
            </a:r>
            <a:r>
              <a:rPr lang="pt-BR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</a:t>
            </a:r>
            <a:r>
              <a:rPr lang="pt-BR" sz="1400" dirty="0">
                <a:latin typeface="Comic Sans MS" panose="030F0702030302020204" pitchFamily="66" charset="0"/>
              </a:rPr>
              <a:t>A marmota tem corpo volumoso, pelo grosso, orelhas pequenas e caudas curtas. Mede normalmente de 30 a 60 centímetros de comprimento. Pesa entre 3 e 7 quilos;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Ela cava a terra para fazer sua toca, que é cheia de túneis. O pelo das marmotas pode ser amarelado, avermelhado ou marrom;</a:t>
            </a:r>
          </a:p>
          <a:p>
            <a:pPr algn="just"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A marmota se alimenta de grama e de outros vegetais, como frutas e grãos. </a:t>
            </a:r>
            <a:endParaRPr lang="pt-PT" sz="13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F07751-9068-49D2-998C-ADFFD814510E}"/>
              </a:ext>
            </a:extLst>
          </p:cNvPr>
          <p:cNvSpPr txBox="1"/>
          <p:nvPr/>
        </p:nvSpPr>
        <p:spPr>
          <a:xfrm>
            <a:off x="2936846" y="6629817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Áustria</a:t>
            </a:r>
          </a:p>
          <a:p>
            <a:pPr algn="ctr"/>
            <a:endParaRPr lang="pt-BR" sz="1100" b="1" dirty="0"/>
          </a:p>
        </p:txBody>
      </p:sp>
      <p:pic>
        <p:nvPicPr>
          <p:cNvPr id="4" name="Picture 16" descr="Resultado de imagem para marmota">
            <a:extLst>
              <a:ext uri="{FF2B5EF4-FFF2-40B4-BE49-F238E27FC236}">
                <a16:creationId xmlns:a16="http://schemas.microsoft.com/office/drawing/2014/main" id="{F9946079-6B62-412D-8556-990829D9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85" y="1450353"/>
            <a:ext cx="2467831" cy="205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35D084-088F-4317-85ED-C2C8DABDB607}"/>
              </a:ext>
            </a:extLst>
          </p:cNvPr>
          <p:cNvSpPr txBox="1"/>
          <p:nvPr/>
        </p:nvSpPr>
        <p:spPr>
          <a:xfrm>
            <a:off x="5904450" y="6483562"/>
            <a:ext cx="3107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err="1"/>
              <a:t>Matteo</a:t>
            </a:r>
            <a:r>
              <a:rPr lang="pt-BR" sz="1100" b="1" dirty="0"/>
              <a:t> com suas amigas marmotas, </a:t>
            </a:r>
          </a:p>
          <a:p>
            <a:pPr algn="ctr"/>
            <a:r>
              <a:rPr lang="pt-BR" sz="1100" b="1" dirty="0"/>
              <a:t>nos Alpes da Áustria</a:t>
            </a:r>
          </a:p>
        </p:txBody>
      </p:sp>
      <p:pic>
        <p:nvPicPr>
          <p:cNvPr id="6" name="Imagem 5" descr="Resultado de imagem para bandeira AUSTRIA">
            <a:extLst>
              <a:ext uri="{FF2B5EF4-FFF2-40B4-BE49-F238E27FC236}">
                <a16:creationId xmlns:a16="http://schemas.microsoft.com/office/drawing/2014/main" id="{D73DBCDD-41C1-4ABC-8B6F-98AE8EE2348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85" y="6035457"/>
            <a:ext cx="991235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2" descr="Resultado de imagem para marmota">
            <a:extLst>
              <a:ext uri="{FF2B5EF4-FFF2-40B4-BE49-F238E27FC236}">
                <a16:creationId xmlns:a16="http://schemas.microsoft.com/office/drawing/2014/main" id="{8F07E7D1-0A43-452D-AA3B-3AFF9E2B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52" y="2314449"/>
            <a:ext cx="2100037" cy="21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esultado de imagem para marmota">
            <a:extLst>
              <a:ext uri="{FF2B5EF4-FFF2-40B4-BE49-F238E27FC236}">
                <a16:creationId xmlns:a16="http://schemas.microsoft.com/office/drawing/2014/main" id="{3C2EA150-38AE-4D2F-987C-A7EBC16E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50" y="4414486"/>
            <a:ext cx="3120233" cy="20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Resultado de imagem para marmota na toca">
            <a:extLst>
              <a:ext uri="{FF2B5EF4-FFF2-40B4-BE49-F238E27FC236}">
                <a16:creationId xmlns:a16="http://schemas.microsoft.com/office/drawing/2014/main" id="{25BE78AE-A7A8-4C4C-9C9B-1334CE05F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4"/>
          <a:stretch/>
        </p:blipFill>
        <p:spPr bwMode="auto">
          <a:xfrm>
            <a:off x="3021738" y="3631273"/>
            <a:ext cx="3067099" cy="22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Resultado de imagem para marmota">
            <a:extLst>
              <a:ext uri="{FF2B5EF4-FFF2-40B4-BE49-F238E27FC236}">
                <a16:creationId xmlns:a16="http://schemas.microsoft.com/office/drawing/2014/main" id="{7FED9565-0CC6-452F-A046-026FC2167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06" y="730274"/>
            <a:ext cx="256404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48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4" y="748589"/>
            <a:ext cx="9089479" cy="105560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No próximo trimestre as ofertas irão para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TransEuropeia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256653" y="1804195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Para ajudar nos projetos: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PT" altLang="pt-BR" sz="2800" b="1" dirty="0">
              <a:solidFill>
                <a:srgbClr val="222222"/>
              </a:solidFill>
              <a:latin typeface="inheri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altLang="pt-BR" sz="2800" b="1" dirty="0">
                <a:latin typeface="Arial" panose="020B0604020202020204" pitchFamily="34" charset="0"/>
              </a:rPr>
              <a:t>Abrir um centro de influência em </a:t>
            </a:r>
            <a:r>
              <a:rPr lang="pt-BR" altLang="pt-BR" sz="2800" b="1" dirty="0" err="1">
                <a:latin typeface="Arial" panose="020B0604020202020204" pitchFamily="34" charset="0"/>
              </a:rPr>
              <a:t>Sortland</a:t>
            </a:r>
            <a:r>
              <a:rPr lang="pt-BR" altLang="pt-BR" sz="2800" b="1" dirty="0">
                <a:latin typeface="Arial" panose="020B0604020202020204" pitchFamily="34" charset="0"/>
              </a:rPr>
              <a:t>, Noruega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altLang="pt-BR" sz="2800" b="1" dirty="0">
                <a:latin typeface="Arial" panose="020B0604020202020204" pitchFamily="34" charset="0"/>
              </a:rPr>
              <a:t>Estabelecer uma igreja em Nova Belgrado, Sérvia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altLang="pt-BR" sz="2800" b="1" dirty="0">
                <a:latin typeface="Arial" panose="020B0604020202020204" pitchFamily="34" charset="0"/>
              </a:rPr>
              <a:t>Construir uma igreja e centro de influência em Nicósia, Chipre</a:t>
            </a:r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76333"/>
            <a:ext cx="7733884" cy="60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077072"/>
            <a:ext cx="90364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 b="1" dirty="0"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4104456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Há três anos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6F2725-9A4A-4C07-96D4-D876C87AEF3B}"/>
              </a:ext>
            </a:extLst>
          </p:cNvPr>
          <p:cNvSpPr/>
          <p:nvPr/>
        </p:nvSpPr>
        <p:spPr>
          <a:xfrm>
            <a:off x="6012160" y="5549776"/>
            <a:ext cx="2976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Obrigado pelas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 suas ofertas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63ED95-C09D-496F-8F15-4F9FB6BF3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52936"/>
            <a:ext cx="4427984" cy="283987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135DD96-1713-42CA-86F8-628339ACA86D}"/>
              </a:ext>
            </a:extLst>
          </p:cNvPr>
          <p:cNvSpPr/>
          <p:nvPr/>
        </p:nvSpPr>
        <p:spPr>
          <a:xfrm>
            <a:off x="2771800" y="1375544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400" b="1" dirty="0">
                <a:solidFill>
                  <a:srgbClr val="222222"/>
                </a:solidFill>
                <a:latin typeface="inherit"/>
              </a:rPr>
              <a:t>Há três anos, a oferta do décimo terceiro sábado ajudou a construir uma igreja adventista do sétimo dia em Ragusa, Itália.</a:t>
            </a:r>
            <a:r>
              <a:rPr lang="pt-PT" altLang="pt-BR" sz="2400" b="1" dirty="0"/>
              <a:t> </a:t>
            </a:r>
            <a:endParaRPr lang="pt-PT" altLang="pt-BR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34925" y="689900"/>
            <a:ext cx="9109075" cy="523875"/>
          </a:xfrm>
          <a:prstGeom prst="rect">
            <a:avLst/>
          </a:prstGeom>
        </p:spPr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04/janeiro – Deus está naquela casa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11/janeiro – Orando em favor do pai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18/janeiro – Aprendendo a jejuar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25/janeiro – O poder de um batismo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01/fevereiro – Quando o coração parou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08/fevereiro – O pneu barulhento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15/fevereiro – Coragem, o cachorro protetor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22/fevereiro – O adorador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29/fevereiro – A oração da mãe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07/março – A vida sem pizza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14/março – A mudança de religião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21/março – Um garoto de fé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28/março – A compra de uma escola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</p:cNvCxnSpPr>
          <p:nvPr/>
        </p:nvCxnSpPr>
        <p:spPr>
          <a:xfrm flipH="1" flipV="1">
            <a:off x="3635896" y="3156712"/>
            <a:ext cx="3042446" cy="4338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04 de janeiro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>
                <a:ln w="11430">
                  <a:solidFill>
                    <a:srgbClr val="FF0000"/>
                  </a:solidFill>
                </a:ln>
              </a:rPr>
              <a:t>Deus está naquela casa</a:t>
            </a:r>
          </a:p>
        </p:txBody>
      </p:sp>
      <p:pic>
        <p:nvPicPr>
          <p:cNvPr id="16" name="Espaço Reservado para Imagem 15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2DCFBDBD-A580-4BE8-BB45-CD69C1FE77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3"/>
          <a:stretch>
            <a:fillRect/>
          </a:stretch>
        </p:blipFill>
        <p:spPr/>
      </p:pic>
      <p:pic>
        <p:nvPicPr>
          <p:cNvPr id="13" name="Espaço Reservado para Imagem 12" descr="Mulher sorrindo posando para foto em local com neve&#10;&#10;Descrição gerada automaticamente">
            <a:extLst>
              <a:ext uri="{FF2B5EF4-FFF2-40B4-BE49-F238E27FC236}">
                <a16:creationId xmlns:a16="http://schemas.microsoft.com/office/drawing/2014/main" id="{3B1489DD-F8C9-40AB-8A09-1DC654D483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r="236"/>
          <a:stretch>
            <a:fillRect/>
          </a:stretch>
        </p:blipFill>
        <p:spPr/>
      </p:pic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Samko</a:t>
            </a:r>
            <a:r>
              <a:rPr lang="pt-BR" dirty="0"/>
              <a:t> </a:t>
            </a:r>
            <a:r>
              <a:rPr lang="pt-BR" dirty="0" err="1"/>
              <a:t>Polhoš</a:t>
            </a:r>
            <a:r>
              <a:rPr lang="pt-BR" dirty="0"/>
              <a:t>, 12 anos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Eslováquia</a:t>
            </a:r>
          </a:p>
        </p:txBody>
      </p:sp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montanha, edifício, ao ar livre, templo&#10;&#10;Descrição gerada automaticamente">
            <a:extLst>
              <a:ext uri="{FF2B5EF4-FFF2-40B4-BE49-F238E27FC236}">
                <a16:creationId xmlns:a16="http://schemas.microsoft.com/office/drawing/2014/main" id="{2BE2C7B5-2BF0-4E07-8A34-87E1D7503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25" y="2129825"/>
            <a:ext cx="3238500" cy="2171700"/>
          </a:xfrm>
          <a:prstGeom prst="rect">
            <a:avLst/>
          </a:prstGeom>
        </p:spPr>
      </p:pic>
      <p:pic>
        <p:nvPicPr>
          <p:cNvPr id="11" name="Imagem 10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41D833D7-6B81-43D3-8595-680FFEE29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05" y="4556450"/>
            <a:ext cx="4171950" cy="2162175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C31D27D-BF0F-49F8-9111-910E09C25D3E}"/>
              </a:ext>
            </a:extLst>
          </p:cNvPr>
          <p:cNvSpPr/>
          <p:nvPr/>
        </p:nvSpPr>
        <p:spPr>
          <a:xfrm>
            <a:off x="7132276" y="5107240"/>
            <a:ext cx="144000" cy="144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9AC4B970-A3F5-4CE5-85A3-EA0AC7A70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694808"/>
            <a:ext cx="3278982" cy="2734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Eslováquia</a:t>
            </a:r>
          </a:p>
          <a:p>
            <a:r>
              <a:rPr lang="pt-BR" b="1" dirty="0"/>
              <a:t>• A História de hoje ocorreu em  </a:t>
            </a:r>
            <a:r>
              <a:rPr lang="pt-BR" b="1" dirty="0" err="1"/>
              <a:t>Rakúsy</a:t>
            </a:r>
            <a:r>
              <a:rPr lang="pt-BR" b="1" dirty="0"/>
              <a:t>, um pequeno município na Eslováquia, com apenas 4.507 habitantes.</a:t>
            </a:r>
          </a:p>
          <a:p>
            <a:r>
              <a:rPr lang="pt-BR" b="1" dirty="0"/>
              <a:t>• Na Eslováquia existem muitas cavernas de rara beleza.</a:t>
            </a:r>
          </a:p>
          <a:p>
            <a:r>
              <a:rPr lang="pt-BR" b="1" dirty="0"/>
              <a:t>• É também uma região com castelos muito lindos.</a:t>
            </a:r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663C37-A05A-42EF-862F-7755F33FD039}"/>
              </a:ext>
            </a:extLst>
          </p:cNvPr>
          <p:cNvSpPr/>
          <p:nvPr/>
        </p:nvSpPr>
        <p:spPr>
          <a:xfrm>
            <a:off x="7276846" y="5008518"/>
            <a:ext cx="899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000000"/>
                </a:solidFill>
                <a:latin typeface="Linux Libertine"/>
              </a:rPr>
              <a:t>Rakúsy</a:t>
            </a:r>
            <a:endParaRPr lang="pt-PT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677EF0B-2DAB-4CF2-A70D-E5ABD6D95BA6}"/>
              </a:ext>
            </a:extLst>
          </p:cNvPr>
          <p:cNvSpPr/>
          <p:nvPr/>
        </p:nvSpPr>
        <p:spPr>
          <a:xfrm>
            <a:off x="7168276" y="514324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FA94B78-4941-4138-9E25-1BEAF55062F5}"/>
              </a:ext>
            </a:extLst>
          </p:cNvPr>
          <p:cNvSpPr/>
          <p:nvPr/>
        </p:nvSpPr>
        <p:spPr>
          <a:xfrm>
            <a:off x="8106043" y="2205774"/>
            <a:ext cx="89973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000000"/>
                </a:solidFill>
                <a:latin typeface="Linux Libertine"/>
              </a:rPr>
              <a:t>Rakúsy</a:t>
            </a:r>
            <a:endParaRPr lang="pt-PT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02EFE2B-2918-4E11-907F-C20FAE0CEE1B}"/>
              </a:ext>
            </a:extLst>
          </p:cNvPr>
          <p:cNvSpPr/>
          <p:nvPr/>
        </p:nvSpPr>
        <p:spPr>
          <a:xfrm>
            <a:off x="5297122" y="5637538"/>
            <a:ext cx="121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</a:rPr>
              <a:t>Eslováquia</a:t>
            </a:r>
          </a:p>
        </p:txBody>
      </p:sp>
      <p:pic>
        <p:nvPicPr>
          <p:cNvPr id="18" name="Imagem 17" descr="Grupo de caverna&#10;&#10;Descrição gerada automaticamente">
            <a:extLst>
              <a:ext uri="{FF2B5EF4-FFF2-40B4-BE49-F238E27FC236}">
                <a16:creationId xmlns:a16="http://schemas.microsoft.com/office/drawing/2014/main" id="{863E1EDE-5B7B-4DCA-98B6-89E712FBE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09" y="694808"/>
            <a:ext cx="2374900" cy="3568700"/>
          </a:xfrm>
          <a:prstGeom prst="rect">
            <a:avLst/>
          </a:prstGeom>
        </p:spPr>
      </p:pic>
      <p:pic>
        <p:nvPicPr>
          <p:cNvPr id="19" name="Imagem 18" descr="Castelo com torres ao fundo&#10;&#10;Descrição gerada automaticamente">
            <a:extLst>
              <a:ext uri="{FF2B5EF4-FFF2-40B4-BE49-F238E27FC236}">
                <a16:creationId xmlns:a16="http://schemas.microsoft.com/office/drawing/2014/main" id="{262FA956-B45F-4724-8174-CC7F37FC0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" y="3672376"/>
            <a:ext cx="4206240" cy="3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22B18F8-66D6-444F-BBAB-3258F7A03C63}"/>
              </a:ext>
            </a:extLst>
          </p:cNvPr>
          <p:cNvSpPr/>
          <p:nvPr/>
        </p:nvSpPr>
        <p:spPr>
          <a:xfrm>
            <a:off x="3452842" y="3258616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10" name="CaixaDeTexto 18">
            <a:extLst>
              <a:ext uri="{FF2B5EF4-FFF2-40B4-BE49-F238E27FC236}">
                <a16:creationId xmlns:a16="http://schemas.microsoft.com/office/drawing/2014/main" id="{FBB120A6-9C88-4BE7-AD82-00B4DFE0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0" y="728408"/>
            <a:ext cx="3118591" cy="538609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</a:rPr>
              <a:t>Cão – </a:t>
            </a:r>
            <a:r>
              <a:rPr lang="pt-BR" altLang="pt-BR" b="1" dirty="0" err="1">
                <a:solidFill>
                  <a:srgbClr val="FF0000"/>
                </a:solidFill>
              </a:rPr>
              <a:t>Volpino</a:t>
            </a:r>
            <a:r>
              <a:rPr lang="pt-BR" altLang="pt-BR" b="1" dirty="0">
                <a:solidFill>
                  <a:srgbClr val="FF0000"/>
                </a:solidFill>
              </a:rPr>
              <a:t> Italiano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b="1" dirty="0">
                <a:latin typeface="Comic Sans MS" panose="030F0702030302020204" pitchFamily="66" charset="0"/>
              </a:rPr>
              <a:t>O </a:t>
            </a:r>
            <a:r>
              <a:rPr lang="es-ES" sz="1400" b="1" dirty="0" err="1">
                <a:latin typeface="Comic Sans MS" panose="030F0702030302020204" pitchFamily="66" charset="0"/>
              </a:rPr>
              <a:t>volpino</a:t>
            </a:r>
            <a:r>
              <a:rPr lang="es-ES" sz="1400" b="1" dirty="0">
                <a:latin typeface="Comic Sans MS" panose="030F0702030302020204" pitchFamily="66" charset="0"/>
              </a:rPr>
              <a:t> italiano</a:t>
            </a:r>
            <a:r>
              <a:rPr lang="es-ES" sz="1400" dirty="0">
                <a:latin typeface="Comic Sans MS" panose="030F0702030302020204" pitchFamily="66" charset="0"/>
              </a:rPr>
              <a:t> é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cão</a:t>
            </a:r>
            <a:r>
              <a:rPr lang="es-ES" sz="1400" dirty="0">
                <a:latin typeface="Comic Sans MS" panose="030F0702030302020204" pitchFamily="66" charset="0"/>
              </a:rPr>
              <a:t> de </a:t>
            </a:r>
            <a:r>
              <a:rPr lang="es-ES" sz="1400" dirty="0" err="1">
                <a:latin typeface="Comic Sans MS" panose="030F0702030302020204" pitchFamily="66" charset="0"/>
              </a:rPr>
              <a:t>raça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pequena</a:t>
            </a:r>
            <a:r>
              <a:rPr lang="es-ES" sz="1400" dirty="0">
                <a:latin typeface="Comic Sans MS" panose="030F0702030302020204" pitchFamily="66" charset="0"/>
              </a:rPr>
              <a:t>. Como </a:t>
            </a:r>
            <a:r>
              <a:rPr lang="es-ES" sz="1400" dirty="0" err="1">
                <a:latin typeface="Comic Sans MS" panose="030F0702030302020204" pitchFamily="66" charset="0"/>
              </a:rPr>
              <a:t>seu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nome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sugere</a:t>
            </a:r>
            <a:r>
              <a:rPr lang="es-ES" sz="1400" dirty="0">
                <a:latin typeface="Comic Sans MS" panose="030F0702030302020204" pitchFamily="66" charset="0"/>
              </a:rPr>
              <a:t>, é </a:t>
            </a:r>
            <a:r>
              <a:rPr lang="es-ES" sz="1400" dirty="0" err="1">
                <a:latin typeface="Comic Sans MS" panose="030F0702030302020204" pitchFamily="66" charset="0"/>
              </a:rPr>
              <a:t>originário</a:t>
            </a:r>
            <a:r>
              <a:rPr lang="es-ES" sz="1400" dirty="0">
                <a:latin typeface="Comic Sans MS" panose="030F0702030302020204" pitchFamily="66" charset="0"/>
              </a:rPr>
              <a:t> da </a:t>
            </a:r>
            <a:r>
              <a:rPr lang="es-ES" sz="1400" dirty="0" err="1">
                <a:latin typeface="Comic Sans MS" panose="030F0702030302020204" pitchFamily="66" charset="0"/>
              </a:rPr>
              <a:t>Itália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 err="1">
                <a:latin typeface="Comic Sans MS" panose="030F0702030302020204" pitchFamily="66" charset="0"/>
              </a:rPr>
              <a:t>Na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antiguidade</a:t>
            </a:r>
            <a:r>
              <a:rPr lang="es-ES" sz="1400" dirty="0">
                <a:latin typeface="Comic Sans MS" panose="030F0702030302020204" pitchFamily="66" charset="0"/>
              </a:rPr>
              <a:t> era utilizado como </a:t>
            </a:r>
            <a:r>
              <a:rPr lang="es-ES" sz="1400" dirty="0" err="1">
                <a:latin typeface="Comic Sans MS" panose="030F0702030302020204" pitchFamily="66" charset="0"/>
              </a:rPr>
              <a:t>cão</a:t>
            </a:r>
            <a:r>
              <a:rPr lang="es-ES" sz="1400" dirty="0">
                <a:latin typeface="Comic Sans MS" panose="030F0702030302020204" pitchFamily="66" charset="0"/>
              </a:rPr>
              <a:t> de </a:t>
            </a:r>
            <a:r>
              <a:rPr lang="es-ES" sz="1400" dirty="0" err="1">
                <a:latin typeface="Comic Sans MS" panose="030F0702030302020204" pitchFamily="66" charset="0"/>
              </a:rPr>
              <a:t>companhia</a:t>
            </a:r>
            <a:r>
              <a:rPr lang="es-ES" sz="1400" dirty="0">
                <a:latin typeface="Comic Sans MS" panose="030F0702030302020204" pitchFamily="66" charset="0"/>
              </a:rPr>
              <a:t>. </a:t>
            </a:r>
            <a:r>
              <a:rPr lang="es-ES" sz="1400" dirty="0" err="1">
                <a:latin typeface="Comic Sans MS" panose="030F0702030302020204" pitchFamily="66" charset="0"/>
              </a:rPr>
              <a:t>Hoje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dia</a:t>
            </a:r>
            <a:r>
              <a:rPr lang="es-ES" sz="1400" dirty="0">
                <a:latin typeface="Comic Sans MS" panose="030F0702030302020204" pitchFamily="66" charset="0"/>
              </a:rPr>
              <a:t> continua </a:t>
            </a:r>
            <a:r>
              <a:rPr lang="es-ES" sz="1400" dirty="0" err="1">
                <a:latin typeface="Comic Sans MS" panose="030F0702030302020204" pitchFamily="66" charset="0"/>
              </a:rPr>
              <a:t>cumprindo</a:t>
            </a:r>
            <a:r>
              <a:rPr lang="es-ES" sz="1400" dirty="0">
                <a:latin typeface="Comic Sans MS" panose="030F0702030302020204" pitchFamily="66" charset="0"/>
              </a:rPr>
              <a:t> esta </a:t>
            </a:r>
            <a:r>
              <a:rPr lang="es-ES" sz="1400" dirty="0" err="1">
                <a:latin typeface="Comic Sans MS" panose="030F0702030302020204" pitchFamily="66" charset="0"/>
              </a:rPr>
              <a:t>função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perfeitamente</a:t>
            </a:r>
            <a:r>
              <a:rPr lang="es-ES" sz="1400" dirty="0">
                <a:latin typeface="Comic Sans MS" panose="030F0702030302020204" pitchFamily="66" charset="0"/>
              </a:rPr>
              <a:t>. Se trata de </a:t>
            </a:r>
            <a:r>
              <a:rPr lang="es-ES" sz="1400" dirty="0" err="1">
                <a:latin typeface="Comic Sans MS" panose="030F0702030302020204" pitchFamily="66" charset="0"/>
              </a:rPr>
              <a:t>uma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raça</a:t>
            </a:r>
            <a:r>
              <a:rPr lang="es-ES" sz="1400" dirty="0">
                <a:latin typeface="Comic Sans MS" panose="030F0702030302020204" pitchFamily="66" charset="0"/>
              </a:rPr>
              <a:t> alegre e </a:t>
            </a:r>
            <a:r>
              <a:rPr lang="es-ES" sz="1400" dirty="0" err="1">
                <a:latin typeface="Comic Sans MS" panose="030F0702030302020204" pitchFamily="66" charset="0"/>
              </a:rPr>
              <a:t>muito</a:t>
            </a:r>
            <a:r>
              <a:rPr lang="es-ES" sz="1400" dirty="0">
                <a:latin typeface="Comic Sans MS" panose="030F0702030302020204" pitchFamily="66" charset="0"/>
              </a:rPr>
              <a:t> apegada a </a:t>
            </a:r>
            <a:r>
              <a:rPr lang="es-ES" sz="1400" dirty="0" err="1">
                <a:latin typeface="Comic Sans MS" panose="030F0702030302020204" pitchFamily="66" charset="0"/>
              </a:rPr>
              <a:t>seus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donos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O peso </a:t>
            </a:r>
            <a:r>
              <a:rPr lang="es-ES" sz="1400" dirty="0" err="1">
                <a:latin typeface="Comic Sans MS" panose="030F0702030302020204" pitchFamily="66" charset="0"/>
              </a:rPr>
              <a:t>padrão</a:t>
            </a:r>
            <a:r>
              <a:rPr lang="es-ES" sz="1400" dirty="0">
                <a:latin typeface="Comic Sans MS" panose="030F0702030302020204" pitchFamily="66" charset="0"/>
              </a:rPr>
              <a:t> dos machos é de </a:t>
            </a:r>
            <a:r>
              <a:rPr lang="es-ES" sz="1400" dirty="0" err="1">
                <a:latin typeface="Comic Sans MS" panose="030F0702030302020204" pitchFamily="66" charset="0"/>
              </a:rPr>
              <a:t>três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quilogramas</a:t>
            </a:r>
            <a:r>
              <a:rPr lang="es-ES" sz="1400" dirty="0">
                <a:latin typeface="Comic Sans MS" panose="030F0702030302020204" pitchFamily="66" charset="0"/>
              </a:rPr>
              <a:t> e a altura </a:t>
            </a:r>
            <a:r>
              <a:rPr lang="es-ES" sz="1400" dirty="0" err="1">
                <a:latin typeface="Comic Sans MS" panose="030F0702030302020204" pitchFamily="66" charset="0"/>
              </a:rPr>
              <a:t>não</a:t>
            </a:r>
            <a:r>
              <a:rPr lang="es-ES" sz="1400" dirty="0">
                <a:latin typeface="Comic Sans MS" panose="030F0702030302020204" pitchFamily="66" charset="0"/>
              </a:rPr>
              <a:t> supera os 30 centímetros.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 err="1">
                <a:latin typeface="Comic Sans MS" panose="030F0702030302020204" pitchFamily="66" charset="0"/>
              </a:rPr>
              <a:t>Sua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cabeça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tem</a:t>
            </a:r>
            <a:r>
              <a:rPr lang="es-ES" sz="1400" dirty="0">
                <a:latin typeface="Comic Sans MS" panose="030F0702030302020204" pitchFamily="66" charset="0"/>
              </a:rPr>
              <a:t> formato triangular e </a:t>
            </a:r>
            <a:r>
              <a:rPr lang="es-ES" sz="1400" dirty="0" err="1">
                <a:latin typeface="Comic Sans MS" panose="030F0702030302020204" pitchFamily="66" charset="0"/>
              </a:rPr>
              <a:t>possui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ossinho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pontiagudo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A característica </a:t>
            </a:r>
            <a:r>
              <a:rPr lang="es-ES" sz="1400" dirty="0" err="1">
                <a:latin typeface="Comic Sans MS" panose="030F0702030302020204" pitchFamily="66" charset="0"/>
              </a:rPr>
              <a:t>mais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chamativa</a:t>
            </a:r>
            <a:r>
              <a:rPr lang="es-ES" sz="1400" dirty="0">
                <a:latin typeface="Comic Sans MS" panose="030F0702030302020204" pitchFamily="66" charset="0"/>
              </a:rPr>
              <a:t> é </a:t>
            </a:r>
            <a:r>
              <a:rPr lang="es-ES" sz="1400" dirty="0" err="1">
                <a:latin typeface="Comic Sans MS" panose="030F0702030302020204" pitchFamily="66" charset="0"/>
              </a:rPr>
              <a:t>sua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pelagem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volumosa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com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branco</a:t>
            </a:r>
            <a:r>
              <a:rPr lang="es-ES" sz="1400" dirty="0">
                <a:latin typeface="Comic Sans MS" panose="030F0702030302020204" pitchFamily="66" charset="0"/>
              </a:rPr>
              <a:t> uniforme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99C8397-CF71-4901-BA01-1EC87B1AE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26" y="4667418"/>
            <a:ext cx="3118591" cy="22048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49CDC72-14CE-4017-93DA-8AE455DFD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18" y="4358866"/>
            <a:ext cx="2703334" cy="19112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B346E30-438A-4272-AB4F-06F996FB6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72" y="2744567"/>
            <a:ext cx="2447925" cy="18669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F1CED78-4878-4990-BBD2-F28D4410F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40" y="842952"/>
            <a:ext cx="2351086" cy="315045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ED0CE0-B6C4-4791-90D3-F62998903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10" y="657446"/>
            <a:ext cx="2983718" cy="20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62162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20908</TotalTime>
  <Words>3380</Words>
  <Application>Microsoft Office PowerPoint</Application>
  <PresentationFormat>Apresentação na tela (4:3)</PresentationFormat>
  <Paragraphs>366</Paragraphs>
  <Slides>49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Comic Sans MS</vt:lpstr>
      <vt:lpstr>EncodeSansCompressed-Bold</vt:lpstr>
      <vt:lpstr>EncodeSansCompressed-Regular</vt:lpstr>
      <vt:lpstr>EncodeSansCompressed-SemiBold</vt:lpstr>
      <vt:lpstr>inherit</vt:lpstr>
      <vt:lpstr>Linux Libertine</vt:lpstr>
      <vt:lpstr>Wingdings</vt:lpstr>
      <vt:lpstr>Missões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1160</cp:revision>
  <dcterms:created xsi:type="dcterms:W3CDTF">2014-12-27T17:37:04Z</dcterms:created>
  <dcterms:modified xsi:type="dcterms:W3CDTF">2019-12-12T17:33:32Z</dcterms:modified>
</cp:coreProperties>
</file>