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sldIdLst>
    <p:sldId id="727" r:id="rId2"/>
    <p:sldId id="256" r:id="rId3"/>
    <p:sldId id="902" r:id="rId4"/>
    <p:sldId id="517" r:id="rId5"/>
    <p:sldId id="258" r:id="rId6"/>
    <p:sldId id="259" r:id="rId7"/>
    <p:sldId id="260" r:id="rId8"/>
    <p:sldId id="733" r:id="rId9"/>
    <p:sldId id="905" r:id="rId10"/>
    <p:sldId id="839" r:id="rId11"/>
    <p:sldId id="877" r:id="rId12"/>
    <p:sldId id="878" r:id="rId13"/>
    <p:sldId id="842" r:id="rId14"/>
    <p:sldId id="903" r:id="rId15"/>
    <p:sldId id="880" r:id="rId16"/>
    <p:sldId id="845" r:id="rId17"/>
    <p:sldId id="904" r:id="rId18"/>
    <p:sldId id="819" r:id="rId19"/>
    <p:sldId id="848" r:id="rId20"/>
    <p:sldId id="906" r:id="rId21"/>
    <p:sldId id="907" r:id="rId22"/>
    <p:sldId id="851" r:id="rId23"/>
    <p:sldId id="908" r:id="rId24"/>
    <p:sldId id="909" r:id="rId25"/>
    <p:sldId id="854" r:id="rId26"/>
    <p:sldId id="910" r:id="rId27"/>
    <p:sldId id="911" r:id="rId28"/>
    <p:sldId id="857" r:id="rId29"/>
    <p:sldId id="912" r:id="rId30"/>
    <p:sldId id="913" r:id="rId31"/>
    <p:sldId id="860" r:id="rId32"/>
    <p:sldId id="914" r:id="rId33"/>
    <p:sldId id="915" r:id="rId34"/>
    <p:sldId id="863" r:id="rId35"/>
    <p:sldId id="916" r:id="rId36"/>
    <p:sldId id="917" r:id="rId37"/>
    <p:sldId id="866" r:id="rId38"/>
    <p:sldId id="918" r:id="rId39"/>
    <p:sldId id="919" r:id="rId40"/>
    <p:sldId id="869" r:id="rId41"/>
    <p:sldId id="920" r:id="rId42"/>
    <p:sldId id="921" r:id="rId43"/>
    <p:sldId id="872" r:id="rId44"/>
    <p:sldId id="922" r:id="rId45"/>
    <p:sldId id="923" r:id="rId46"/>
    <p:sldId id="924" r:id="rId47"/>
    <p:sldId id="312" r:id="rId48"/>
    <p:sldId id="325" r:id="rId49"/>
    <p:sldId id="304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434" autoAdjust="0"/>
  </p:normalViewPr>
  <p:slideViewPr>
    <p:cSldViewPr>
      <p:cViewPr varScale="1">
        <p:scale>
          <a:sx n="72" d="100"/>
          <a:sy n="72" d="100"/>
        </p:scale>
        <p:origin x="1224" y="54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75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98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84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1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76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27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0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7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9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2019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Trimestre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1B27DBC-FF71-42CD-8B6F-E2C8DA647EC9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Orientación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para maestras/os</a:t>
            </a:r>
          </a:p>
        </p:txBody>
      </p:sp>
    </p:spTree>
    <p:extLst>
      <p:ext uri="{BB962C8B-B14F-4D97-AF65-F5344CB8AC3E}">
        <p14:creationId xmlns:p14="http://schemas.microsoft.com/office/powerpoint/2010/main" val="424848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Centro-Leste Africana</a:t>
            </a: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Centro-Leste Africana</a:t>
            </a:r>
          </a:p>
        </p:txBody>
      </p:sp>
    </p:spTree>
    <p:extLst>
      <p:ext uri="{BB962C8B-B14F-4D97-AF65-F5344CB8AC3E}">
        <p14:creationId xmlns:p14="http://schemas.microsoft.com/office/powerpoint/2010/main" val="1917603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B81B64-9464-448C-B6EE-3F4761053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24081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0437BE-1742-43B1-8A30-95F833ACDA68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930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702797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E3D07488-1B31-49D1-8FDD-086C49F419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Las imágenes que hemos utilizado aquí son tomadas de Internet. Buscamos no utilizar imágenes que tengan restricciones sobre los derechos de autor.</a:t>
            </a:r>
          </a:p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Si por casualidad estamos utilizando incorrectamente alguna imagen, por favor hágamelo saber que voy a eliminar inmediatamente la imagen de 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652FF157-BCF9-4E58-B41D-0A2AE0159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2400" b="1" dirty="0"/>
              <a:t>Cualquier comentario sobre este material por favor póngase en contacto conmigo por correo electrónico </a:t>
            </a:r>
            <a:r>
              <a:rPr lang="pt-BR" altLang="pt-BR" sz="2400" b="1" dirty="0"/>
              <a:t>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CE21B50-5B16-4325-9033-D646B8D466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r>
              <a:rPr lang="pt-BR" sz="2400" b="1" dirty="0" err="1"/>
              <a:t>Traducido</a:t>
            </a:r>
            <a:r>
              <a:rPr lang="pt-BR" sz="2400" b="1" dirty="0"/>
              <a:t> al </a:t>
            </a:r>
            <a:r>
              <a:rPr lang="pt-BR" sz="2400" b="1" dirty="0" err="1"/>
              <a:t>español</a:t>
            </a:r>
            <a:r>
              <a:rPr lang="pt-BR" sz="2400" b="1" dirty="0"/>
              <a:t> por</a:t>
            </a:r>
            <a:endParaRPr lang="es-ES" altLang="pt-BR" sz="2400" b="1" dirty="0"/>
          </a:p>
          <a:p>
            <a:pPr eaLnBrk="1" hangingPunct="1"/>
            <a:r>
              <a:rPr lang="es-ES" sz="2400" b="1" dirty="0">
                <a:solidFill>
                  <a:srgbClr val="FF0000"/>
                </a:solidFill>
              </a:rPr>
              <a:t>María Elena López Suarez</a:t>
            </a:r>
            <a:r>
              <a:rPr lang="es-ES" sz="2400" dirty="0"/>
              <a:t> </a:t>
            </a:r>
            <a:r>
              <a:rPr lang="es-ES" altLang="pt-BR" sz="2400" b="1" dirty="0">
                <a:solidFill>
                  <a:srgbClr val="FF0000"/>
                </a:solidFill>
              </a:rPr>
              <a:t>	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46124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2A109D53-E952-4271-AA2C-79D04EB42F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1640" y="68600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72B474-7518-4240-8D02-54CE7D96FC3F}"/>
              </a:ext>
            </a:extLst>
          </p:cNvPr>
          <p:cNvSpPr txBox="1"/>
          <p:nvPr userDrawn="1"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  <a:endParaRPr lang="pt-BR" altLang="pt-BR" sz="24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2019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369494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2019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35" name="Imagem 34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7EEB57F5-F4C9-4CE0-AC62-36B44926C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000"/>
          </a:xfrm>
          <a:prstGeom prst="rect">
            <a:avLst/>
          </a:prstGeom>
        </p:spPr>
      </p:pic>
      <p:pic>
        <p:nvPicPr>
          <p:cNvPr id="37" name="Imagem 36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6C52544F-0C00-4D7F-8E74-D542857570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A2640E4-4023-4CF4-8933-1FC1080921C9}"/>
              </a:ext>
            </a:extLst>
          </p:cNvPr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" y="5245200"/>
            <a:ext cx="1206000" cy="1276350"/>
          </a:xfrm>
          <a:prstGeom prst="rect">
            <a:avLst/>
          </a:prstGeom>
        </p:spPr>
      </p:pic>
      <p:pic>
        <p:nvPicPr>
          <p:cNvPr id="41" name="Imagem 40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B4055186-3C26-4D1D-8637-81CC634B9E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672"/>
          </a:xfrm>
          <a:prstGeom prst="rect">
            <a:avLst/>
          </a:prstGeom>
        </p:spPr>
      </p:pic>
      <p:pic>
        <p:nvPicPr>
          <p:cNvPr id="43" name="Imagem 4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60A1F0D2-666F-4E65-99F3-85695920FC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0E61078-651C-4261-AF42-51106D9C5ABB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C08B44B4-5B09-4993-B3EC-B49447361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556" y="-770731"/>
            <a:ext cx="6152888" cy="90741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0F416A3-DBDB-4F51-A62E-FAB730D0F90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0A5139-53D3-455B-A19C-45CB9C37A432}"/>
              </a:ext>
            </a:extLst>
          </p:cNvPr>
          <p:cNvSpPr txBox="1"/>
          <p:nvPr userDrawn="1"/>
        </p:nvSpPr>
        <p:spPr>
          <a:xfrm>
            <a:off x="5180" y="25192"/>
            <a:ext cx="907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AF64834-FEB2-45C9-964E-7D7BCF4539E5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7984" y="3104964"/>
            <a:ext cx="2160240" cy="2412268"/>
          </a:xfrm>
          <a:prstGeom prst="straightConnector1">
            <a:avLst/>
          </a:prstGeom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91B5BA9-CD87-42A1-B704-FB1BD0A79B22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2115" y="2204864"/>
            <a:ext cx="3162093" cy="3528392"/>
          </a:xfrm>
          <a:prstGeom prst="straightConnector1">
            <a:avLst/>
          </a:prstGeom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158CF627-2096-417C-BFBA-D0FB781FF219}"/>
              </a:ext>
            </a:extLst>
          </p:cNvPr>
          <p:cNvCxnSpPr>
            <a:cxnSpLocks/>
          </p:cNvCxnSpPr>
          <p:nvPr userDrawn="1"/>
        </p:nvCxnSpPr>
        <p:spPr>
          <a:xfrm flipV="1">
            <a:off x="4126082" y="3429000"/>
            <a:ext cx="987057" cy="1499592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94C8F1A5-D378-4657-B1E6-674485B3858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87425" y="2189653"/>
            <a:ext cx="4371754" cy="4151286"/>
          </a:xfrm>
          <a:prstGeom prst="straightConnector1">
            <a:avLst/>
          </a:prstGeom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EBD1361-34B4-4E8A-B8E4-4A92D975C474}"/>
              </a:ext>
            </a:extLst>
          </p:cNvPr>
          <p:cNvCxnSpPr>
            <a:cxnSpLocks/>
          </p:cNvCxnSpPr>
          <p:nvPr userDrawn="1"/>
        </p:nvCxnSpPr>
        <p:spPr>
          <a:xfrm flipV="1">
            <a:off x="3126841" y="2564904"/>
            <a:ext cx="3649912" cy="3348372"/>
          </a:xfrm>
          <a:prstGeom prst="straightConnector1">
            <a:avLst/>
          </a:prstGeom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2F05063-9F21-4F64-B10A-2F862FF004D7}"/>
              </a:ext>
            </a:extLst>
          </p:cNvPr>
          <p:cNvCxnSpPr>
            <a:cxnSpLocks/>
          </p:cNvCxnSpPr>
          <p:nvPr userDrawn="1"/>
        </p:nvCxnSpPr>
        <p:spPr>
          <a:xfrm flipV="1">
            <a:off x="2736367" y="3055268"/>
            <a:ext cx="4464496" cy="3055955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EB9E0576-075B-4563-8BB2-7939D005BFF4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7984" y="3429000"/>
            <a:ext cx="1296144" cy="1714500"/>
          </a:xfrm>
          <a:prstGeom prst="straightConnector1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0E61078-651C-4261-AF42-51106D9C5ABB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0F416A3-DBDB-4F51-A62E-FAB730D0F90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0A5139-53D3-455B-A19C-45CB9C37A432}"/>
              </a:ext>
            </a:extLst>
          </p:cNvPr>
          <p:cNvSpPr txBox="1"/>
          <p:nvPr userDrawn="1"/>
        </p:nvSpPr>
        <p:spPr>
          <a:xfrm>
            <a:off x="5180" y="25192"/>
            <a:ext cx="907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DE LAS OFRENDAS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F94144A-3F2A-47DA-B29E-955E80DF49D3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8" name="Imagem 17" descr="Uma imagem contendo texto&#10;&#10;Descrição gerada automaticamente">
            <a:extLst>
              <a:ext uri="{FF2B5EF4-FFF2-40B4-BE49-F238E27FC236}">
                <a16:creationId xmlns:a16="http://schemas.microsoft.com/office/drawing/2014/main" id="{5231EBD0-3EA4-4DEA-818C-C6A256476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556" y="-770731"/>
            <a:ext cx="6152888" cy="9074150"/>
          </a:xfrm>
          <a:prstGeom prst="rect">
            <a:avLst/>
          </a:prstGeom>
        </p:spPr>
      </p:pic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768C7814-6581-4026-BE42-47E1F049257A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7984" y="3104964"/>
            <a:ext cx="2160240" cy="2412268"/>
          </a:xfrm>
          <a:prstGeom prst="straightConnector1">
            <a:avLst/>
          </a:prstGeom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741D087A-1D65-4878-B2BD-DB145832764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2115" y="2204864"/>
            <a:ext cx="3162093" cy="3528392"/>
          </a:xfrm>
          <a:prstGeom prst="straightConnector1">
            <a:avLst/>
          </a:prstGeom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39999A1-3ECA-484C-AB68-7600D752C986}"/>
              </a:ext>
            </a:extLst>
          </p:cNvPr>
          <p:cNvCxnSpPr>
            <a:cxnSpLocks/>
          </p:cNvCxnSpPr>
          <p:nvPr userDrawn="1"/>
        </p:nvCxnSpPr>
        <p:spPr>
          <a:xfrm flipV="1">
            <a:off x="4126082" y="3429000"/>
            <a:ext cx="987057" cy="1499592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1D346528-AD28-487B-B09C-3E9899E39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3387425" y="2189653"/>
            <a:ext cx="4371754" cy="4151286"/>
          </a:xfrm>
          <a:prstGeom prst="straightConnector1">
            <a:avLst/>
          </a:prstGeom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6F180761-C7D1-449A-BF54-AC5D66E8C5E6}"/>
              </a:ext>
            </a:extLst>
          </p:cNvPr>
          <p:cNvCxnSpPr>
            <a:cxnSpLocks/>
          </p:cNvCxnSpPr>
          <p:nvPr userDrawn="1"/>
        </p:nvCxnSpPr>
        <p:spPr>
          <a:xfrm flipV="1">
            <a:off x="3126841" y="2564904"/>
            <a:ext cx="3649912" cy="3348372"/>
          </a:xfrm>
          <a:prstGeom prst="straightConnector1">
            <a:avLst/>
          </a:prstGeom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E74430DD-0611-493C-84FE-F47B40314E45}"/>
              </a:ext>
            </a:extLst>
          </p:cNvPr>
          <p:cNvCxnSpPr>
            <a:cxnSpLocks/>
          </p:cNvCxnSpPr>
          <p:nvPr userDrawn="1"/>
        </p:nvCxnSpPr>
        <p:spPr>
          <a:xfrm flipV="1">
            <a:off x="2736367" y="3055268"/>
            <a:ext cx="4464496" cy="3055955"/>
          </a:xfrm>
          <a:prstGeom prst="straightConnector1">
            <a:avLst/>
          </a:prstGeom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77BAF3B1-5431-4579-A420-C8DC675A01D5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7984" y="3429000"/>
            <a:ext cx="1296144" cy="1714500"/>
          </a:xfrm>
          <a:prstGeom prst="straightConnector1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10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Missões – 5 de outubro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38C85025-3118-4976-8C89-3543CB5E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0" name="Espaço Reservado para Imagem 19">
            <a:extLst>
              <a:ext uri="{FF2B5EF4-FFF2-40B4-BE49-F238E27FC236}">
                <a16:creationId xmlns:a16="http://schemas.microsoft.com/office/drawing/2014/main" id="{ED324B67-7329-4BB0-8828-A73095FC60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7683ACB5-5913-4454-8B45-E80630159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272260"/>
            <a:ext cx="6446941" cy="4425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F4BFD537-A434-4246-A4B6-874B435BA7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A76E198E-4E2B-4F6C-B95B-53D770DEBF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id="{2C9B6E22-B3BD-41B7-AFA7-0AC35801E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392" y="703394"/>
            <a:ext cx="4294708" cy="6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Missões – 5 de outubro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5218EF-1775-42AC-991B-208164A09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38C85025-3118-4976-8C89-3543CB5E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0" name="Espaço Reservado para Imagem 19">
            <a:extLst>
              <a:ext uri="{FF2B5EF4-FFF2-40B4-BE49-F238E27FC236}">
                <a16:creationId xmlns:a16="http://schemas.microsoft.com/office/drawing/2014/main" id="{ED324B67-7329-4BB0-8828-A73095FC60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7683ACB5-5913-4454-8B45-E80630159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F4BFD537-A434-4246-A4B6-874B435BA7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D05F4E8E-EF4E-4B34-94AA-3A3800A1E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392" y="703394"/>
            <a:ext cx="4294708" cy="6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9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9" r:id="rId3"/>
    <p:sldLayoutId id="2147483680" r:id="rId4"/>
    <p:sldLayoutId id="2147483693" r:id="rId5"/>
    <p:sldLayoutId id="2147483682" r:id="rId6"/>
    <p:sldLayoutId id="2147483678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1" r:id="rId13"/>
    <p:sldLayoutId id="2147483674" r:id="rId14"/>
    <p:sldLayoutId id="2147483677" r:id="rId15"/>
    <p:sldLayoutId id="2147483694" r:id="rId16"/>
    <p:sldLayoutId id="2147483689" r:id="rId17"/>
    <p:sldLayoutId id="2147483690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4º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12 de outubro</a:t>
            </a:r>
            <a:endParaRPr lang="pt-BR" dirty="0"/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B05170F6-E780-4214-B27E-B0B414DD1A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Haile </a:t>
            </a:r>
            <a:r>
              <a:rPr lang="es-ES" dirty="0" err="1"/>
              <a:t>Magicho</a:t>
            </a:r>
            <a:r>
              <a:rPr lang="es-ES" dirty="0"/>
              <a:t> </a:t>
            </a:r>
            <a:r>
              <a:rPr lang="es-ES" dirty="0" err="1"/>
              <a:t>Sendeno</a:t>
            </a:r>
            <a:r>
              <a:rPr lang="es-ES" dirty="0"/>
              <a:t>, 73 anos</a:t>
            </a:r>
            <a:endParaRPr lang="pt-BR" dirty="0"/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C9009C5D-0766-4634-B24E-20E4D28F31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Etiópia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488966-2EB1-4A91-8D05-CF77487F8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O Tio Estava Certo</a:t>
            </a:r>
            <a:endParaRPr lang="pt-BR" dirty="0"/>
          </a:p>
        </p:txBody>
      </p:sp>
      <p:pic>
        <p:nvPicPr>
          <p:cNvPr id="12" name="Espaço Reservado para Imagem 11" descr="Uma imagem contendo homem, pessoa, interior, gravata&#10;&#10;Descrição gerada automaticamente">
            <a:extLst>
              <a:ext uri="{FF2B5EF4-FFF2-40B4-BE49-F238E27FC236}">
                <a16:creationId xmlns:a16="http://schemas.microsoft.com/office/drawing/2014/main" id="{378EF9A5-91DA-439D-9DE2-FA2A706E5B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b="7270"/>
          <a:stretch>
            <a:fillRect/>
          </a:stretch>
        </p:blipFill>
        <p:spPr/>
      </p:pic>
      <p:pic>
        <p:nvPicPr>
          <p:cNvPr id="9" name="Espaço Reservado para Imagem 8" descr="Uma imagem contendo clip-art&#10;&#10;Descrição gerada automaticamente">
            <a:extLst>
              <a:ext uri="{FF2B5EF4-FFF2-40B4-BE49-F238E27FC236}">
                <a16:creationId xmlns:a16="http://schemas.microsoft.com/office/drawing/2014/main" id="{95B3D458-D300-4824-89FA-7B41CCE088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404"/>
          <a:stretch>
            <a:fillRect/>
          </a:stretch>
        </p:blipFill>
        <p:spPr/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73D5C61-C240-4388-BFF3-70CDEAB73DFE}"/>
              </a:ext>
            </a:extLst>
          </p:cNvPr>
          <p:cNvCxnSpPr>
            <a:cxnSpLocks/>
          </p:cNvCxnSpPr>
          <p:nvPr/>
        </p:nvCxnSpPr>
        <p:spPr>
          <a:xfrm flipH="1" flipV="1">
            <a:off x="5724128" y="2882943"/>
            <a:ext cx="954214" cy="7075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7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9798632E-8759-4940-82E3-0F05E6056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278982" cy="42463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Etiópia</a:t>
            </a:r>
          </a:p>
          <a:p>
            <a:r>
              <a:rPr lang="pt-BR" b="1" dirty="0"/>
              <a:t>• Etiópia é o segundo país em população na África, com mais de 105 milhões de habitantes.</a:t>
            </a:r>
          </a:p>
          <a:p>
            <a:r>
              <a:rPr lang="pt-BR" b="1" dirty="0"/>
              <a:t>• Na Etiópia são falados mais de 80 idiomas.  O Inglês é usados nas escolas e universidades</a:t>
            </a:r>
          </a:p>
          <a:p>
            <a:r>
              <a:rPr lang="pt-BR" b="1" dirty="0"/>
              <a:t>• O etíope </a:t>
            </a:r>
            <a:r>
              <a:rPr lang="pt-BR" b="1" dirty="0" err="1"/>
              <a:t>Abebe</a:t>
            </a:r>
            <a:r>
              <a:rPr lang="pt-BR" b="1" dirty="0"/>
              <a:t> </a:t>
            </a:r>
            <a:r>
              <a:rPr lang="pt-BR" b="1" dirty="0" err="1"/>
              <a:t>Bikila</a:t>
            </a:r>
            <a:r>
              <a:rPr lang="pt-BR" b="1" dirty="0"/>
              <a:t> foi o primeiro africano a ganhar uma medalha olímpica de ouro. Foi em 1960. Correu descalço.</a:t>
            </a:r>
          </a:p>
          <a:p>
            <a:r>
              <a:rPr lang="pt-BR" b="1" dirty="0"/>
              <a:t>• O lago Tana é a fonte do rio Nilo Azul, que por sua vez alimenta o Nilo Branco antes de unirem-se ao grande rio Nilo.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CDAC5F-6079-47D6-9CAB-A70CB442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93" y="741040"/>
            <a:ext cx="457319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BA3B2CD-1CFF-43C1-9EDF-88F860725DF7}"/>
              </a:ext>
            </a:extLst>
          </p:cNvPr>
          <p:cNvSpPr/>
          <p:nvPr/>
        </p:nvSpPr>
        <p:spPr>
          <a:xfrm>
            <a:off x="3561011" y="3398165"/>
            <a:ext cx="2772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Abebe</a:t>
            </a:r>
            <a:r>
              <a:rPr lang="es-ES" b="1" dirty="0"/>
              <a:t> </a:t>
            </a:r>
            <a:r>
              <a:rPr lang="es-ES" b="1" dirty="0" err="1"/>
              <a:t>Bikila</a:t>
            </a:r>
            <a:r>
              <a:rPr lang="es-ES" b="1" dirty="0"/>
              <a:t>          </a:t>
            </a:r>
            <a:r>
              <a:rPr lang="es-ES" b="1" dirty="0" err="1"/>
              <a:t>descalço</a:t>
            </a:r>
            <a:r>
              <a:rPr lang="es-ES" b="1" dirty="0"/>
              <a:t> </a:t>
            </a:r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0973220-F6C1-4B9F-83D4-FF960F64C096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6333629" y="3115192"/>
            <a:ext cx="792037" cy="46763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70205548-F5F1-446B-A1B0-BC5AEF38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59" y="4091414"/>
            <a:ext cx="3790345" cy="275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8D55542-AA66-4ED0-A6B0-308DB50607ED}"/>
              </a:ext>
            </a:extLst>
          </p:cNvPr>
          <p:cNvSpPr/>
          <p:nvPr/>
        </p:nvSpPr>
        <p:spPr>
          <a:xfrm>
            <a:off x="7950657" y="5576020"/>
            <a:ext cx="112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Lago Tana</a:t>
            </a:r>
            <a:endParaRPr lang="pt-BR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8DC939D-DBC7-4BC2-ABA4-378356EF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76" y="4653136"/>
            <a:ext cx="3790345" cy="215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B449799-00C0-48E0-A75C-A857101FF3E5}"/>
              </a:ext>
            </a:extLst>
          </p:cNvPr>
          <p:cNvSpPr/>
          <p:nvPr/>
        </p:nvSpPr>
        <p:spPr>
          <a:xfrm>
            <a:off x="139220" y="6438316"/>
            <a:ext cx="139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Rio Nilo Azul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06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5F058E-A2A3-4E25-B521-8CAE4AA67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56" y="771774"/>
            <a:ext cx="2861486" cy="2861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ixaDeTexto 18">
            <a:extLst>
              <a:ext uri="{FF2B5EF4-FFF2-40B4-BE49-F238E27FC236}">
                <a16:creationId xmlns:a16="http://schemas.microsoft.com/office/drawing/2014/main" id="{4EE4DDC2-05AC-4BA2-A9F6-A4913B8B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0" y="749529"/>
            <a:ext cx="3531638" cy="59093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Grou-coroado Africano</a:t>
            </a:r>
          </a:p>
          <a:p>
            <a:pPr algn="ctr"/>
            <a:r>
              <a:rPr lang="pt-BR" altLang="pt-BR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 grou-coroado possui plumagem branca e cinzenta e cabeça com uma crista amarela, formada por penas rígidas e cerdosas. Também é conhecida pelos nomes de ganga, e grou-real;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Essas grandes aves se reúnem ao redor de brejos no norte e centro da África. Alimentam-se de vegetais, sementes, insetos, sapos, minhocas, cobras, pequenos peixes e ovos de vertebrados;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Podem formar grandes bandos com mais de 60 grous, mas, como muitos pássaros grandes, os grous-coroados se acasalam por toda a vida. São os únicos grous conhecidos que se empoleiram em árvores e não migram (como fazem os grous norte-americanos);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CARACTERÌSTICAS: Altura: 96 cm Número de ovos: de 1 a 3 Tempo de incubação: 28 a 35 dias;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É considerado a ave sagrada da tribo Watusi.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BBE4D4-344B-4096-94D2-59AA95CC8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97352"/>
            <a:ext cx="4649917" cy="286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96D2E9-001A-4DEB-95D7-580DB2216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72" y="834821"/>
            <a:ext cx="2247618" cy="245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839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– Missões – 19 de outubro</a:t>
            </a:r>
            <a:endParaRPr lang="pt-BR" dirty="0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1E890CAD-2549-48C0-BA66-473CA9DB4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Jacques </a:t>
            </a:r>
            <a:r>
              <a:rPr lang="pt-BR" dirty="0" err="1"/>
              <a:t>Tshibanda</a:t>
            </a:r>
            <a:r>
              <a:rPr lang="pt-BR" dirty="0"/>
              <a:t> Kabadi, 17 anos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9C46C587-4ADF-4197-8C3F-9876198F9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1800" i="1" dirty="0"/>
              <a:t>República Democrática </a:t>
            </a:r>
            <a:r>
              <a:rPr lang="pt-BR" sz="2000" i="1" dirty="0"/>
              <a:t>do Congo</a:t>
            </a:r>
            <a:endParaRPr lang="pt-BR" sz="160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6B9A64-E4FF-4D20-8D30-3F169A3166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As Meias Perdidas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8CAB3F46-8911-4C24-AFBB-A54547FB1E0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4427984" y="3555846"/>
            <a:ext cx="2213881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Uma imagem contendo pessoa, céu, homem, ao ar livre&#10;&#10;Descrição gerada automaticamente">
            <a:extLst>
              <a:ext uri="{FF2B5EF4-FFF2-40B4-BE49-F238E27FC236}">
                <a16:creationId xmlns:a16="http://schemas.microsoft.com/office/drawing/2014/main" id="{DD197942-8B7E-4B86-9DBF-DA8658EB29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" b="1191"/>
          <a:stretch>
            <a:fillRect/>
          </a:stretch>
        </p:blipFill>
        <p:spPr/>
      </p:pic>
      <p:pic>
        <p:nvPicPr>
          <p:cNvPr id="11" name="Espaço Reservado para Imagem 10" descr="Uma imagem contendo clip-art&#10;&#10;Descrição gerada automaticamente">
            <a:extLst>
              <a:ext uri="{FF2B5EF4-FFF2-40B4-BE49-F238E27FC236}">
                <a16:creationId xmlns:a16="http://schemas.microsoft.com/office/drawing/2014/main" id="{6CA6BD27-C8CA-4F04-BB3C-108CE7F89F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114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422997" cy="367029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>
                <a:solidFill>
                  <a:srgbClr val="FF0000"/>
                </a:solidFill>
              </a:rPr>
              <a:t>Congo</a:t>
            </a:r>
          </a:p>
          <a:p>
            <a:r>
              <a:rPr lang="pt-BR" b="1"/>
              <a:t>• A República Democrática do Congo têm 2.068 igrejas adventistas e 1.794 congregações para 610.048 membros. O país têm 81.549.000 de habitantes, um adventista para cada 134 pessoas.</a:t>
            </a:r>
          </a:p>
          <a:p>
            <a:r>
              <a:rPr lang="pt-BR" b="1"/>
              <a:t>• Os grandes macacos Bonobos e os Gorilas das terras baixas, são encontrados no Congo.</a:t>
            </a:r>
          </a:p>
          <a:p>
            <a:r>
              <a:rPr lang="pt-BR" b="1"/>
              <a:t>• Kinshasa é a segunda maior cidade do mundo onde se fala o francés. A maior é Paris.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2E50CE-8686-4070-A354-671FD8A5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06"/>
            <a:ext cx="3703342" cy="24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3C79070-B78F-45A6-878E-F0298E7430F7}"/>
              </a:ext>
            </a:extLst>
          </p:cNvPr>
          <p:cNvSpPr/>
          <p:nvPr/>
        </p:nvSpPr>
        <p:spPr>
          <a:xfrm>
            <a:off x="2752880" y="4417437"/>
            <a:ext cx="9316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/>
              <a:t>Bonobo</a:t>
            </a:r>
            <a:endParaRPr lang="pt-BR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4F5BE8A-3183-4768-B0DD-5AF5F975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5024"/>
            <a:ext cx="4719445" cy="26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81C1534-53BE-4B81-8A62-F6ABA961F795}"/>
              </a:ext>
            </a:extLst>
          </p:cNvPr>
          <p:cNvSpPr/>
          <p:nvPr/>
        </p:nvSpPr>
        <p:spPr>
          <a:xfrm>
            <a:off x="7941807" y="3759532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/>
              <a:t>Gorila</a:t>
            </a:r>
            <a:endParaRPr lang="pt-BR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928412B-50A1-4CB8-952F-F8921EDC9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84" y="868668"/>
            <a:ext cx="5580112" cy="23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546AEFF-15D5-4FE4-848A-AC449F77D6D9}"/>
              </a:ext>
            </a:extLst>
          </p:cNvPr>
          <p:cNvSpPr/>
          <p:nvPr/>
        </p:nvSpPr>
        <p:spPr>
          <a:xfrm>
            <a:off x="7999647" y="2671613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/>
              <a:t>Kinshasa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27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58372C83-D068-4D2D-8E69-F6304588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9" y="737348"/>
            <a:ext cx="2903052" cy="59862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Leopardo africano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É um grande felino, que salta, corre, nada e sobe em árvores com muita facilidade;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Leopardos vivem com suas mães até os 2 anos, quando aprendem a caçar. Depois disso vivem solitários. Caçam normalmente à noite, e de dia dormem bastante;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Ele carrega a sua presa para cima de uma árvore para a proteger de outros predadores como os leões e as hienas;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O leopardo é considerado um dos cincos animais mais difíceis de serem caçados na África;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São encontrados em vários países da África, inclusive em Ruanda.</a:t>
            </a:r>
            <a:endParaRPr lang="pt-BR" sz="1350" b="1" i="1" dirty="0"/>
          </a:p>
        </p:txBody>
      </p:sp>
      <p:pic>
        <p:nvPicPr>
          <p:cNvPr id="4" name="Picture 2" descr="http://img.ibxk.com.br/2014/12/01/01113217105142.jpg?w=1040">
            <a:extLst>
              <a:ext uri="{FF2B5EF4-FFF2-40B4-BE49-F238E27FC236}">
                <a16:creationId xmlns:a16="http://schemas.microsoft.com/office/drawing/2014/main" id="{2978242E-77AB-4F62-9D73-CBC9C3CB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11" y="4396050"/>
            <a:ext cx="3455370" cy="2299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Leopardo">
            <a:extLst>
              <a:ext uri="{FF2B5EF4-FFF2-40B4-BE49-F238E27FC236}">
                <a16:creationId xmlns:a16="http://schemas.microsoft.com/office/drawing/2014/main" id="{29A5403C-17C2-4CF2-A7E9-04D7A75B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73" y="795655"/>
            <a:ext cx="2734320" cy="368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http://i0.statig.com.br/fw/cb/jd/0k/cbjd0kguvjhlz6ad6zl34jwwj.jpg">
            <a:extLst>
              <a:ext uri="{FF2B5EF4-FFF2-40B4-BE49-F238E27FC236}">
                <a16:creationId xmlns:a16="http://schemas.microsoft.com/office/drawing/2014/main" id="{1EC7B115-0456-4E38-AF34-CBB31D5E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08" y="1196752"/>
            <a:ext cx="3048273" cy="190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://planotatico.com/wp-content/uploads/2011/10/ruanda-bandeira1.jpg">
            <a:extLst>
              <a:ext uri="{FF2B5EF4-FFF2-40B4-BE49-F238E27FC236}">
                <a16:creationId xmlns:a16="http://schemas.microsoft.com/office/drawing/2014/main" id="{B0DE7955-FBE2-4A75-9FEF-3C5D9CA6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46" y="4797152"/>
            <a:ext cx="108012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0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FEB1F9F-6CB7-4BE4-89C2-5B5AA4655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S04 – Missões – 26 de outubro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B08F6BF-61CB-43B9-80D7-19ADF97540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b="6572"/>
          <a:stretch>
            <a:fillRect/>
          </a:stretch>
        </p:blipFill>
        <p:spPr/>
      </p:pic>
      <p:pic>
        <p:nvPicPr>
          <p:cNvPr id="3" name="Espaço Reservado para Imagem 2" descr="Uma imagem contendo homem, pessoa, edifício, ao ar livre&#10;&#10;Descrição gerada automaticamente">
            <a:extLst>
              <a:ext uri="{FF2B5EF4-FFF2-40B4-BE49-F238E27FC236}">
                <a16:creationId xmlns:a16="http://schemas.microsoft.com/office/drawing/2014/main" id="{D0060FC6-B9F0-4FBB-8404-51457C5DA3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2992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EE5E7764-074F-4314-B62A-B10BC35144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Samuel </a:t>
            </a:r>
            <a:r>
              <a:rPr lang="pt-BR" dirty="0" err="1"/>
              <a:t>Ndagijimana</a:t>
            </a:r>
            <a:r>
              <a:rPr lang="pt-BR" dirty="0"/>
              <a:t>, 59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C58C052A-B9B2-4D41-AC92-68C4645127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Ruanda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A505DF0-9911-41C3-B98F-4A3513F46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Anjo Bombeiro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C5EC2E0-D196-48E1-AE69-A07DE6AD2A9B}"/>
              </a:ext>
            </a:extLst>
          </p:cNvPr>
          <p:cNvCxnSpPr>
            <a:cxnSpLocks/>
          </p:cNvCxnSpPr>
          <p:nvPr/>
        </p:nvCxnSpPr>
        <p:spPr>
          <a:xfrm flipH="1" flipV="1">
            <a:off x="5004048" y="3429000"/>
            <a:ext cx="1674294" cy="161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96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3334470" cy="503844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>
                <a:solidFill>
                  <a:srgbClr val="FF0000"/>
                </a:solidFill>
              </a:rPr>
              <a:t>Ruanda</a:t>
            </a:r>
          </a:p>
          <a:p>
            <a:r>
              <a:rPr lang="pt-BR" b="1"/>
              <a:t>• A obra adventista começou em Ruanda em 1941, graças a um belga chamado D. E. Delhove. </a:t>
            </a:r>
          </a:p>
          <a:p>
            <a:r>
              <a:rPr lang="pt-BR" b="1"/>
              <a:t>• Ruanda é um país de maioria cristã, especialmente católica.</a:t>
            </a:r>
          </a:p>
          <a:p>
            <a:r>
              <a:rPr lang="pt-BR" b="1"/>
              <a:t>• A Missão de Ruanda têm 1.844 igrejas e 694 congregações, com 863.972 membros.</a:t>
            </a:r>
          </a:p>
          <a:p>
            <a:r>
              <a:rPr lang="pt-BR" b="1"/>
              <a:t>• Ruanda é conhecida como “A terra das mil colinas” porque a maior parte dol país está coberta por suaves colinas.</a:t>
            </a:r>
          </a:p>
          <a:p>
            <a:r>
              <a:rPr lang="pt-BR" b="1"/>
              <a:t>• Em Ruanda não é permitido usar sandálias em lugares públicos. As sandálias são consideradas antihigiênicas porque não cobrem os pés.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84D63E-CF82-4278-BEF9-AF52D7E9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764704"/>
            <a:ext cx="53765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EA9A5ED-51BE-4E1D-BBD2-F9EF8C46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88" y="3819399"/>
            <a:ext cx="4464496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00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3BB665C3-1D1C-4D50-A3BC-774617DAA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26" y="737203"/>
            <a:ext cx="3918123" cy="32932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Gorila de Ruanda</a:t>
            </a:r>
            <a:endParaRPr lang="pt-BR" altLang="pt-BR" sz="1600" b="1" dirty="0"/>
          </a:p>
          <a:p>
            <a:pPr algn="just"/>
            <a:r>
              <a:rPr lang="pt-BR" sz="1600" b="1" dirty="0"/>
              <a:t>• Nas florestas tropicais de Ruanda vivem os raros gorilas de montanha. A caminhada pelo Parque Nacional dos Vulcões pode levar entre 1 a 8 horas, mas quando os gorilas são localizados todo o cansaço é esquecido, já que esta experiência é frequentemente descrita como a mais profunda experiência de história natural do mundo. Os gorilas são o maior dos primatas (macacos) atualmente existentes.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DED3C6-59B7-4646-A86B-9E9CA044A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5" y="4115933"/>
            <a:ext cx="4364783" cy="26369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0E6DB3B-13D8-457E-BE47-B6AF66646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53" y="3462528"/>
            <a:ext cx="3649085" cy="27389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691893-5DBC-44CA-8C17-BCB71C411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86" y="793496"/>
            <a:ext cx="3459349" cy="22918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CACF811-924A-4262-ACE1-7195890830A9}"/>
              </a:ext>
            </a:extLst>
          </p:cNvPr>
          <p:cNvSpPr txBox="1"/>
          <p:nvPr/>
        </p:nvSpPr>
        <p:spPr>
          <a:xfrm>
            <a:off x="4286685" y="3072355"/>
            <a:ext cx="3459349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Gorila com filhote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3F1120-AE6C-46B2-91DB-E80E3B036CF6}"/>
              </a:ext>
            </a:extLst>
          </p:cNvPr>
          <p:cNvSpPr txBox="1"/>
          <p:nvPr/>
        </p:nvSpPr>
        <p:spPr>
          <a:xfrm>
            <a:off x="5179101" y="6209369"/>
            <a:ext cx="363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Gorila filhote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F4D67F-9E13-4284-9424-B39006DB55A3}"/>
              </a:ext>
            </a:extLst>
          </p:cNvPr>
          <p:cNvSpPr txBox="1"/>
          <p:nvPr/>
        </p:nvSpPr>
        <p:spPr>
          <a:xfrm>
            <a:off x="4598167" y="6551724"/>
            <a:ext cx="239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Gorila macho adulto</a:t>
            </a:r>
          </a:p>
        </p:txBody>
      </p:sp>
    </p:spTree>
    <p:extLst>
      <p:ext uri="{BB962C8B-B14F-4D97-AF65-F5344CB8AC3E}">
        <p14:creationId xmlns:p14="http://schemas.microsoft.com/office/powerpoint/2010/main" val="379523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168268E-F64B-4C13-A878-395605357C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1" b="6491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AFE40F3E-CF8B-4FC3-B17A-44B8A17505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Abraham 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EC32D9B-F058-4062-97C2-266B24A52B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err="1"/>
              <a:t>Tanzania</a:t>
            </a:r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9CEDDA3-4E64-423C-8E7B-9902DA6271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Vacas Abençoadas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58F6B17-DBF8-4F8A-A019-3861BB2BAE31}"/>
              </a:ext>
            </a:extLst>
          </p:cNvPr>
          <p:cNvCxnSpPr>
            <a:cxnSpLocks/>
          </p:cNvCxnSpPr>
          <p:nvPr/>
        </p:nvCxnSpPr>
        <p:spPr>
          <a:xfrm flipH="1">
            <a:off x="5364088" y="3573017"/>
            <a:ext cx="1152128" cy="285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4457CDA-5B18-46F0-ABE8-A7DF5815FE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S05 – Missões – 02 de novembro</a:t>
            </a:r>
          </a:p>
        </p:txBody>
      </p:sp>
      <p:pic>
        <p:nvPicPr>
          <p:cNvPr id="21" name="Espaço Reservado para Imagem 20" descr="Uma imagem contendo árvore, ao ar livre, vaca, pessoa&#10;&#10;Descrição gerada automaticamente">
            <a:extLst>
              <a:ext uri="{FF2B5EF4-FFF2-40B4-BE49-F238E27FC236}">
                <a16:creationId xmlns:a16="http://schemas.microsoft.com/office/drawing/2014/main" id="{A73A3504-B33B-47E0-8996-67E2F4C0AA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3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29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pessoa, planta, sentado, jovem&#10;&#10;Descrição gerada automaticamente">
            <a:extLst>
              <a:ext uri="{FF2B5EF4-FFF2-40B4-BE49-F238E27FC236}">
                <a16:creationId xmlns:a16="http://schemas.microsoft.com/office/drawing/2014/main" id="{40649E27-FD69-4201-9C18-E59931E24F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 b="10282"/>
          <a:stretch>
            <a:fillRect/>
          </a:stretch>
        </p:blipFill>
        <p:spPr/>
      </p:pic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D8590B-AC1D-4359-A763-15D2AA3A3A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3898" y="1674844"/>
            <a:ext cx="1944687" cy="988841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pPr algn="ctr"/>
            <a:r>
              <a:rPr lang="pt-BR" dirty="0"/>
              <a:t>4ºTrim 2019</a:t>
            </a:r>
          </a:p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Resultado de imagem para caranguejo de coqueiro">
            <a:extLst>
              <a:ext uri="{FF2B5EF4-FFF2-40B4-BE49-F238E27FC236}">
                <a16:creationId xmlns:a16="http://schemas.microsoft.com/office/drawing/2014/main" id="{F0EB93DF-B334-4660-B7BC-738A6BCA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53" y="3167731"/>
            <a:ext cx="2055153" cy="19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2780786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>
                <a:solidFill>
                  <a:srgbClr val="FF0000"/>
                </a:solidFill>
              </a:rPr>
              <a:t>Tanzânia</a:t>
            </a:r>
          </a:p>
          <a:p>
            <a:r>
              <a:rPr lang="pt-BR" b="1"/>
              <a:t>• Na Tanzânia existem 3.078 igrejas e 2.424 congregações, Com um total de 683.469 membros. </a:t>
            </a:r>
          </a:p>
          <a:p>
            <a:r>
              <a:rPr lang="pt-BR" b="1"/>
              <a:t>• Na Tanzânia existe o Caranguejo dos Coqueiros, é o maior caranguejo do mundo.</a:t>
            </a:r>
          </a:p>
          <a:p>
            <a:r>
              <a:rPr lang="pt-BR" b="1"/>
              <a:t>• A Tanzânia tem a árvore com a madeira mais cara do mundo: o granadilho negro.</a:t>
            </a:r>
          </a:p>
          <a:p>
            <a:r>
              <a:rPr lang="pt-BR" b="1"/>
              <a:t>• Com mais de quatro milhões de animais selvagens, a Tanzânia tem a maior concentração de animais por quilômetro quadrado.</a:t>
            </a:r>
          </a:p>
          <a:p>
            <a:r>
              <a:rPr lang="pt-BR" b="1"/>
              <a:t>• A maior montanha da África fica na Tânzânia: o vulcão Kilimanjaro.</a:t>
            </a:r>
          </a:p>
        </p:txBody>
      </p:sp>
      <p:pic>
        <p:nvPicPr>
          <p:cNvPr id="5132" name="Picture 12" descr="Resultado de imagem para kilimanjaro">
            <a:extLst>
              <a:ext uri="{FF2B5EF4-FFF2-40B4-BE49-F238E27FC236}">
                <a16:creationId xmlns:a16="http://schemas.microsoft.com/office/drawing/2014/main" id="{5E92AEB4-3271-4F98-B4DD-7247F7225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6" y="4234388"/>
            <a:ext cx="3431001" cy="228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m para Madeira de macacaÃºba">
            <a:extLst>
              <a:ext uri="{FF2B5EF4-FFF2-40B4-BE49-F238E27FC236}">
                <a16:creationId xmlns:a16="http://schemas.microsoft.com/office/drawing/2014/main" id="{81E8D5D0-AE37-4CCA-8583-41E6E3A9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32800"/>
            <a:ext cx="2251348" cy="15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41D035F-969E-4F4D-A63B-31A6F66F9E17}"/>
              </a:ext>
            </a:extLst>
          </p:cNvPr>
          <p:cNvSpPr/>
          <p:nvPr/>
        </p:nvSpPr>
        <p:spPr>
          <a:xfrm>
            <a:off x="3016266" y="4203560"/>
            <a:ext cx="127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Kilimanjaro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3CDACFA-6D14-4E73-9425-720B3D7B7BFB}"/>
              </a:ext>
            </a:extLst>
          </p:cNvPr>
          <p:cNvSpPr/>
          <p:nvPr/>
        </p:nvSpPr>
        <p:spPr>
          <a:xfrm>
            <a:off x="7815538" y="5232800"/>
            <a:ext cx="120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granadilho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E01A7C3-2058-49D8-9640-32B0C790FD0C}"/>
              </a:ext>
            </a:extLst>
          </p:cNvPr>
          <p:cNvSpPr/>
          <p:nvPr/>
        </p:nvSpPr>
        <p:spPr>
          <a:xfrm>
            <a:off x="4379914" y="3235216"/>
            <a:ext cx="2456594" cy="338554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dirty="0" err="1"/>
              <a:t>Caranguejo</a:t>
            </a:r>
            <a:r>
              <a:rPr lang="es-ES" sz="1600" b="1" dirty="0"/>
              <a:t> dos </a:t>
            </a:r>
            <a:r>
              <a:rPr lang="es-ES" sz="1600" b="1" dirty="0" err="1"/>
              <a:t>Coqueiros</a:t>
            </a:r>
            <a:endParaRPr lang="pt-BR" sz="1600" dirty="0"/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E178E41E-E1D6-4237-A55D-26E17974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55" y="816721"/>
            <a:ext cx="3115097" cy="20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caranguejo de coqueiro">
            <a:extLst>
              <a:ext uri="{FF2B5EF4-FFF2-40B4-BE49-F238E27FC236}">
                <a16:creationId xmlns:a16="http://schemas.microsoft.com/office/drawing/2014/main" id="{DFE9A571-4BFB-4C1A-9F17-C02E4064E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0"/>
          <a:stretch/>
        </p:blipFill>
        <p:spPr bwMode="auto">
          <a:xfrm>
            <a:off x="5976453" y="813071"/>
            <a:ext cx="2998954" cy="23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1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C980EF2C-E9AB-4D24-BBA0-D867B15FD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9" y="737781"/>
            <a:ext cx="2903052" cy="553997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Búfalo africano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O búfalo africano  é um mamífero bovino nativo da África.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É um animal selvagem, que atinge 1,7 metros de altura e 900 kg de peso;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Vivem em manadas de 50 a 500 indivíduos, algumas até mais;</a:t>
            </a: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Os inimigos naturais dos búfalos são os leões, os leopardos e as hienas, que têm de formar grupos para matar um búfalo adulto;</a:t>
            </a: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/>
              <a:t>O búfalo é considerado um dos cincos animais mais difíceis de serem caçados na África</a:t>
            </a:r>
            <a:r>
              <a:rPr lang="pt-BR" sz="1400" b="1" dirty="0">
                <a:latin typeface="Comic Sans MS" panose="030F0702030302020204" pitchFamily="66" charset="0"/>
              </a:rPr>
              <a:t>. </a:t>
            </a:r>
            <a:endParaRPr lang="pt-BR" sz="1600" b="1" i="1" dirty="0">
              <a:latin typeface="Comic Sans MS" panose="030F0702030302020204" pitchFamily="66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73A941A8-9CC1-47CB-BD54-B7416E6F5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182" y="6381328"/>
            <a:ext cx="3744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 dirty="0">
                <a:latin typeface="Comic Sans MS" panose="030F0702030302020204" pitchFamily="66" charset="0"/>
              </a:rPr>
              <a:t>Leoa atacando búfalo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16" descr="https://www.achetudoeregiao.com.br/animais/gerais.gif/bufalo_africano2.jpg">
            <a:extLst>
              <a:ext uri="{FF2B5EF4-FFF2-40B4-BE49-F238E27FC236}">
                <a16:creationId xmlns:a16="http://schemas.microsoft.com/office/drawing/2014/main" id="{B0F185B9-BD5D-4CF7-AC3F-DD4136A9D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49" y="1193131"/>
            <a:ext cx="3000479" cy="308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8" descr="http://www.achetudoeregiao.com.br/animais/gerais.gif/bufaloAfricano.jpg">
            <a:extLst>
              <a:ext uri="{FF2B5EF4-FFF2-40B4-BE49-F238E27FC236}">
                <a16:creationId xmlns:a16="http://schemas.microsoft.com/office/drawing/2014/main" id="{BBD66E29-998B-4CCD-9DBB-6DDA7972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82434"/>
            <a:ext cx="2780622" cy="185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2" descr="Imagens de Animais - Búfalo Africano">
            <a:extLst>
              <a:ext uri="{FF2B5EF4-FFF2-40B4-BE49-F238E27FC236}">
                <a16:creationId xmlns:a16="http://schemas.microsoft.com/office/drawing/2014/main" id="{4448F717-F00C-4DFA-BC02-28D27F200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64" y="4120890"/>
            <a:ext cx="3024336" cy="217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532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Uma imagem contendo clip-art&#10;&#10;Descrição gerada automaticamente">
            <a:extLst>
              <a:ext uri="{FF2B5EF4-FFF2-40B4-BE49-F238E27FC236}">
                <a16:creationId xmlns:a16="http://schemas.microsoft.com/office/drawing/2014/main" id="{2E70BC59-97AC-480E-A9B9-7035674720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1568"/>
          <a:stretch>
            <a:fillRect/>
          </a:stretch>
        </p:blipFill>
        <p:spPr/>
      </p:pic>
      <p:pic>
        <p:nvPicPr>
          <p:cNvPr id="6" name="Espaço Reservado para Imagem 5" descr="Uma imagem contendo pessoa, parede, mantendo, sorrindo&#10;&#10;Descrição gerada automaticamente">
            <a:extLst>
              <a:ext uri="{FF2B5EF4-FFF2-40B4-BE49-F238E27FC236}">
                <a16:creationId xmlns:a16="http://schemas.microsoft.com/office/drawing/2014/main" id="{109E6C5C-893C-4F83-A1D4-AF2FEC5182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" b="1787"/>
          <a:stretch>
            <a:fillRect/>
          </a:stretch>
        </p:blipFill>
        <p:spPr/>
      </p:pic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EBC68040-B46A-4E08-8A16-DCB527EDF2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Peace Evelyn Joseph, 14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1849F2EA-BB58-4DDD-A9A2-5B2FF19435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Sudão do Sul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023DF36-FF19-4842-A3A5-A02BC89E02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A Conversão do Papai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F0D4BA8-C830-4C41-BB12-60FF785B3109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076056" y="2924944"/>
            <a:ext cx="1565809" cy="6309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FF2424AA-154C-4A48-8060-AAF9292A6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S06 – Missões – 09 de novembro</a:t>
            </a:r>
          </a:p>
        </p:txBody>
      </p:sp>
    </p:spTree>
    <p:extLst>
      <p:ext uri="{BB962C8B-B14F-4D97-AF65-F5344CB8AC3E}">
        <p14:creationId xmlns:p14="http://schemas.microsoft.com/office/powerpoint/2010/main" val="370621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2918942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Sudão do Sul</a:t>
            </a:r>
          </a:p>
          <a:p>
            <a:r>
              <a:rPr lang="pt-BR" b="1" dirty="0"/>
              <a:t>• O Sudão do Sul conta com 62 igrejas e têm 32.106 membros. 1 Adventista para 380 pessoas no país. </a:t>
            </a:r>
          </a:p>
          <a:p>
            <a:r>
              <a:rPr lang="pt-BR" b="1" dirty="0"/>
              <a:t>• O Sudão do sul apresenta muitos grupos étnicos, os mais numerosos são os </a:t>
            </a:r>
            <a:r>
              <a:rPr lang="pt-BR" b="1" dirty="0" err="1"/>
              <a:t>dinka</a:t>
            </a:r>
            <a:r>
              <a:rPr lang="pt-BR" b="1" dirty="0"/>
              <a:t> e os </a:t>
            </a:r>
            <a:r>
              <a:rPr lang="pt-BR" b="1" dirty="0" err="1"/>
              <a:t>nuer</a:t>
            </a:r>
            <a:r>
              <a:rPr lang="pt-BR" b="1" dirty="0"/>
              <a:t>. O resto da população é formada pro árabes, </a:t>
            </a:r>
            <a:r>
              <a:rPr lang="pt-BR" b="1" dirty="0" err="1"/>
              <a:t>shiluks</a:t>
            </a:r>
            <a:r>
              <a:rPr lang="pt-BR" b="1" dirty="0"/>
              <a:t>, </a:t>
            </a:r>
            <a:r>
              <a:rPr lang="pt-BR" b="1" dirty="0" err="1"/>
              <a:t>azandes</a:t>
            </a:r>
            <a:r>
              <a:rPr lang="pt-BR" b="1" dirty="0"/>
              <a:t>, </a:t>
            </a:r>
            <a:r>
              <a:rPr lang="pt-BR" b="1" dirty="0" err="1"/>
              <a:t>baris</a:t>
            </a:r>
            <a:r>
              <a:rPr lang="pt-BR" b="1" dirty="0"/>
              <a:t>, </a:t>
            </a:r>
            <a:r>
              <a:rPr lang="pt-BR" b="1" dirty="0" err="1"/>
              <a:t>anwak</a:t>
            </a:r>
            <a:r>
              <a:rPr lang="pt-BR" b="1" dirty="0"/>
              <a:t> e muitas outras </a:t>
            </a:r>
            <a:r>
              <a:rPr lang="pt-BR" b="1" dirty="0" err="1"/>
              <a:t>tribus</a:t>
            </a:r>
            <a:r>
              <a:rPr lang="pt-BR" b="1" dirty="0"/>
              <a:t>.</a:t>
            </a:r>
          </a:p>
          <a:p>
            <a:r>
              <a:rPr lang="pt-BR" b="1" dirty="0"/>
              <a:t>• A maioria da população se dedica à agricultura e a criação de gado. </a:t>
            </a:r>
          </a:p>
          <a:p>
            <a:r>
              <a:rPr lang="pt-BR" b="1" dirty="0"/>
              <a:t>• O parque Nacional </a:t>
            </a:r>
            <a:r>
              <a:rPr lang="pt-BR" b="1" dirty="0" err="1"/>
              <a:t>Bandingilo</a:t>
            </a:r>
            <a:r>
              <a:rPr lang="pt-BR" b="1" dirty="0"/>
              <a:t> no sul do país é o lugar da segunda maior migração de vida silvestre depois do </a:t>
            </a:r>
            <a:r>
              <a:rPr lang="pt-BR" b="1" dirty="0" err="1"/>
              <a:t>Serengueti</a:t>
            </a:r>
            <a:r>
              <a:rPr lang="pt-BR" b="1" dirty="0"/>
              <a:t>, A cada ano 1,3 milhões de antílopes passam por este parque.</a:t>
            </a:r>
          </a:p>
        </p:txBody>
      </p:sp>
      <p:pic>
        <p:nvPicPr>
          <p:cNvPr id="6146" name="Picture 2" descr="Resultado de imagem para dinka sudÃ£o">
            <a:extLst>
              <a:ext uri="{FF2B5EF4-FFF2-40B4-BE49-F238E27FC236}">
                <a16:creationId xmlns:a16="http://schemas.microsoft.com/office/drawing/2014/main" id="{09DD256D-5105-4106-8696-2E29EA42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734564"/>
            <a:ext cx="4100279" cy="302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89F8DA0-FAFF-410B-A615-E84B0A5F8EFE}"/>
              </a:ext>
            </a:extLst>
          </p:cNvPr>
          <p:cNvSpPr/>
          <p:nvPr/>
        </p:nvSpPr>
        <p:spPr>
          <a:xfrm>
            <a:off x="3365615" y="756537"/>
            <a:ext cx="163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/>
              <a:t>Habitante da tribo dinka e o seu gado </a:t>
            </a:r>
            <a:endParaRPr lang="pt-BR"/>
          </a:p>
        </p:txBody>
      </p:sp>
      <p:pic>
        <p:nvPicPr>
          <p:cNvPr id="6148" name="Picture 4" descr="Resultado de imagem para bandingilo national park">
            <a:extLst>
              <a:ext uri="{FF2B5EF4-FFF2-40B4-BE49-F238E27FC236}">
                <a16:creationId xmlns:a16="http://schemas.microsoft.com/office/drawing/2014/main" id="{AE277CA1-3F65-419C-9356-6B55F730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47985"/>
            <a:ext cx="2918942" cy="19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">
            <a:extLst>
              <a:ext uri="{FF2B5EF4-FFF2-40B4-BE49-F238E27FC236}">
                <a16:creationId xmlns:a16="http://schemas.microsoft.com/office/drawing/2014/main" id="{57F6C7C4-C818-4A71-B0ED-867F6C58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69160"/>
            <a:ext cx="6156177" cy="198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D6EE02F-207F-4B8C-99B7-E5C4C89CB02A}"/>
              </a:ext>
            </a:extLst>
          </p:cNvPr>
          <p:cNvSpPr/>
          <p:nvPr/>
        </p:nvSpPr>
        <p:spPr>
          <a:xfrm>
            <a:off x="5906766" y="4492337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Parque Nacional </a:t>
            </a:r>
            <a:r>
              <a:rPr lang="es-ES" b="1" dirty="0" err="1"/>
              <a:t>Bandingilo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10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44E9EB5B-2B57-47A2-88BF-50E826998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5" y="753838"/>
            <a:ext cx="2903052" cy="59708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Chimpanzé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chimpanzé é muito comum na África. Pode chegar a 1 metro e pesar até 100 kg;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Na natureza, os chimpanzés vivem em grupos que podem variar de 5 até mais de 100 indivíduos;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Possuem inteligência acima da média dos outros animais. Também são muito sociáveis;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principal alimento deles são as frutas, mas gostam também de folhas, flores, sementes e insetos;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Dormem no período noturno, em ninhos que constroem com galhos e folhas no alto dos troncos das árvores</a:t>
            </a:r>
            <a:r>
              <a:rPr lang="pt-BR" sz="1400" b="1" dirty="0"/>
              <a:t>.</a:t>
            </a:r>
            <a:r>
              <a:rPr lang="pt-BR" sz="1400" b="1" dirty="0">
                <a:latin typeface="Comic Sans MS" panose="030F0702030302020204" pitchFamily="66" charset="0"/>
              </a:rPr>
              <a:t> </a:t>
            </a:r>
            <a:endParaRPr lang="pt-BR" sz="16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mundoeducacao.bol.uol.com.br/upload/conteudo_legenda/bc65e10dd515006530ab62b81ae39fae.jpg">
            <a:extLst>
              <a:ext uri="{FF2B5EF4-FFF2-40B4-BE49-F238E27FC236}">
                <a16:creationId xmlns:a16="http://schemas.microsoft.com/office/drawing/2014/main" id="{F0AD02BB-CDEF-48D8-8114-A2F2C5B18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63404"/>
            <a:ext cx="1828800" cy="2409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ttp://cdn.globorural.globo.com/planetabicho/files/2011/05/chimpanze.jpg">
            <a:extLst>
              <a:ext uri="{FF2B5EF4-FFF2-40B4-BE49-F238E27FC236}">
                <a16:creationId xmlns:a16="http://schemas.microsoft.com/office/drawing/2014/main" id="{E575E567-7853-4BB5-96C6-A50405A50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73500"/>
            <a:ext cx="3279406" cy="2189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Macacos fazem comilança no Zoológico do Rio (Foto: Divulgação)">
            <a:extLst>
              <a:ext uri="{FF2B5EF4-FFF2-40B4-BE49-F238E27FC236}">
                <a16:creationId xmlns:a16="http://schemas.microsoft.com/office/drawing/2014/main" id="{D277AB34-005A-4C6B-AD72-754FB41B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22" y="3425087"/>
            <a:ext cx="4399486" cy="3299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9640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46D7841-D76B-40C0-98FF-0337ABEA2D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1568"/>
          <a:stretch>
            <a:fillRect/>
          </a:stretch>
        </p:blipFill>
        <p:spPr/>
      </p:pic>
      <p:pic>
        <p:nvPicPr>
          <p:cNvPr id="3" name="Espaço Reservado para Imagem 2" descr="Uma imagem contendo árvore, pessoa, ao ar livre, sorrindo&#10;&#10;Descrição gerada automaticamente">
            <a:extLst>
              <a:ext uri="{FF2B5EF4-FFF2-40B4-BE49-F238E27FC236}">
                <a16:creationId xmlns:a16="http://schemas.microsoft.com/office/drawing/2014/main" id="{936E4877-E9B8-4936-9997-A3898F027B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2384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304482D-F8B9-475E-B822-441D28AEE8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Mareng</a:t>
            </a:r>
            <a:r>
              <a:rPr lang="pt-BR" dirty="0"/>
              <a:t> </a:t>
            </a:r>
            <a:r>
              <a:rPr lang="pt-BR" dirty="0" err="1"/>
              <a:t>Yol</a:t>
            </a:r>
            <a:r>
              <a:rPr lang="pt-BR" dirty="0"/>
              <a:t>, 15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A1077BE-2A88-4EDC-AB87-051E220F80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Sudão do Sul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42620CC-79AA-492E-96D5-9E40A1BB0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A Grande Família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6F82C87-AD90-493C-97AA-36CF6C4D4EDA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076056" y="2924944"/>
            <a:ext cx="1565809" cy="6309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31FE79B-844F-4A65-A9D2-9527A45F3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S07 – Missões – 16 de novembro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9127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7"/>
            <a:ext cx="3334470" cy="46064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Sudão do Sul</a:t>
            </a:r>
          </a:p>
          <a:p>
            <a:r>
              <a:rPr lang="pt-BR" b="1" dirty="0"/>
              <a:t>• O idioma oficial no Sudão do Sul é o inglês, mas a maioria da população fala </a:t>
            </a:r>
            <a:r>
              <a:rPr lang="pt-BR" b="1" dirty="0" err="1"/>
              <a:t>dinka</a:t>
            </a:r>
            <a:r>
              <a:rPr lang="pt-BR" b="1" dirty="0"/>
              <a:t> (a língua da tribo </a:t>
            </a:r>
            <a:r>
              <a:rPr lang="pt-BR" b="1" dirty="0" err="1"/>
              <a:t>dinka</a:t>
            </a:r>
            <a:r>
              <a:rPr lang="pt-BR" b="1" dirty="0"/>
              <a:t>) muitos falam árabe.</a:t>
            </a:r>
          </a:p>
          <a:p>
            <a:r>
              <a:rPr lang="pt-BR" b="1" dirty="0"/>
              <a:t>• As pessoas costumam morar perto de seus parentes. A comida comunitária é comum no país. </a:t>
            </a:r>
          </a:p>
          <a:p>
            <a:r>
              <a:rPr lang="pt-BR" b="1" dirty="0"/>
              <a:t>• A alimentação típica se baseia em leite, amendoim, mel, peixe, carne, milho, feijões e legumes.</a:t>
            </a:r>
          </a:p>
          <a:p>
            <a:r>
              <a:rPr lang="pt-BR" b="1" dirty="0"/>
              <a:t>• Cerca de 80% da população do país vive em unas casas circulares feitas de barro, chamadas “</a:t>
            </a:r>
            <a:r>
              <a:rPr lang="pt-BR" b="1" dirty="0" err="1"/>
              <a:t>tukul</a:t>
            </a:r>
            <a:r>
              <a:rPr lang="pt-BR" b="1" dirty="0"/>
              <a:t>” que são altas e tem tetos de palha. Em geral não tem janelas.</a:t>
            </a:r>
          </a:p>
        </p:txBody>
      </p:sp>
      <p:pic>
        <p:nvPicPr>
          <p:cNvPr id="7172" name="Picture 4" descr="Resultado de imagem para tukul">
            <a:extLst>
              <a:ext uri="{FF2B5EF4-FFF2-40B4-BE49-F238E27FC236}">
                <a16:creationId xmlns:a16="http://schemas.microsoft.com/office/drawing/2014/main" id="{1CE59EA0-610C-482E-8F2E-A5EA76C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66" y="692442"/>
            <a:ext cx="2740394" cy="220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226527A-EB75-47E4-8F13-5877EF799B5C}"/>
              </a:ext>
            </a:extLst>
          </p:cNvPr>
          <p:cNvSpPr/>
          <p:nvPr/>
        </p:nvSpPr>
        <p:spPr>
          <a:xfrm>
            <a:off x="7020272" y="3176472"/>
            <a:ext cx="84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/>
              <a:t>tukul</a:t>
            </a:r>
            <a:endParaRPr lang="pt-BR" sz="2400" dirty="0"/>
          </a:p>
        </p:txBody>
      </p:sp>
      <p:pic>
        <p:nvPicPr>
          <p:cNvPr id="7174" name="Picture 6" descr="Resultado de imagem para tukul">
            <a:extLst>
              <a:ext uri="{FF2B5EF4-FFF2-40B4-BE49-F238E27FC236}">
                <a16:creationId xmlns:a16="http://schemas.microsoft.com/office/drawing/2014/main" id="{381446A6-9445-41B5-960E-AB590491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000983"/>
            <a:ext cx="3780581" cy="28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tukul">
            <a:extLst>
              <a:ext uri="{FF2B5EF4-FFF2-40B4-BE49-F238E27FC236}">
                <a16:creationId xmlns:a16="http://schemas.microsoft.com/office/drawing/2014/main" id="{F253BADD-B52A-4246-8516-9A8FB39EA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85" y="1772815"/>
            <a:ext cx="2945921" cy="22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94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04735172-FCD0-4766-A943-FBF11B010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25" y="726839"/>
            <a:ext cx="2903052" cy="575542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Girafa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 girafa é o animal mais alto do mundo, podendo chegar a quase 6 metros;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macho é maior e mais robusto do que a fêmea e o maior dos machos é o líder do grupo;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Têm a língua tão comprida que consegue limpar as orelhas com ela;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Alimentam-se das folhas das copas das árvores;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Quando tem que beber água, precisa afastar as patas da frente para conseguir descer com a boca até ao nível do chão. São capazes de passar muitos dias sem beber água</a:t>
            </a:r>
            <a:r>
              <a:rPr lang="pt-BR" sz="1400" b="1" dirty="0"/>
              <a:t>.</a:t>
            </a:r>
            <a:r>
              <a:rPr lang="pt-BR" sz="1400" b="1" dirty="0">
                <a:latin typeface="Comic Sans MS" panose="030F0702030302020204" pitchFamily="66" charset="0"/>
              </a:rPr>
              <a:t> </a:t>
            </a:r>
            <a:endParaRPr lang="pt-BR" sz="16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img.ibxk.com.br/2014/10/31/31154902256251.jpg?w=1040">
            <a:extLst>
              <a:ext uri="{FF2B5EF4-FFF2-40B4-BE49-F238E27FC236}">
                <a16:creationId xmlns:a16="http://schemas.microsoft.com/office/drawing/2014/main" id="{69517C76-F6D7-4127-9A7B-43F4A111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71" y="3429000"/>
            <a:ext cx="2453247" cy="1839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ttp://img.ibxk.com.br/2016/02/25/25203557513790.jpg?w=1040">
            <a:extLst>
              <a:ext uri="{FF2B5EF4-FFF2-40B4-BE49-F238E27FC236}">
                <a16:creationId xmlns:a16="http://schemas.microsoft.com/office/drawing/2014/main" id="{751F8AFD-4CB5-42E4-A447-F760DECB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0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https://s-media-cache-ak0.pinimg.com/736x/6c/56/70/6c567067c47530365fc36b11f3e74434.jpg">
            <a:extLst>
              <a:ext uri="{FF2B5EF4-FFF2-40B4-BE49-F238E27FC236}">
                <a16:creationId xmlns:a16="http://schemas.microsoft.com/office/drawing/2014/main" id="{D8AC38AD-73B8-4CB4-94F8-5C11E828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69246"/>
            <a:ext cx="3628536" cy="2415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Sudão do Sul Bandeira">
            <a:extLst>
              <a:ext uri="{FF2B5EF4-FFF2-40B4-BE49-F238E27FC236}">
                <a16:creationId xmlns:a16="http://schemas.microsoft.com/office/drawing/2014/main" id="{1AA479C7-0622-407F-BA8D-E4CA4322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187220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7A11C720-E78C-4A99-B296-FEC9946552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Espaço Reservado para Imagem 3" descr="Uma imagem contendo céu, ao ar livre, grama, árvore&#10;&#10;Descrição gerada automaticamente">
            <a:extLst>
              <a:ext uri="{FF2B5EF4-FFF2-40B4-BE49-F238E27FC236}">
                <a16:creationId xmlns:a16="http://schemas.microsoft.com/office/drawing/2014/main" id="{C4F2A6F1-E0AD-4F39-B09C-336D9E5AB5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6764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E2340FC7-3FE7-455A-BD65-D503A627F7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Musa Ali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540326-D816-4BF2-98D8-F67B90987C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3600" dirty="0"/>
              <a:t>???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E531F49-79E7-4D25-A7A3-9C39788CB4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Cristão revelado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72882C6-EFDC-49A7-AD10-B78E9AD965DE}"/>
              </a:ext>
            </a:extLst>
          </p:cNvPr>
          <p:cNvCxnSpPr>
            <a:cxnSpLocks/>
          </p:cNvCxnSpPr>
          <p:nvPr/>
        </p:nvCxnSpPr>
        <p:spPr>
          <a:xfrm flipH="1">
            <a:off x="5868144" y="3555846"/>
            <a:ext cx="7580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FBFF535D-1A7F-47FC-BF9D-7AE09DB6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S08 – Missões – 23 de novembro</a:t>
            </a:r>
          </a:p>
        </p:txBody>
      </p:sp>
      <p:sp>
        <p:nvSpPr>
          <p:cNvPr id="10" name="Espaço Reservado para Texto 14">
            <a:extLst>
              <a:ext uri="{FF2B5EF4-FFF2-40B4-BE49-F238E27FC236}">
                <a16:creationId xmlns:a16="http://schemas.microsoft.com/office/drawing/2014/main" id="{74D5684C-E17C-45ED-8F26-7A8C90C554B1}"/>
              </a:ext>
            </a:extLst>
          </p:cNvPr>
          <p:cNvSpPr txBox="1">
            <a:spLocks/>
          </p:cNvSpPr>
          <p:nvPr/>
        </p:nvSpPr>
        <p:spPr>
          <a:xfrm>
            <a:off x="7380312" y="2173425"/>
            <a:ext cx="2455862" cy="604837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/>
              <a:t>???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60730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495005" cy="35015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pt-BR" sz="2000" b="1" i="1">
                <a:solidFill>
                  <a:srgbClr val="FF0000"/>
                </a:solidFill>
              </a:rPr>
              <a:t>Divisão Centro-Leste Africana</a:t>
            </a:r>
            <a:br>
              <a:rPr lang="pt-BR" b="1"/>
            </a:br>
            <a:r>
              <a:rPr lang="pt-BR" b="1"/>
              <a:t>• Um prato de frutas de mangostão sendo servido para uma refeição na sede da Missão da União do Congo Ocidental em Kinshasa, República Democrática do Congo, em agosto de 2018. O país está localizado no equador e as frutas tropicais são comuns.</a:t>
            </a:r>
          </a:p>
          <a:p>
            <a:endParaRPr lang="pt-BR" b="1"/>
          </a:p>
          <a:p>
            <a:r>
              <a:rPr lang="pt-BR" b="1"/>
              <a:t>• Parque Nacional do Serengueti (norte da Tanzânia)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2DBEB2C-A63F-47EB-B08C-E804E06D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61847"/>
            <a:ext cx="4209256" cy="316746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AC37A6E-96C1-433C-86D1-CAAD139F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275044"/>
            <a:ext cx="4499992" cy="253280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 para serengueti tanzÃ¢nia">
            <a:extLst>
              <a:ext uri="{FF2B5EF4-FFF2-40B4-BE49-F238E27FC236}">
                <a16:creationId xmlns:a16="http://schemas.microsoft.com/office/drawing/2014/main" id="{103CFE6D-B0DD-41C7-9E58-92871870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84" y="4107268"/>
            <a:ext cx="3948261" cy="26218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2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9CE5A284-C3E9-46D4-B4C9-648530F5E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5392"/>
            <a:ext cx="2903052" cy="59708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Leão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leão é um felino carnívoro muito feroz. Seu único predador é o ser humano. Pode chegar a pesar até 250 kg;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Vivem em grupos que apresentam várias fêmeas e um macho dominante. Filhotes machos, após crescerem, saem ou são expulsos dali;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Alimentam-se de gazelas, girafas, zebras, </a:t>
            </a:r>
            <a:r>
              <a:rPr lang="pt-BR" sz="1400" b="1" dirty="0" err="1">
                <a:latin typeface="Comic Sans MS" panose="030F0702030302020204" pitchFamily="66" charset="0"/>
              </a:rPr>
              <a:t>gnus</a:t>
            </a:r>
            <a:r>
              <a:rPr lang="pt-BR" sz="1400" b="1" dirty="0">
                <a:latin typeface="Comic Sans MS" panose="030F0702030302020204" pitchFamily="66" charset="0"/>
              </a:rPr>
              <a:t>, búfalos e até mesmo elefantes (geralmente os mais jovens). A caça é feita pelas fêmeas do grupo;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leão é considerado um dos cincos animais mais difíceis de serem caçados na África. </a:t>
            </a:r>
            <a:endParaRPr lang="pt-BR" sz="16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https://sitiodopicapauangolano.files.wordpress.com/2012/03/lec3b5es-casal.jpg">
            <a:extLst>
              <a:ext uri="{FF2B5EF4-FFF2-40B4-BE49-F238E27FC236}">
                <a16:creationId xmlns:a16="http://schemas.microsoft.com/office/drawing/2014/main" id="{796C9A8B-E35F-4C05-BC9D-F78B0F3A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202743"/>
            <a:ext cx="2652793" cy="196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Leão. Foto: David L. (Stoic-lamp-post) / Creative Commons 3.0 ND">
            <a:extLst>
              <a:ext uri="{FF2B5EF4-FFF2-40B4-BE49-F238E27FC236}">
                <a16:creationId xmlns:a16="http://schemas.microsoft.com/office/drawing/2014/main" id="{1758ADD9-C060-4968-A027-67952B8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69" y="860557"/>
            <a:ext cx="4057086" cy="302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https://2anocsdomingos.files.wordpress.com/2010/11/leoes.png">
            <a:extLst>
              <a:ext uri="{FF2B5EF4-FFF2-40B4-BE49-F238E27FC236}">
                <a16:creationId xmlns:a16="http://schemas.microsoft.com/office/drawing/2014/main" id="{9FB11381-DE36-4B50-80F4-B8CF0C63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19" y="4651626"/>
            <a:ext cx="3131840" cy="2084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622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8B061DEE-BC53-4D89-B17D-35844D79A0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984F728-A547-440D-A0B1-A84F8460D7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Musa Ali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60928C61-6827-494B-9E62-348B62A91C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???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213241C-980F-4B6E-94BA-D8B5C6204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Salvo da Forca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10D0362-1B43-48EE-AC08-C369B8149D86}"/>
              </a:ext>
            </a:extLst>
          </p:cNvPr>
          <p:cNvCxnSpPr>
            <a:cxnSpLocks/>
          </p:cNvCxnSpPr>
          <p:nvPr/>
        </p:nvCxnSpPr>
        <p:spPr>
          <a:xfrm flipH="1">
            <a:off x="5868144" y="3558213"/>
            <a:ext cx="7580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259452C-738E-48D2-8088-15A2F62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S09 – Missões – 30 de novembro</a:t>
            </a:r>
          </a:p>
        </p:txBody>
      </p:sp>
      <p:sp>
        <p:nvSpPr>
          <p:cNvPr id="10" name="Espaço Reservado para Texto 14">
            <a:extLst>
              <a:ext uri="{FF2B5EF4-FFF2-40B4-BE49-F238E27FC236}">
                <a16:creationId xmlns:a16="http://schemas.microsoft.com/office/drawing/2014/main" id="{B66968B0-CD5E-45BD-8F99-AE1109606E19}"/>
              </a:ext>
            </a:extLst>
          </p:cNvPr>
          <p:cNvSpPr txBox="1">
            <a:spLocks/>
          </p:cNvSpPr>
          <p:nvPr/>
        </p:nvSpPr>
        <p:spPr>
          <a:xfrm>
            <a:off x="7524328" y="2267422"/>
            <a:ext cx="2455862" cy="604837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???</a:t>
            </a:r>
            <a:endParaRPr lang="pt-BR" dirty="0"/>
          </a:p>
        </p:txBody>
      </p:sp>
      <p:pic>
        <p:nvPicPr>
          <p:cNvPr id="8" name="Espaço Reservado para Imagem 7" descr="Uma imagem contendo grama, pessoa, ao ar livre, homem&#10;&#10;Descrição gerada automaticamente">
            <a:extLst>
              <a:ext uri="{FF2B5EF4-FFF2-40B4-BE49-F238E27FC236}">
                <a16:creationId xmlns:a16="http://schemas.microsoft.com/office/drawing/2014/main" id="{7F3C2C0F-2645-4907-B5F4-3A9F32FD16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67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264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3334470" cy="13660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>
                <a:solidFill>
                  <a:srgbClr val="FF0000"/>
                </a:solidFill>
              </a:rPr>
              <a:t>Divisão Centro-Leste Africana</a:t>
            </a:r>
          </a:p>
          <a:p>
            <a:pPr algn="ctr"/>
            <a:endParaRPr lang="pt-BR" sz="2000" b="1" i="1">
              <a:solidFill>
                <a:srgbClr val="FF0000"/>
              </a:solidFill>
            </a:endParaRPr>
          </a:p>
          <a:p>
            <a:pPr algn="ctr"/>
            <a:r>
              <a:rPr lang="pt-BR" sz="2000" b="1" i="1"/>
              <a:t>Parque Nacional do Serengueti no norte da Tanzânia</a:t>
            </a:r>
          </a:p>
          <a:p>
            <a:pPr algn="ctr"/>
            <a:endParaRPr lang="pt-BR" b="1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F90F20-2885-4301-A7FB-0EA738BA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842229"/>
            <a:ext cx="5553271" cy="299356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m para serengueti">
            <a:extLst>
              <a:ext uri="{FF2B5EF4-FFF2-40B4-BE49-F238E27FC236}">
                <a16:creationId xmlns:a16="http://schemas.microsoft.com/office/drawing/2014/main" id="{B9F2FAE7-63C0-46CE-A87D-9CE8237C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4" y="3919804"/>
            <a:ext cx="4614171" cy="273373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m para serengueti">
            <a:extLst>
              <a:ext uri="{FF2B5EF4-FFF2-40B4-BE49-F238E27FC236}">
                <a16:creationId xmlns:a16="http://schemas.microsoft.com/office/drawing/2014/main" id="{79453AEC-F37B-4514-B5CC-DEA35181D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35" y="4240088"/>
            <a:ext cx="4258553" cy="256030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7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A7EB8176-4040-476F-8C38-7741609B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08" y="744944"/>
            <a:ext cx="3528392" cy="59708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Chita</a:t>
            </a:r>
          </a:p>
          <a:p>
            <a:pPr algn="ctr"/>
            <a:endParaRPr lang="pt-BR" altLang="pt-BR" sz="1600" b="1" dirty="0">
              <a:solidFill>
                <a:srgbClr val="FF0000"/>
              </a:solidFill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Também chamado de </a:t>
            </a:r>
            <a:r>
              <a:rPr lang="pt-BR" sz="1400" b="1" dirty="0" err="1">
                <a:latin typeface="Comic Sans MS" panose="030F0702030302020204" pitchFamily="66" charset="0"/>
              </a:rPr>
              <a:t>guepardo</a:t>
            </a:r>
            <a:r>
              <a:rPr lang="pt-BR" sz="1400" b="1" dirty="0">
                <a:latin typeface="Comic Sans MS" panose="030F0702030302020204" pitchFamily="66" charset="0"/>
              </a:rPr>
              <a:t> é um animal da família dos felídeos;</a:t>
            </a:r>
          </a:p>
          <a:p>
            <a:endParaRPr lang="pt-BR" sz="1400" b="1" dirty="0">
              <a:latin typeface="Comic Sans MS" panose="030F0702030302020204" pitchFamily="66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As almofadas das patas da chita têm ranhuras para se moverem melhor em alta velocidade. Chegam a atingir velocidades de 115 km/h, e sua longa cauda serve para lhe dar estabilidade nas curvas em alta velocidade;</a:t>
            </a:r>
          </a:p>
          <a:p>
            <a:endParaRPr lang="pt-BR" sz="1400" b="1" dirty="0">
              <a:latin typeface="Comic Sans MS" panose="030F0702030302020204" pitchFamily="66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É o mais rápido de todos os animais terrestres.</a:t>
            </a:r>
          </a:p>
          <a:p>
            <a:endParaRPr lang="pt-BR" sz="1400" b="1" dirty="0">
              <a:latin typeface="Comic Sans MS" panose="030F0702030302020204" pitchFamily="66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Cada chita pode ser identificada pelo padrão exclusivo de anéis existentes em sua cauda;</a:t>
            </a:r>
          </a:p>
          <a:p>
            <a:endParaRPr lang="pt-BR" sz="1400" b="1" dirty="0">
              <a:latin typeface="Comic Sans MS" panose="030F0702030302020204" pitchFamily="66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É um animal predador, preferindo uma estratégia simples: caçar as suas presas através de perseguições a alta velocidade, em vez de táticas como a caça por emboscada ou em grupo (como os leões), mas por vezes, pode caçar em dupla. </a:t>
            </a:r>
          </a:p>
          <a:p>
            <a:endParaRPr lang="pt-BR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436E2D-EC62-432F-A5A2-094E1A9E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37" y="786104"/>
            <a:ext cx="1987691" cy="149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DDB9B0-7A7F-4EF2-9B35-77F7109F0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48" y="2491071"/>
            <a:ext cx="4156280" cy="2721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F5F2BE-A1C4-438A-B87B-80598E9EA0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366929"/>
            <a:ext cx="156592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4795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AD0CFAB-5FDC-445F-B61B-EBE619254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S10 – Missões – 07 de dezembro</a:t>
            </a:r>
          </a:p>
        </p:txBody>
      </p:sp>
      <p:pic>
        <p:nvPicPr>
          <p:cNvPr id="3" name="Espaço Reservado para Imagem 2" descr="Uma imagem contendo clip-art&#10;&#10;Descrição gerada automaticamente">
            <a:extLst>
              <a:ext uri="{FF2B5EF4-FFF2-40B4-BE49-F238E27FC236}">
                <a16:creationId xmlns:a16="http://schemas.microsoft.com/office/drawing/2014/main" id="{490C1B6B-9A0D-4512-8DF4-2F3C27603B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>
            <a:fillRect/>
          </a:stretch>
        </p:blipFill>
        <p:spPr/>
      </p:pic>
      <p:pic>
        <p:nvPicPr>
          <p:cNvPr id="6" name="Espaço Reservado para Imagem 5" descr="Uma imagem contendo pessoa, chão, homem, edifício&#10;&#10;Descrição gerada automaticamente">
            <a:extLst>
              <a:ext uri="{FF2B5EF4-FFF2-40B4-BE49-F238E27FC236}">
                <a16:creationId xmlns:a16="http://schemas.microsoft.com/office/drawing/2014/main" id="{92FBFC6B-338A-4E1B-998F-DDC588662B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1098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690F5025-D1E1-4231-B65D-14CAA6DDFE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John </a:t>
            </a:r>
            <a:r>
              <a:rPr lang="pt-BR" dirty="0" err="1"/>
              <a:t>Ongaya</a:t>
            </a:r>
            <a:r>
              <a:rPr lang="pt-BR" dirty="0"/>
              <a:t>, 21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92FEAE-7665-43AA-AD3D-4326CB952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Quênia</a:t>
            </a:r>
            <a:endParaRPr lang="pt-BR" sz="2800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2FFBD6C-C95E-4CC0-9AE7-65A347B9CC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Vivendo nas Ruas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C479949-D78F-4232-8840-31C27BC360F0}"/>
              </a:ext>
            </a:extLst>
          </p:cNvPr>
          <p:cNvCxnSpPr>
            <a:cxnSpLocks/>
          </p:cNvCxnSpPr>
          <p:nvPr/>
        </p:nvCxnSpPr>
        <p:spPr>
          <a:xfrm flipH="1" flipV="1">
            <a:off x="5508104" y="3253428"/>
            <a:ext cx="1133762" cy="3024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411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567014" cy="44623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>
                <a:solidFill>
                  <a:srgbClr val="FF0000"/>
                </a:solidFill>
              </a:rPr>
              <a:t>Quênia</a:t>
            </a:r>
          </a:p>
          <a:p>
            <a:r>
              <a:rPr lang="pt-BR" b="1"/>
              <a:t>• A Igreja no Quênia têm 6.185 igrejas e 3.621 congregações com um total de 988.243 membros. O país tem uma população de 64.443.000 de habitantes, cerca de 1 adventista para cada 65 pessoas. personas.</a:t>
            </a:r>
          </a:p>
          <a:p>
            <a:r>
              <a:rPr lang="pt-BR" b="1"/>
              <a:t>• A Universidade Adventista da África Oriental em Baraton foi fundada em 1980 e se tornou a primeira universidade particular reconhecida pelo governo do Quênia em 1991. A Universidade possui cursos </a:t>
            </a:r>
            <a:r>
              <a:rPr lang="pt-BR" altLang="pt-BR" b="1">
                <a:solidFill>
                  <a:srgbClr val="222222"/>
                </a:solidFill>
                <a:latin typeface="inherit"/>
              </a:rPr>
              <a:t>de graduação e pós-graduação em Administração, Educação, Ciências da Saúde e Ciência e Tecnologia</a:t>
            </a:r>
            <a:r>
              <a:rPr lang="pt-BR" altLang="pt-BR" sz="600" b="1"/>
              <a:t> </a:t>
            </a:r>
            <a:endParaRPr lang="pt-BR" altLang="pt-BR" sz="1400" b="1">
              <a:latin typeface="Arial" panose="020B0604020202020204" pitchFamily="34" charset="0"/>
            </a:endParaRPr>
          </a:p>
        </p:txBody>
      </p:sp>
      <p:pic>
        <p:nvPicPr>
          <p:cNvPr id="11266" name="Picture 2" descr="QuÃªnia: FuncionÃ¡rios da universidade adventista evacuados com continuaÃ§Ã£o do conflito nacional">
            <a:extLst>
              <a:ext uri="{FF2B5EF4-FFF2-40B4-BE49-F238E27FC236}">
                <a16:creationId xmlns:a16="http://schemas.microsoft.com/office/drawing/2014/main" id="{CA76C67E-E53F-4258-8413-72D51459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49" y="4005064"/>
            <a:ext cx="4888971" cy="275004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m relacionada">
            <a:extLst>
              <a:ext uri="{FF2B5EF4-FFF2-40B4-BE49-F238E27FC236}">
                <a16:creationId xmlns:a16="http://schemas.microsoft.com/office/drawing/2014/main" id="{D4A0F395-63F3-44C3-B249-265AE183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76" y="5344591"/>
            <a:ext cx="1403826" cy="140382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2FF0B0F8-4E13-4AE6-ABC5-734930CF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71" name="Picture 7" descr="Resultado de imagem para University of eastern africa baraton">
            <a:extLst>
              <a:ext uri="{FF2B5EF4-FFF2-40B4-BE49-F238E27FC236}">
                <a16:creationId xmlns:a16="http://schemas.microsoft.com/office/drawing/2014/main" id="{C5C526CB-A9CB-454D-AC2A-9B81737A4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3988"/>
          <a:stretch/>
        </p:blipFill>
        <p:spPr bwMode="auto">
          <a:xfrm>
            <a:off x="3744416" y="836712"/>
            <a:ext cx="4572000" cy="287389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9951FA0C-0115-48FF-A334-2E832108C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59" y="781684"/>
            <a:ext cx="2864719" cy="57785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Zebra 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As zebras habitam as savanas africanas;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Para se protegerem dos leões, utilizam a fuga e seus fortes coices, podendo quebrar até a mandíbula de um felino;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As listras das zebras vão escurecendo com a idade, e estes animais, embora se pareçam, não são todos iguais;</a:t>
            </a:r>
          </a:p>
          <a:p>
            <a:pPr algn="just"/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Há três espécies de zebras: a zebra-da-planície, a zebra-de-</a:t>
            </a:r>
            <a:r>
              <a:rPr lang="pt-BR" sz="1350" b="1" dirty="0" err="1">
                <a:latin typeface="Comic Sans MS" panose="030F0702030302020204" pitchFamily="66" charset="0"/>
              </a:rPr>
              <a:t>grevy</a:t>
            </a:r>
            <a:r>
              <a:rPr lang="pt-BR" sz="1350" b="1" dirty="0">
                <a:latin typeface="Comic Sans MS" panose="030F0702030302020204" pitchFamily="66" charset="0"/>
              </a:rPr>
              <a:t> e a zebra-da-montanha;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350" b="1" dirty="0">
                <a:latin typeface="Comic Sans MS" panose="030F0702030302020204" pitchFamily="66" charset="0"/>
              </a:rPr>
              <a:t>Trata-se de um animal que, para alimentar-se, precisa somente de grama, vegetal abundante nas savanas africanas.</a:t>
            </a:r>
            <a:endParaRPr lang="pt-BR" sz="135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6" descr="https://upload.wikimedia.org/wikipedia/commons/thumb/4/45/Zebras_in_Tanzania_3943_cropped_Nevit.jpg/1280px-Zebras_in_Tanzania_3943_cropped_Nevit.jpg">
            <a:extLst>
              <a:ext uri="{FF2B5EF4-FFF2-40B4-BE49-F238E27FC236}">
                <a16:creationId xmlns:a16="http://schemas.microsoft.com/office/drawing/2014/main" id="{36523E9D-DFDE-4D99-8C32-735CD384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24" y="798399"/>
            <a:ext cx="2531252" cy="189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9937ED-DA6B-4B7C-BDE2-79D10C354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024" y="2787414"/>
            <a:ext cx="25312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Zebra-da-</a:t>
            </a:r>
            <a:r>
              <a:rPr lang="en-US" sz="1200" b="1" dirty="0" err="1">
                <a:latin typeface="Comic Sans MS" panose="030F0702030302020204" pitchFamily="66" charset="0"/>
              </a:rPr>
              <a:t>planície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8" descr="Zebra-de-grevy. Reserva Nacional Bufalo Springs, Quênia.">
            <a:extLst>
              <a:ext uri="{FF2B5EF4-FFF2-40B4-BE49-F238E27FC236}">
                <a16:creationId xmlns:a16="http://schemas.microsoft.com/office/drawing/2014/main" id="{16931542-D63E-411F-9055-F1024F42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57" y="1915877"/>
            <a:ext cx="2864718" cy="2097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25B6A8-C89C-47A8-B898-0B3644BA4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610" y="4136992"/>
            <a:ext cx="28647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Zebra-de-</a:t>
            </a:r>
            <a:r>
              <a:rPr lang="en-US" sz="1200" b="1" dirty="0" err="1">
                <a:latin typeface="Comic Sans MS" panose="030F0702030302020204" pitchFamily="66" charset="0"/>
              </a:rPr>
              <a:t>grevy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10" descr="Zebra-da-montanha no Disney's Animal Kingdom Lodge, Orlando, Flórida, EUA.">
            <a:extLst>
              <a:ext uri="{FF2B5EF4-FFF2-40B4-BE49-F238E27FC236}">
                <a16:creationId xmlns:a16="http://schemas.microsoft.com/office/drawing/2014/main" id="{094CFD2B-206B-4604-8CB9-D4D761575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49" y="3233183"/>
            <a:ext cx="2744943" cy="236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997D404-978E-4BC2-8CC3-2A2DAD64B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046" y="5753469"/>
            <a:ext cx="2622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Zebra-da-</a:t>
            </a:r>
            <a:r>
              <a:rPr lang="en-US" sz="1200" b="1" dirty="0" err="1">
                <a:latin typeface="Comic Sans MS" panose="030F0702030302020204" pitchFamily="66" charset="0"/>
              </a:rPr>
              <a:t>montanha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12" descr="http://www.awf.org/sites/default/files/media/gallery/wildlife/Plains%20Zebra/Z-Billy_Dodson_3.jpg?itok=rzMdZ7LM">
            <a:extLst>
              <a:ext uri="{FF2B5EF4-FFF2-40B4-BE49-F238E27FC236}">
                <a16:creationId xmlns:a16="http://schemas.microsoft.com/office/drawing/2014/main" id="{F24A69EA-40D4-4F14-92AE-9E9479A6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93" y="5344726"/>
            <a:ext cx="3145846" cy="139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1024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FD92C7F7-F312-4D94-BDA7-E0235148BB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>
            <a:fillRect/>
          </a:stretch>
        </p:blipFill>
        <p:spPr/>
      </p:pic>
      <p:pic>
        <p:nvPicPr>
          <p:cNvPr id="7" name="Espaço Reservado para Imagem 6" descr="Uma imagem contendo pessoa, edifício, sorrindo, mesa&#10;&#10;Descrição gerada automaticamente">
            <a:extLst>
              <a:ext uri="{FF2B5EF4-FFF2-40B4-BE49-F238E27FC236}">
                <a16:creationId xmlns:a16="http://schemas.microsoft.com/office/drawing/2014/main" id="{C163160E-81C0-4A99-9193-22CA5F4FBB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6764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20A7432-96F8-443D-9E5C-4E0DCC8CB9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Magdaline</a:t>
            </a:r>
            <a:r>
              <a:rPr lang="pt-BR" dirty="0"/>
              <a:t> </a:t>
            </a:r>
            <a:r>
              <a:rPr lang="pt-BR" dirty="0" err="1"/>
              <a:t>Cherotich</a:t>
            </a:r>
            <a:r>
              <a:rPr lang="pt-BR" dirty="0"/>
              <a:t>, 14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40088ABE-4B29-4FEE-A229-509CA2E228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Quênia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B4889E-2921-4E19-A794-F827F2A15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O Almoço Evangelista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B8E4334-4715-46B9-A4FE-E1BD2A443571}"/>
              </a:ext>
            </a:extLst>
          </p:cNvPr>
          <p:cNvCxnSpPr>
            <a:cxnSpLocks/>
          </p:cNvCxnSpPr>
          <p:nvPr/>
        </p:nvCxnSpPr>
        <p:spPr>
          <a:xfrm flipH="1" flipV="1">
            <a:off x="5436096" y="3253428"/>
            <a:ext cx="1205770" cy="3024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43B5A85-1213-42A4-83EF-4370EFB07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S11 – Missões – 14 de dezembro</a:t>
            </a:r>
          </a:p>
        </p:txBody>
      </p:sp>
    </p:spTree>
    <p:extLst>
      <p:ext uri="{BB962C8B-B14F-4D97-AF65-F5344CB8AC3E}">
        <p14:creationId xmlns:p14="http://schemas.microsoft.com/office/powerpoint/2010/main" val="3143631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3639022" cy="55425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Quênia</a:t>
            </a:r>
          </a:p>
          <a:p>
            <a:r>
              <a:rPr lang="pt-BR" b="1" dirty="0"/>
              <a:t>• Cerca de 83 % da população do Quênia é cristã, em sua maioria protestante. No Quênia vive também a maioria </a:t>
            </a:r>
            <a:r>
              <a:rPr lang="pt-BR" altLang="pt-BR" b="1" dirty="0">
                <a:solidFill>
                  <a:srgbClr val="222222"/>
                </a:solidFill>
                <a:latin typeface="inherit"/>
              </a:rPr>
              <a:t>dos quakers do mundo, com um total de 133.000.</a:t>
            </a:r>
            <a:r>
              <a:rPr lang="pt-BR" altLang="pt-BR" sz="600" b="1" dirty="0"/>
              <a:t> </a:t>
            </a:r>
            <a:endParaRPr lang="pt-BR" b="1" dirty="0"/>
          </a:p>
          <a:p>
            <a:r>
              <a:rPr lang="pt-BR" b="1" dirty="0"/>
              <a:t>• As telecomunicações representam 62% do produto interno bruto (PIB) total do Quênia. A agricultura é a segunda atividade económica mais importante com 22% do PIB.</a:t>
            </a:r>
          </a:p>
          <a:p>
            <a:r>
              <a:rPr lang="pt-BR" b="1" dirty="0"/>
              <a:t>• o Quênia é conhecido em todo mundo por seus corredores de maratona. O país ganhou cerca de 100 medalhas olímpicas com seus atletas. • Os dotes são tradicionais no Quênia. Os país do noivo devem pagar um dote à família da noiva, ou seu filho não poderá se casar com ela. O menor dote é de dez vacas.</a:t>
            </a:r>
          </a:p>
        </p:txBody>
      </p:sp>
      <p:pic>
        <p:nvPicPr>
          <p:cNvPr id="12291" name="Picture 3" descr="Resultado de imagem para dez vacas">
            <a:extLst>
              <a:ext uri="{FF2B5EF4-FFF2-40B4-BE49-F238E27FC236}">
                <a16:creationId xmlns:a16="http://schemas.microsoft.com/office/drawing/2014/main" id="{655E0B6D-2E7A-4795-BA19-3EB9C527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65104"/>
            <a:ext cx="3599892" cy="23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Resultado de imagem para quÃªnia corredores">
            <a:extLst>
              <a:ext uri="{FF2B5EF4-FFF2-40B4-BE49-F238E27FC236}">
                <a16:creationId xmlns:a16="http://schemas.microsoft.com/office/drawing/2014/main" id="{CDB0159D-D0F1-4F5F-8BF9-51042716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36712"/>
            <a:ext cx="2293818" cy="335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Resultado de imagem para quÃªnia corredores">
            <a:extLst>
              <a:ext uri="{FF2B5EF4-FFF2-40B4-BE49-F238E27FC236}">
                <a16:creationId xmlns:a16="http://schemas.microsoft.com/office/drawing/2014/main" id="{2DAA25D1-E306-48E0-91D1-D3AB3BE8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28083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1F1E732-E207-439E-81AB-3A36DAFCD13B}"/>
              </a:ext>
            </a:extLst>
          </p:cNvPr>
          <p:cNvSpPr/>
          <p:nvPr/>
        </p:nvSpPr>
        <p:spPr>
          <a:xfrm>
            <a:off x="6444208" y="4682542"/>
            <a:ext cx="62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dote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8166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49696E83-9985-4250-BBE3-92F9D8096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6" y="760781"/>
            <a:ext cx="2864719" cy="57477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Rinoceronte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Os rinocerontes são        mamíferos herbívoros, e existem duas espécies deles na África: O rinoceronte branco e o rinoceronte negro.</a:t>
            </a:r>
          </a:p>
          <a:p>
            <a:pPr algn="just"/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Têm orelhas muito pequenas. Eles não enxergam bem, porém tem ótima audição e olfato;</a:t>
            </a: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35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Devido à caça, os rinocerontes são muito raros, pois eles são caçados em busca de seus chifres, que alguns acreditam que tenham propriedades medicinais;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rinoceronte faz parte da lista dos cinco animais selvagens da África mais difíceis de se caçar.</a:t>
            </a:r>
            <a:r>
              <a:rPr lang="pt-BR" sz="1400" dirty="0"/>
              <a:t> </a:t>
            </a:r>
            <a:endParaRPr lang="pt-BR" sz="135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Thinkstock">
            <a:extLst>
              <a:ext uri="{FF2B5EF4-FFF2-40B4-BE49-F238E27FC236}">
                <a16:creationId xmlns:a16="http://schemas.microsoft.com/office/drawing/2014/main" id="{AA4985E2-37EB-4020-8E35-F54330DA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82608"/>
            <a:ext cx="4104259" cy="307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Thinkstock">
            <a:extLst>
              <a:ext uri="{FF2B5EF4-FFF2-40B4-BE49-F238E27FC236}">
                <a16:creationId xmlns:a16="http://schemas.microsoft.com/office/drawing/2014/main" id="{BF6F18D1-A454-49A6-B995-C2D9D17F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98763"/>
            <a:ext cx="2864719" cy="214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http://cdn3.upsocl.com/wp-content/uploads/imverde/2014/10/Mama-Rinoceronte_800.jpg">
            <a:extLst>
              <a:ext uri="{FF2B5EF4-FFF2-40B4-BE49-F238E27FC236}">
                <a16:creationId xmlns:a16="http://schemas.microsoft.com/office/drawing/2014/main" id="{155E64DA-EC27-411B-B196-2889E81E8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35692"/>
            <a:ext cx="2640359" cy="1980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38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59370" y="705873"/>
            <a:ext cx="451262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Etiópia</a:t>
            </a:r>
            <a:endParaRPr lang="pt-BR" altLang="pt-BR" sz="3600" b="1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4571999" y="704611"/>
            <a:ext cx="454979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Quênia</a:t>
            </a:r>
          </a:p>
        </p:txBody>
      </p:sp>
      <p:sp>
        <p:nvSpPr>
          <p:cNvPr id="8" name="CaixaDeTexto 3">
            <a:extLst>
              <a:ext uri="{FF2B5EF4-FFF2-40B4-BE49-F238E27FC236}">
                <a16:creationId xmlns:a16="http://schemas.microsoft.com/office/drawing/2014/main" id="{D78871DF-26B1-4E24-9055-2A4252B8A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5" y="3642385"/>
            <a:ext cx="451262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Sudão do Sul</a:t>
            </a:r>
            <a:endParaRPr lang="pt-BR" altLang="pt-BR" sz="3600" b="1" dirty="0"/>
          </a:p>
        </p:txBody>
      </p:sp>
      <p:sp>
        <p:nvSpPr>
          <p:cNvPr id="9" name="CaixaDeTexto 3">
            <a:extLst>
              <a:ext uri="{FF2B5EF4-FFF2-40B4-BE49-F238E27FC236}">
                <a16:creationId xmlns:a16="http://schemas.microsoft.com/office/drawing/2014/main" id="{17C2BD69-D3E6-4F49-944A-D302678EE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8" y="3638737"/>
            <a:ext cx="454979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Congo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C7BEE0-CCCD-4A42-A3CE-813870D8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0942"/>
            <a:ext cx="3816000" cy="19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97F219-89DD-408B-A949-E53E48F9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04" y="4285068"/>
            <a:ext cx="2859765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clip-art&#10;&#10;Descrição gerada automaticamente">
            <a:extLst>
              <a:ext uri="{FF2B5EF4-FFF2-40B4-BE49-F238E27FC236}">
                <a16:creationId xmlns:a16="http://schemas.microsoft.com/office/drawing/2014/main" id="{59E9A028-0C1C-4B25-BE14-994E778B7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292364"/>
            <a:ext cx="3816000" cy="1908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7D8465A-89A5-494D-9B93-77B46A69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21" y="1350942"/>
            <a:ext cx="3180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6D72EE2-C020-4947-93A6-122A29189D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Alvan</a:t>
            </a:r>
            <a:r>
              <a:rPr lang="pt-BR" dirty="0"/>
              <a:t> Harold, 10 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C97AC3FB-0615-402E-B61E-EBC0D25F38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Quênia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52FD021-18F8-4D27-B908-9EF259910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Deus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Sorvete</a:t>
            </a:r>
            <a:endParaRPr lang="pt-BR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AA9E3AC-0412-40F5-A271-F1BEAEE286B0}"/>
              </a:ext>
            </a:extLst>
          </p:cNvPr>
          <p:cNvCxnSpPr>
            <a:cxnSpLocks/>
          </p:cNvCxnSpPr>
          <p:nvPr/>
        </p:nvCxnSpPr>
        <p:spPr>
          <a:xfrm flipH="1" flipV="1">
            <a:off x="5436096" y="3253428"/>
            <a:ext cx="1205770" cy="3037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ço Reservado para Imagem 6" descr="Uma imagem contendo pessoa, planta, ao ar livre, sentado&#10;&#10;Descrição gerada automaticamente">
            <a:extLst>
              <a:ext uri="{FF2B5EF4-FFF2-40B4-BE49-F238E27FC236}">
                <a16:creationId xmlns:a16="http://schemas.microsoft.com/office/drawing/2014/main" id="{7425FE7E-D582-41FB-8405-64EB549CB2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674"/>
          <a:stretch>
            <a:fillRect/>
          </a:stretch>
        </p:blipFill>
        <p:spPr/>
      </p:pic>
      <p:pic>
        <p:nvPicPr>
          <p:cNvPr id="4" name="Espaço Reservado para Imagem 3" descr="Uma imagem contendo clip-art&#10;&#10;Descrição gerada automaticamente">
            <a:extLst>
              <a:ext uri="{FF2B5EF4-FFF2-40B4-BE49-F238E27FC236}">
                <a16:creationId xmlns:a16="http://schemas.microsoft.com/office/drawing/2014/main" id="{390E3D4D-F666-4A7B-96ED-9BF80D376A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>
            <a:fillRect/>
          </a:stretch>
        </p:blipFill>
        <p:spPr/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B52BFCDB-224D-4DE5-A223-461A5E189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S12 – Missões – 21 de dezembro</a:t>
            </a:r>
          </a:p>
        </p:txBody>
      </p:sp>
    </p:spTree>
    <p:extLst>
      <p:ext uri="{BB962C8B-B14F-4D97-AF65-F5344CB8AC3E}">
        <p14:creationId xmlns:p14="http://schemas.microsoft.com/office/powerpoint/2010/main" val="159706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53ABB32-669E-4642-9DAE-69BDB5A1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733425"/>
            <a:ext cx="2968006" cy="19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3422998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Quênia</a:t>
            </a:r>
          </a:p>
          <a:p>
            <a:r>
              <a:rPr lang="pt-BR" b="1" dirty="0"/>
              <a:t>• Wangari </a:t>
            </a:r>
            <a:r>
              <a:rPr lang="pt-BR" b="1" dirty="0" err="1"/>
              <a:t>Muta</a:t>
            </a:r>
            <a:r>
              <a:rPr lang="pt-BR" b="1" dirty="0"/>
              <a:t> Maathai, uma ecologista queniana, ganhou o Premio Nobel da Paz em 2004 “por sua contribuição ao desenvolvimento sustentável, à democracia e à paz”. Maathai foi a primeira africana a ganhar este premio. </a:t>
            </a:r>
          </a:p>
          <a:p>
            <a:r>
              <a:rPr lang="pt-BR" b="1" dirty="0"/>
              <a:t>• O café e o turismo são as principais fontes de renda do Quênia. </a:t>
            </a:r>
          </a:p>
          <a:p>
            <a:r>
              <a:rPr lang="pt-BR" b="1" dirty="0"/>
              <a:t>• No Quênia existem umas 70 tribos diferentes. </a:t>
            </a:r>
          </a:p>
          <a:p>
            <a:r>
              <a:rPr lang="pt-BR" b="1" dirty="0"/>
              <a:t>• O inglês e o suaíli são os idiomas oficiais no Quênia, mas várias das tribos falam seus próprios idiomas e dialetos.</a:t>
            </a:r>
          </a:p>
          <a:p>
            <a:r>
              <a:rPr lang="pt-BR" b="1" dirty="0"/>
              <a:t>• Durante quase 100 anos o país foi governado pelos britânicos, mas obtiveram a sua independência em 1963.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816C15-0682-42BA-A397-C394183F9D5B}"/>
              </a:ext>
            </a:extLst>
          </p:cNvPr>
          <p:cNvSpPr/>
          <p:nvPr/>
        </p:nvSpPr>
        <p:spPr>
          <a:xfrm>
            <a:off x="5652118" y="721103"/>
            <a:ext cx="985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Maathai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A7BA06F7-6BCB-48C9-A5CF-5EA46211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15" y="2978923"/>
            <a:ext cx="2597274" cy="19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CA49554B-3B19-4DF1-805C-77C17BCB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7" y="1395381"/>
            <a:ext cx="20669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E9738CDC-28A5-4AD5-8087-A0A4C136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73" y="4953383"/>
            <a:ext cx="1588487" cy="187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4551C87-396D-4BC9-949B-AE07187DB77E}"/>
              </a:ext>
            </a:extLst>
          </p:cNvPr>
          <p:cNvSpPr/>
          <p:nvPr/>
        </p:nvSpPr>
        <p:spPr>
          <a:xfrm>
            <a:off x="6144945" y="4658375"/>
            <a:ext cx="762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Tribos</a:t>
            </a:r>
            <a:endParaRPr lang="pt-BR" dirty="0"/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0E9B1C26-BF0C-4513-A4C5-3E0BC13B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55" y="2838321"/>
            <a:ext cx="2817000" cy="187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24348DB1-FC5F-4298-B460-D7704E6E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52" y="4976710"/>
            <a:ext cx="2740361" cy="18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74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E91FAF98-100E-43BB-A18E-38690AA7D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9" y="734092"/>
            <a:ext cx="2903052" cy="6084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Hipopótamo 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É um mamífero herbívoro, e seu nome significa cavalo do rio;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Ainda que sejam animais volumosos e pesados, conseguem correr em terra;</a:t>
            </a:r>
          </a:p>
          <a:p>
            <a:pPr algn="just"/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Para escapar do calor africano, passam o dia mergulhados em lagos ou rios e saem à noite para pastar;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São excelentes nadadores, suas patas possuem 4 dedos e entre elas possuem membranas que facilitam o nado. Podem ficar até 5 minutos embaixo d’água;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Os machos podem pesar até 3 toneladas. São agressivos e vivem em bandos. </a:t>
            </a:r>
            <a:endParaRPr lang="pt-BR" sz="16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6360FA-D95A-4ED7-9C9A-164BD8BB1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405566"/>
            <a:ext cx="2842728" cy="1904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9">
            <a:extLst>
              <a:ext uri="{FF2B5EF4-FFF2-40B4-BE49-F238E27FC236}">
                <a16:creationId xmlns:a16="http://schemas.microsoft.com/office/drawing/2014/main" id="{C147A492-80D0-4F4D-BA37-4363A3545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19" y="6349211"/>
            <a:ext cx="37444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 dirty="0">
                <a:latin typeface="Comic Sans MS" panose="030F0702030302020204" pitchFamily="66" charset="0"/>
              </a:rPr>
              <a:t>Hipopótamo correndo atrás de funcionário no </a:t>
            </a:r>
            <a:r>
              <a:rPr lang="es-ES" sz="1200" b="1" dirty="0">
                <a:latin typeface="Comic Sans MS" panose="030F0702030302020204" pitchFamily="66" charset="0"/>
              </a:rPr>
              <a:t>Parque Nacional de </a:t>
            </a:r>
            <a:r>
              <a:rPr lang="es-ES" sz="1200" b="1" dirty="0" err="1">
                <a:latin typeface="Comic Sans MS" panose="030F0702030302020204" pitchFamily="66" charset="0"/>
              </a:rPr>
              <a:t>Murchison</a:t>
            </a:r>
            <a:r>
              <a:rPr lang="es-ES" sz="1200" b="1" dirty="0">
                <a:latin typeface="Comic Sans MS" panose="030F0702030302020204" pitchFamily="66" charset="0"/>
              </a:rPr>
              <a:t> Falls </a:t>
            </a:r>
            <a:r>
              <a:rPr lang="es-ES" sz="1200" b="1" dirty="0" err="1">
                <a:latin typeface="Comic Sans MS" panose="030F0702030302020204" pitchFamily="66" charset="0"/>
              </a:rPr>
              <a:t>em</a:t>
            </a:r>
            <a:r>
              <a:rPr lang="es-ES" sz="1200" b="1" dirty="0">
                <a:latin typeface="Comic Sans MS" panose="030F0702030302020204" pitchFamily="66" charset="0"/>
              </a:rPr>
              <a:t> Uganda.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novios">
            <a:extLst>
              <a:ext uri="{FF2B5EF4-FFF2-40B4-BE49-F238E27FC236}">
                <a16:creationId xmlns:a16="http://schemas.microsoft.com/office/drawing/2014/main" id="{7D18784B-8C9C-4E28-8D3C-0A1D59FB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692162"/>
            <a:ext cx="2591064" cy="1728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Filhote de hipopótamo vira atração em zoológico da Suíça">
            <a:extLst>
              <a:ext uri="{FF2B5EF4-FFF2-40B4-BE49-F238E27FC236}">
                <a16:creationId xmlns:a16="http://schemas.microsoft.com/office/drawing/2014/main" id="{3D551487-EE79-43E0-ADAB-1C759455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40" y="2597897"/>
            <a:ext cx="2711091" cy="152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http://vignette2.wikia.nocookie.net/inciclopedia/images/5/5c/Hipopotamo.jpg/revision/latest?cb=20060706231052">
            <a:extLst>
              <a:ext uri="{FF2B5EF4-FFF2-40B4-BE49-F238E27FC236}">
                <a16:creationId xmlns:a16="http://schemas.microsoft.com/office/drawing/2014/main" id="{F61F345F-31D2-40C9-A1AC-70A3C3FDC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/>
          <a:stretch/>
        </p:blipFill>
        <p:spPr bwMode="auto">
          <a:xfrm>
            <a:off x="3082382" y="787827"/>
            <a:ext cx="2937570" cy="2281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3">
            <a:extLst>
              <a:ext uri="{FF2B5EF4-FFF2-40B4-BE49-F238E27FC236}">
                <a16:creationId xmlns:a16="http://schemas.microsoft.com/office/drawing/2014/main" id="{24CAD155-D015-42B5-8377-5E14C0D1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75" y="3269354"/>
            <a:ext cx="2151820" cy="139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2" descr="https://upload.wikimedia.org/wikipedia/commons/thumb/4/4e/Flag_of_Uganda.svg/220px-Flag_of_Uganda.svg.png">
            <a:extLst>
              <a:ext uri="{FF2B5EF4-FFF2-40B4-BE49-F238E27FC236}">
                <a16:creationId xmlns:a16="http://schemas.microsoft.com/office/drawing/2014/main" id="{215B150E-8BA6-4C5B-BDFD-79067D93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08" y="5078271"/>
            <a:ext cx="1283453" cy="8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86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8748CBC-F777-4A7A-95B2-938DFD683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S13 – Missões – 28 de dezembro</a:t>
            </a:r>
          </a:p>
        </p:txBody>
      </p:sp>
      <p:pic>
        <p:nvPicPr>
          <p:cNvPr id="5" name="Espaço Reservado para Imagem 4" descr="Uma imagem contendo clip-art&#10;&#10;Descrição gerada automaticamente">
            <a:extLst>
              <a:ext uri="{FF2B5EF4-FFF2-40B4-BE49-F238E27FC236}">
                <a16:creationId xmlns:a16="http://schemas.microsoft.com/office/drawing/2014/main" id="{27181581-A3C3-4069-8626-4EE275232C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>
            <a:fillRect/>
          </a:stretch>
        </p:blipFill>
        <p:spPr/>
      </p:pic>
      <p:pic>
        <p:nvPicPr>
          <p:cNvPr id="3" name="Espaço Reservado para Imagem 2" descr="Uma imagem contendo céu, grama, pessoa, ao ar livre&#10;&#10;Descrição gerada automaticamente">
            <a:extLst>
              <a:ext uri="{FF2B5EF4-FFF2-40B4-BE49-F238E27FC236}">
                <a16:creationId xmlns:a16="http://schemas.microsoft.com/office/drawing/2014/main" id="{F93620CF-72BB-41C6-A09E-F747595EB9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6083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D4EF79D-571F-4E4C-B9F7-97AC9D3F9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err="1"/>
              <a:t>Abigalle</a:t>
            </a:r>
            <a:r>
              <a:rPr lang="pt-BR" dirty="0"/>
              <a:t>, 14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D24EC882-8CE1-43F1-839A-9EF2573136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sz="3600" dirty="0"/>
              <a:t>Quênia</a:t>
            </a:r>
            <a:endParaRPr lang="pt-BR" sz="2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01D35D9-48CC-4F1D-98AD-C2AF3A8A14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O Anjo tímido</a:t>
            </a:r>
            <a:endParaRPr lang="pt-BR" sz="3600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C1F9FEC0-14BB-4E26-A8B1-9756B7A1F87A}"/>
              </a:ext>
            </a:extLst>
          </p:cNvPr>
          <p:cNvCxnSpPr>
            <a:cxnSpLocks/>
          </p:cNvCxnSpPr>
          <p:nvPr/>
        </p:nvCxnSpPr>
        <p:spPr>
          <a:xfrm flipH="1" flipV="1">
            <a:off x="5436096" y="3253428"/>
            <a:ext cx="1205770" cy="3037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41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3334470" cy="7899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Quênia</a:t>
            </a:r>
          </a:p>
          <a:p>
            <a:r>
              <a:rPr lang="pt-BR" sz="2800" b="1" dirty="0"/>
              <a:t>Imagens do Quênia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82F83A8-89F9-4026-94A5-280E232A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65" y="734564"/>
            <a:ext cx="3059832" cy="20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73081FB-E588-4FE2-85CA-CBAA0782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0727"/>
            <a:ext cx="4579987" cy="24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B99A62DC-2ADC-48C4-87FD-7B623D5C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" y="4048183"/>
            <a:ext cx="4281625" cy="280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B384535D-3D72-461B-BAA0-D446038F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77" y="2827275"/>
            <a:ext cx="3851920" cy="21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C2444708-8B66-41D0-A965-BF2965018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60110"/>
            <a:ext cx="2647541" cy="175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82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A2EB0D4E-D784-4CC9-AA53-2078E1089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59159"/>
            <a:ext cx="2903052" cy="59708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Elefante </a:t>
            </a: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Os elefantes são os maiores animais terrestres, pesando entre 4 a 6 toneladas e medindo em média quatro metros de altura. </a:t>
            </a:r>
          </a:p>
          <a:p>
            <a:pPr algn="just"/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São animais herbívoros, alimentando-se de ervas, gramíneas, frutas e folhas de árvores;</a:t>
            </a:r>
          </a:p>
          <a:p>
            <a:pPr algn="just"/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Usam a tromba para pegar o alimento, beber água, </a:t>
            </a:r>
            <a:r>
              <a:rPr lang="pt-BR" sz="1400" b="1" dirty="0" err="1">
                <a:latin typeface="Comic Sans MS" panose="030F0702030302020204" pitchFamily="66" charset="0"/>
              </a:rPr>
              <a:t>etc</a:t>
            </a:r>
            <a:r>
              <a:rPr lang="pt-BR" sz="14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As fêmeas vivem em manadas de 10 a 15 animais, lideradas por uma matriarca;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O elefante é considerado um dos cincos animais mais difíceis de serem caçados na África. </a:t>
            </a:r>
            <a:endParaRPr lang="pt-BR" sz="1400" b="1" i="1" dirty="0">
              <a:latin typeface="Comic Sans MS" panose="030F0702030302020204" pitchFamily="66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3339F161-CB81-4611-82A8-DFD5D723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703" y="2384427"/>
            <a:ext cx="280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1" dirty="0">
                <a:latin typeface="Comic Sans MS" panose="030F0702030302020204" pitchFamily="66" charset="0"/>
              </a:rPr>
              <a:t>Um </a:t>
            </a:r>
            <a:r>
              <a:rPr lang="en-US" altLang="pt-BR" sz="1200" b="1" dirty="0" err="1">
                <a:latin typeface="Comic Sans MS" panose="030F0702030302020204" pitchFamily="66" charset="0"/>
              </a:rPr>
              <a:t>elefante</a:t>
            </a:r>
            <a:r>
              <a:rPr lang="en-US" altLang="pt-BR" sz="1200" b="1" dirty="0">
                <a:latin typeface="Comic Sans MS" panose="030F0702030302020204" pitchFamily="66" charset="0"/>
              </a:rPr>
              <a:t> </a:t>
            </a:r>
            <a:r>
              <a:rPr lang="en-US" altLang="pt-BR" sz="1200" b="1" dirty="0" err="1">
                <a:latin typeface="Comic Sans MS" panose="030F0702030302020204" pitchFamily="66" charset="0"/>
              </a:rPr>
              <a:t>coçando</a:t>
            </a:r>
            <a:r>
              <a:rPr lang="en-US" altLang="pt-BR" sz="1200" b="1" dirty="0">
                <a:latin typeface="Comic Sans MS" panose="030F0702030302020204" pitchFamily="66" charset="0"/>
              </a:rPr>
              <a:t> o </a:t>
            </a:r>
            <a:r>
              <a:rPr lang="en-US" altLang="pt-BR" sz="1200" b="1" dirty="0" err="1">
                <a:latin typeface="Comic Sans MS" panose="030F0702030302020204" pitchFamily="66" charset="0"/>
              </a:rPr>
              <a:t>olho</a:t>
            </a:r>
            <a:r>
              <a:rPr lang="en-US" altLang="pt-BR" sz="1200" b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altLang="pt-BR" sz="1200" b="1" dirty="0">
                <a:latin typeface="Comic Sans MS" panose="030F0702030302020204" pitchFamily="66" charset="0"/>
              </a:rPr>
              <a:t>com </a:t>
            </a:r>
            <a:r>
              <a:rPr lang="en-US" altLang="pt-BR" sz="1200" b="1" dirty="0" err="1">
                <a:latin typeface="Comic Sans MS" panose="030F0702030302020204" pitchFamily="66" charset="0"/>
              </a:rPr>
              <a:t>sua</a:t>
            </a:r>
            <a:r>
              <a:rPr lang="en-US" altLang="pt-BR" sz="1200" b="1" dirty="0">
                <a:latin typeface="Comic Sans MS" panose="030F0702030302020204" pitchFamily="66" charset="0"/>
              </a:rPr>
              <a:t> </a:t>
            </a:r>
            <a:r>
              <a:rPr lang="en-US" altLang="pt-BR" sz="1200" b="1" dirty="0" err="1">
                <a:latin typeface="Comic Sans MS" panose="030F0702030302020204" pitchFamily="66" charset="0"/>
              </a:rPr>
              <a:t>tromba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https://upload.wikimedia.org/wikipedia/commons/3/37/African_Bush_Elephant.jpg">
            <a:extLst>
              <a:ext uri="{FF2B5EF4-FFF2-40B4-BE49-F238E27FC236}">
                <a16:creationId xmlns:a16="http://schemas.microsoft.com/office/drawing/2014/main" id="{40F24B4E-07B3-4B82-9C78-0E04E299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01" y="818252"/>
            <a:ext cx="2432188" cy="364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upload.wikimedia.org/wikipedia/commons/a/ae/Lightmatter_elephanttrunk.jpg">
            <a:extLst>
              <a:ext uri="{FF2B5EF4-FFF2-40B4-BE49-F238E27FC236}">
                <a16:creationId xmlns:a16="http://schemas.microsoft.com/office/drawing/2014/main" id="{AB4CF8E2-BE04-45E1-B47F-1D4E82CF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79" y="807963"/>
            <a:ext cx="2272440" cy="151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ttps://upload.wikimedia.org/wikipedia/commons/6/65/Asian_elephant_eating02_-_melbourne_zoo.jpg">
            <a:extLst>
              <a:ext uri="{FF2B5EF4-FFF2-40B4-BE49-F238E27FC236}">
                <a16:creationId xmlns:a16="http://schemas.microsoft.com/office/drawing/2014/main" id="{9D747505-2B87-4B0A-95B5-B822E998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34" y="2847742"/>
            <a:ext cx="2432188" cy="162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2E45AFC-3C8C-4EC2-AAEB-2071D4A71249}"/>
              </a:ext>
            </a:extLst>
          </p:cNvPr>
          <p:cNvSpPr/>
          <p:nvPr/>
        </p:nvSpPr>
        <p:spPr>
          <a:xfrm>
            <a:off x="6381990" y="4544586"/>
            <a:ext cx="2762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latin typeface="Comic Sans MS" panose="030F0702030302020204" pitchFamily="66" charset="0"/>
              </a:rPr>
              <a:t>Elefante usando as patas para esmagar e comer uma melancia</a:t>
            </a:r>
            <a:r>
              <a:rPr lang="pt-BR" sz="1200" dirty="0">
                <a:latin typeface="Comic Sans MS" panose="030F0702030302020204" pitchFamily="66" charset="0"/>
              </a:rPr>
              <a:t>.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pic>
        <p:nvPicPr>
          <p:cNvPr id="9" name="Picture 8" descr="http://escolakids.uol.com.br/public/images/legenda/9f30571b4af7e68277b63ca1fb5ae357.jpg">
            <a:extLst>
              <a:ext uri="{FF2B5EF4-FFF2-40B4-BE49-F238E27FC236}">
                <a16:creationId xmlns:a16="http://schemas.microsoft.com/office/drawing/2014/main" id="{F379B466-C075-4313-B5E7-088B8875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64" y="4633179"/>
            <a:ext cx="3106018" cy="2070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 descr="http://www.maiscuriosidade.com.br/wp-content/uploads/2015/03/manada.jpg">
            <a:extLst>
              <a:ext uri="{FF2B5EF4-FFF2-40B4-BE49-F238E27FC236}">
                <a16:creationId xmlns:a16="http://schemas.microsoft.com/office/drawing/2014/main" id="{4CA61CE9-741E-43A0-A738-7A55FF2C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10" y="5088957"/>
            <a:ext cx="2465709" cy="164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9548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4" y="748589"/>
            <a:ext cx="9089479" cy="105560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No próximo trimestre as ofertas irão para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Inter-Europeia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323528" y="1804195"/>
            <a:ext cx="86409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Para ajudar nos projetos: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PT" altLang="pt-BR" sz="2800" b="1" dirty="0">
              <a:solidFill>
                <a:srgbClr val="222222"/>
              </a:solidFill>
              <a:latin typeface="inheri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Construir uma igreja com um centro infantil em Sofia, Bulgária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 Estabelecer um programa educacional para crianças vulneráveis ​​em Praga, República Tcheca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Renovar o edifício principal da Academia Marienhöhe em Darmstadt, Alemanha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Expandir o Colégio Adventista </a:t>
            </a:r>
            <a:r>
              <a:rPr lang="pt-PT" altLang="pt-BR" sz="2800" b="1">
                <a:solidFill>
                  <a:srgbClr val="222222"/>
                </a:solidFill>
                <a:latin typeface="inherit"/>
              </a:rPr>
              <a:t>de Sagunto, </a:t>
            </a:r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com um edifício polivalente em Valência, Espanha</a:t>
            </a:r>
            <a:r>
              <a:rPr lang="pt-PT" altLang="pt-BR" sz="2800" b="1" dirty="0"/>
              <a:t> </a:t>
            </a:r>
            <a:endParaRPr lang="pt-PT" altLang="pt-BR" sz="2800" b="1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76333"/>
            <a:ext cx="7733884" cy="60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077072"/>
            <a:ext cx="90364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 b="1" dirty="0"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4104456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Há dois anos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6F2725-9A4A-4C07-96D4-D876C87AEF3B}"/>
              </a:ext>
            </a:extLst>
          </p:cNvPr>
          <p:cNvSpPr/>
          <p:nvPr/>
        </p:nvSpPr>
        <p:spPr>
          <a:xfrm>
            <a:off x="6012160" y="5549776"/>
            <a:ext cx="2976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Obrigado pelas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 suas ofertas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5F65604-15D1-492C-B751-362A4F81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64" y="4138247"/>
            <a:ext cx="3559596" cy="26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12D4FF8-95B6-4B9D-9B1D-D88E48EFA2A7}"/>
              </a:ext>
            </a:extLst>
          </p:cNvPr>
          <p:cNvSpPr/>
          <p:nvPr/>
        </p:nvSpPr>
        <p:spPr>
          <a:xfrm>
            <a:off x="4032374" y="1251654"/>
            <a:ext cx="50925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b="1" dirty="0">
                <a:latin typeface="inherit"/>
              </a:rPr>
              <a:t>Prédio para departamentos infantis da Escola Sabatina construída com a ajuda de uma oferta do décimo terceiro sábado de 2017 na Igreja Adventista do Sétimo Dia Bandal em Kinshasa, República Democrática do Congo, em agosto de 2018.</a:t>
            </a:r>
            <a:endParaRPr lang="pt-PT" altLang="pt-BR" sz="600" b="1" dirty="0"/>
          </a:p>
        </p:txBody>
      </p:sp>
      <p:pic>
        <p:nvPicPr>
          <p:cNvPr id="16" name="Espaço Reservado para Imagem 10" descr="Uma imagem contendo clip-art&#10;&#10;Descrição gerada automaticamente">
            <a:extLst>
              <a:ext uri="{FF2B5EF4-FFF2-40B4-BE49-F238E27FC236}">
                <a16:creationId xmlns:a16="http://schemas.microsoft.com/office/drawing/2014/main" id="{5AC9CFFA-9535-4CC5-9368-3069FD29B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>
            <a:fillRect/>
          </a:stretch>
        </p:blipFill>
        <p:spPr>
          <a:xfrm>
            <a:off x="6612468" y="2712823"/>
            <a:ext cx="2376487" cy="1377203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FEA80C3-75A5-41B0-874F-A8220F9A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5" y="1244718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34925" y="689900"/>
            <a:ext cx="9109075" cy="523875"/>
          </a:xfrm>
          <a:prstGeom prst="rect">
            <a:avLst/>
          </a:prstGeom>
        </p:spPr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ÍNDICE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1. 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05/outubro – O Milagre no Hospital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2. </a:t>
            </a: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12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/outubro</a:t>
            </a: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 – O Tio Estava Certo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3. </a:t>
            </a: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19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/outubro</a:t>
            </a: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 – As Meias Perdidas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4. </a:t>
            </a: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26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/outubro</a:t>
            </a: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 – O anjo Bombeiro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5. 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02/novembro – Vacas Abençoadas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6. </a:t>
            </a: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09/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novembro</a:t>
            </a: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 – A Conversão do Papai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7. </a:t>
            </a: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16/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novembro </a:t>
            </a: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– A Grande Família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8. </a:t>
            </a: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23/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novembro</a:t>
            </a: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 – O Cristão Revelado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9. </a:t>
            </a: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30/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novembro </a:t>
            </a: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– Salvo da Forca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10. 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07/dezembro – Vivendo nas Ruas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11. </a:t>
            </a: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14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/dezembro</a:t>
            </a: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 – O Almoço Evangelista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12. </a:t>
            </a: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21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/dezembro</a:t>
            </a: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 – Deus ou Sorvete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13. </a:t>
            </a: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28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/dezembro</a:t>
            </a: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 – O Anjo tímido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</p:cNvCxnSpPr>
          <p:nvPr/>
        </p:nvCxnSpPr>
        <p:spPr>
          <a:xfrm flipH="1" flipV="1">
            <a:off x="5724128" y="2882943"/>
            <a:ext cx="954214" cy="7075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05 de outubro</a:t>
            </a:r>
            <a:endParaRPr lang="pt-BR" dirty="0"/>
          </a:p>
        </p:txBody>
      </p:sp>
      <p:pic>
        <p:nvPicPr>
          <p:cNvPr id="6" name="Espaço Reservado para Imagem 5" descr="Uma imagem contendo clip-art&#10;&#10;Descrição gerada automaticamente">
            <a:extLst>
              <a:ext uri="{FF2B5EF4-FFF2-40B4-BE49-F238E27FC236}">
                <a16:creationId xmlns:a16="http://schemas.microsoft.com/office/drawing/2014/main" id="{2381CD39-C275-44D3-8D61-F7C3D828E1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404"/>
          <a:stretch>
            <a:fillRect/>
          </a:stretch>
        </p:blipFill>
        <p:spPr/>
      </p:pic>
      <p:pic>
        <p:nvPicPr>
          <p:cNvPr id="3" name="Espaço Reservado para Imagem 2" descr="Uma imagem contendo pessoa, ao ar livre, edifício, menino&#10;&#10;Descrição gerada automaticamente">
            <a:extLst>
              <a:ext uri="{FF2B5EF4-FFF2-40B4-BE49-F238E27FC236}">
                <a16:creationId xmlns:a16="http://schemas.microsoft.com/office/drawing/2014/main" id="{8F88C950-5082-4C7A-9CE4-135524C178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4233"/>
          <a:stretch>
            <a:fillRect/>
          </a:stretch>
        </p:blipFill>
        <p:spPr/>
      </p:pic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Alazar</a:t>
            </a:r>
            <a:r>
              <a:rPr lang="pt-BR" dirty="0"/>
              <a:t> </a:t>
            </a:r>
            <a:r>
              <a:rPr lang="pt-BR" dirty="0" err="1"/>
              <a:t>Angaw</a:t>
            </a:r>
            <a:r>
              <a:rPr lang="pt-BR" dirty="0"/>
              <a:t> </a:t>
            </a:r>
            <a:r>
              <a:rPr lang="pt-BR" dirty="0" err="1"/>
              <a:t>Getahun</a:t>
            </a:r>
            <a:r>
              <a:rPr lang="pt-BR" dirty="0"/>
              <a:t>, 7 anos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Etiópia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>
                <a:ln w="11430">
                  <a:solidFill>
                    <a:srgbClr val="FF0000"/>
                  </a:solidFill>
                </a:ln>
              </a:rPr>
              <a:t>Milagre no Hospital</a:t>
            </a:r>
          </a:p>
        </p:txBody>
      </p:sp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422998" cy="403033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>
                <a:solidFill>
                  <a:srgbClr val="FF0000"/>
                </a:solidFill>
              </a:rPr>
              <a:t>Etiópia</a:t>
            </a:r>
          </a:p>
          <a:p>
            <a:r>
              <a:rPr lang="pt-BR" b="1"/>
              <a:t>• A União da Etiópia tem 984 igrejas e 414 congregações. Possui 183.627 membros, para uma população total de 105.914.000. Um adventista para cada 577 habitantes.</a:t>
            </a:r>
          </a:p>
          <a:p>
            <a:r>
              <a:rPr lang="pt-BR" b="1"/>
              <a:t>• A Etiopía é mencionada várias vezes na Biblia. A esposa de Moisés era etíope (Números 12:1), e Felipe batizou um importante funcionário etíope (Atos 8:27-39). </a:t>
            </a:r>
          </a:p>
          <a:p>
            <a:r>
              <a:rPr lang="pt-BR" b="1"/>
              <a:t>• 70 % das montanhas da África estão na Etiopia.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C6CEE6-B05C-4FB8-B10D-9840FEFF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41" y="727564"/>
            <a:ext cx="5415440" cy="31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94EA2F-8BE3-4FDB-B730-DB6EE8ED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" y="4725144"/>
            <a:ext cx="4029876" cy="2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DBFDB2-C36A-42F1-8879-EEBD3AE8C4B0}"/>
              </a:ext>
            </a:extLst>
          </p:cNvPr>
          <p:cNvSpPr txBox="1"/>
          <p:nvPr/>
        </p:nvSpPr>
        <p:spPr>
          <a:xfrm>
            <a:off x="4720600" y="382308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montanhas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F264FB-98B2-4043-833C-FDFE23526C9A}"/>
              </a:ext>
            </a:extLst>
          </p:cNvPr>
          <p:cNvSpPr txBox="1"/>
          <p:nvPr/>
        </p:nvSpPr>
        <p:spPr>
          <a:xfrm>
            <a:off x="3454239" y="4241798"/>
            <a:ext cx="206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Adis Abeba, </a:t>
            </a:r>
          </a:p>
          <a:p>
            <a:r>
              <a:rPr lang="pt-BR" dirty="0"/>
              <a:t>capital da Etiópia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EE6669F-A90E-493F-A6C1-0E034075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76" y="4340552"/>
            <a:ext cx="3760604" cy="25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55F581A-60C6-44A6-9B85-DB9EC8CD9B95}"/>
              </a:ext>
            </a:extLst>
          </p:cNvPr>
          <p:cNvSpPr txBox="1"/>
          <p:nvPr/>
        </p:nvSpPr>
        <p:spPr>
          <a:xfrm>
            <a:off x="7237150" y="3921842"/>
            <a:ext cx="183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Mulher etíope</a:t>
            </a:r>
          </a:p>
        </p:txBody>
      </p:sp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5CA4F676-1F49-4EF7-AEEB-C295354D6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2" y="737629"/>
            <a:ext cx="2903052" cy="553997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Crocodilo-do-</a:t>
            </a:r>
            <a:r>
              <a:rPr lang="pt-BR" altLang="pt-BR" sz="1600" b="1" dirty="0" err="1">
                <a:solidFill>
                  <a:srgbClr val="FF0000"/>
                </a:solidFill>
              </a:rPr>
              <a:t>nilo</a:t>
            </a:r>
            <a:endParaRPr lang="pt-BR" altLang="pt-BR" sz="1600" b="1" dirty="0">
              <a:solidFill>
                <a:srgbClr val="FF0000"/>
              </a:solidFill>
            </a:endParaRPr>
          </a:p>
          <a:p>
            <a:endParaRPr lang="pt-BR" alt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É um animal carnívoro, e é o segundo maior crocodilo do mundo;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Crocodilos-do-Nilo macho chegam a medir 5 metros de comprimento e pesar quase 1 tonelada. As fêmeas são menores, chegando a medir 4 metros;</a:t>
            </a:r>
          </a:p>
          <a:p>
            <a:pPr algn="just"/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A fêmea crocodilo cuida das seus filhotes até os 3 anos;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>
                <a:latin typeface="Comic Sans MS" panose="030F0702030302020204" pitchFamily="66" charset="0"/>
              </a:rPr>
              <a:t>Em Burundi existe um crocodilo-do-Nilo gigante, chamado Gustave. Acredita-se que ele tenha mais do que 6 m de comprimento e mais de 1 tonelada. </a:t>
            </a:r>
            <a:endParaRPr lang="pt-BR" sz="1600" b="1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4" descr="http://media.treehugger.com/assets/images/2016/05/nile-crocodile.jpg">
            <a:extLst>
              <a:ext uri="{FF2B5EF4-FFF2-40B4-BE49-F238E27FC236}">
                <a16:creationId xmlns:a16="http://schemas.microsoft.com/office/drawing/2014/main" id="{F88C065D-10FF-43E0-8427-76A33745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22552"/>
            <a:ext cx="2832249" cy="169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Mandíbulas poderosas.">
            <a:extLst>
              <a:ext uri="{FF2B5EF4-FFF2-40B4-BE49-F238E27FC236}">
                <a16:creationId xmlns:a16="http://schemas.microsoft.com/office/drawing/2014/main" id="{14C5CB95-BBAE-4E55-ABC7-44407EE30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15" y="2377989"/>
            <a:ext cx="3506449" cy="233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://4.bp.blogspot.com/-EjoGjaqvEq4/VNAaknkYblI/AAAAAAAAyyQ/OgmWpZ_uuq0/s1600/1359137_666463622.jpg">
            <a:extLst>
              <a:ext uri="{FF2B5EF4-FFF2-40B4-BE49-F238E27FC236}">
                <a16:creationId xmlns:a16="http://schemas.microsoft.com/office/drawing/2014/main" id="{91729344-E815-449E-B7C5-737D85DE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21" y="4725144"/>
            <a:ext cx="2952328" cy="1966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9">
            <a:extLst>
              <a:ext uri="{FF2B5EF4-FFF2-40B4-BE49-F238E27FC236}">
                <a16:creationId xmlns:a16="http://schemas.microsoft.com/office/drawing/2014/main" id="{009EE6AB-6031-46F5-90FA-735009B1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265" y="3311913"/>
            <a:ext cx="2160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 dirty="0"/>
              <a:t>Possuem de </a:t>
            </a:r>
          </a:p>
          <a:p>
            <a:pPr algn="ctr"/>
            <a:r>
              <a:rPr lang="pt-BR" altLang="pt-BR" sz="1400" b="1" dirty="0"/>
              <a:t>70 a 80 dentes.</a:t>
            </a:r>
          </a:p>
        </p:txBody>
      </p:sp>
      <p:pic>
        <p:nvPicPr>
          <p:cNvPr id="8" name="Picture 6" descr="Bandeira de Burundi">
            <a:extLst>
              <a:ext uri="{FF2B5EF4-FFF2-40B4-BE49-F238E27FC236}">
                <a16:creationId xmlns:a16="http://schemas.microsoft.com/office/drawing/2014/main" id="{E318E23B-1D5D-4879-8F49-0729786F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14" y="5301208"/>
            <a:ext cx="1512168" cy="9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62162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20370</TotalTime>
  <Words>2413</Words>
  <Application>Microsoft Office PowerPoint</Application>
  <PresentationFormat>Apresentação na tela (4:3)</PresentationFormat>
  <Paragraphs>325</Paragraphs>
  <Slides>49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Comic Sans MS</vt:lpstr>
      <vt:lpstr>inherit</vt:lpstr>
      <vt:lpstr>Wingdings</vt:lpstr>
      <vt:lpstr>Missões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1114</cp:revision>
  <dcterms:created xsi:type="dcterms:W3CDTF">2014-12-27T17:37:04Z</dcterms:created>
  <dcterms:modified xsi:type="dcterms:W3CDTF">2019-09-26T20:07:16Z</dcterms:modified>
</cp:coreProperties>
</file>