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51"/>
  </p:notesMasterIdLst>
  <p:sldIdLst>
    <p:sldId id="727" r:id="rId2"/>
    <p:sldId id="256" r:id="rId3"/>
    <p:sldId id="902" r:id="rId4"/>
    <p:sldId id="517" r:id="rId5"/>
    <p:sldId id="258" r:id="rId6"/>
    <p:sldId id="259" r:id="rId7"/>
    <p:sldId id="260" r:id="rId8"/>
    <p:sldId id="733" r:id="rId9"/>
    <p:sldId id="819" r:id="rId10"/>
    <p:sldId id="839" r:id="rId11"/>
    <p:sldId id="877" r:id="rId12"/>
    <p:sldId id="878" r:id="rId13"/>
    <p:sldId id="842" r:id="rId14"/>
    <p:sldId id="879" r:id="rId15"/>
    <p:sldId id="880" r:id="rId16"/>
    <p:sldId id="845" r:id="rId17"/>
    <p:sldId id="881" r:id="rId18"/>
    <p:sldId id="882" r:id="rId19"/>
    <p:sldId id="848" r:id="rId20"/>
    <p:sldId id="883" r:id="rId21"/>
    <p:sldId id="884" r:id="rId22"/>
    <p:sldId id="851" r:id="rId23"/>
    <p:sldId id="885" r:id="rId24"/>
    <p:sldId id="886" r:id="rId25"/>
    <p:sldId id="854" r:id="rId26"/>
    <p:sldId id="887" r:id="rId27"/>
    <p:sldId id="888" r:id="rId28"/>
    <p:sldId id="857" r:id="rId29"/>
    <p:sldId id="889" r:id="rId30"/>
    <p:sldId id="890" r:id="rId31"/>
    <p:sldId id="860" r:id="rId32"/>
    <p:sldId id="891" r:id="rId33"/>
    <p:sldId id="892" r:id="rId34"/>
    <p:sldId id="863" r:id="rId35"/>
    <p:sldId id="893" r:id="rId36"/>
    <p:sldId id="894" r:id="rId37"/>
    <p:sldId id="866" r:id="rId38"/>
    <p:sldId id="895" r:id="rId39"/>
    <p:sldId id="896" r:id="rId40"/>
    <p:sldId id="869" r:id="rId41"/>
    <p:sldId id="897" r:id="rId42"/>
    <p:sldId id="898" r:id="rId43"/>
    <p:sldId id="872" r:id="rId44"/>
    <p:sldId id="899" r:id="rId45"/>
    <p:sldId id="900" r:id="rId46"/>
    <p:sldId id="901" r:id="rId47"/>
    <p:sldId id="312" r:id="rId48"/>
    <p:sldId id="325" r:id="rId49"/>
    <p:sldId id="304" r:id="rId5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29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5" autoAdjust="0"/>
    <p:restoredTop sz="94434" autoAdjust="0"/>
  </p:normalViewPr>
  <p:slideViewPr>
    <p:cSldViewPr>
      <p:cViewPr varScale="1">
        <p:scale>
          <a:sx n="72" d="100"/>
          <a:sy n="72" d="100"/>
        </p:scale>
        <p:origin x="1224" y="66"/>
      </p:cViewPr>
      <p:guideLst>
        <p:guide orient="horz" pos="3929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916FD-12B9-4956-BC5B-247E394B5456}" type="datetimeFigureOut">
              <a:rPr lang="pt-BR" smtClean="0"/>
              <a:t>18/06/2019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FAE884-63DC-4790-85F0-B80EAB01F3D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6865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FAE884-63DC-4790-85F0-B80EAB01F3D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48382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21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7812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24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5518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27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6693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30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247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33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0839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2590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36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0197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39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50737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05578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45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5224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12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076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15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1718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</a:pPr>
            <a:fld id="{75F5B90A-FA3C-4E9E-8D1C-F7BB4EE37AF9}" type="slidenum">
              <a:rPr lang="pt-BR" altLang="pt-BR" smtClean="0">
                <a:latin typeface="Arial" charset="0"/>
                <a:cs typeface="Arial" charset="0"/>
              </a:rPr>
              <a:pPr>
                <a:spcBef>
                  <a:spcPct val="0"/>
                </a:spcBef>
              </a:pPr>
              <a:t>18</a:t>
            </a:fld>
            <a:endParaRPr lang="pt-BR" altLang="pt-BR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361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CAPA - 3º trime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E884330E-88B8-4835-83A9-C37E536B4025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6" name="Imagem 2">
            <a:extLst>
              <a:ext uri="{FF2B5EF4-FFF2-40B4-BE49-F238E27FC236}">
                <a16:creationId xmlns:a16="http://schemas.microsoft.com/office/drawing/2014/main" id="{633CDA14-AD4B-45D3-86D1-7FEA6415D8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25" y="5584825"/>
            <a:ext cx="1157288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8FB24A0E-735C-4FC4-80DA-CADEBEF1A0C3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8E0FA1A-340C-40F7-81E6-304E1219880E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B90D8E36-9702-4E20-9375-18AE84B47DD7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E1B37ECB-633E-441E-8AA1-4E73F9C341C9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07709B-A89C-4EBD-ADD3-59DCDAAC299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3" name="Imagem 9">
            <a:extLst>
              <a:ext uri="{FF2B5EF4-FFF2-40B4-BE49-F238E27FC236}">
                <a16:creationId xmlns:a16="http://schemas.microsoft.com/office/drawing/2014/main" id="{8F10618C-6DFF-4B57-8C56-11E01F72F62B}"/>
              </a:ext>
            </a:extLst>
          </p:cNvPr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3" y="179705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Imagem 10" descr="Uma imagem contendo foto, edifício, parede&#10;&#10;Descrição gerada com alta confiança">
            <a:extLst>
              <a:ext uri="{FF2B5EF4-FFF2-40B4-BE49-F238E27FC236}">
                <a16:creationId xmlns:a16="http://schemas.microsoft.com/office/drawing/2014/main" id="{A3B2377A-42E9-49C8-ADD9-9397D55B92CA}"/>
              </a:ext>
            </a:extLst>
          </p:cNvPr>
          <p:cNvPicPr>
            <a:picLocks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813" y="2819400"/>
            <a:ext cx="1268412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Imagem 11" descr="Uma imagem contendo objeto, foto&#10;&#10;Descrição gerada com alta confiança">
            <a:extLst>
              <a:ext uri="{FF2B5EF4-FFF2-40B4-BE49-F238E27FC236}">
                <a16:creationId xmlns:a16="http://schemas.microsoft.com/office/drawing/2014/main" id="{81D53FD7-CF6A-418E-8A5B-413BC53D6418}"/>
              </a:ext>
            </a:extLst>
          </p:cNvPr>
          <p:cNvPicPr>
            <a:picLocks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3657600"/>
            <a:ext cx="1270000" cy="156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Imagem 12" descr="Uma imagem contendo foto, parede, interior, objeto&#10;&#10;Descrição gerada com alta confiança">
            <a:extLst>
              <a:ext uri="{FF2B5EF4-FFF2-40B4-BE49-F238E27FC236}">
                <a16:creationId xmlns:a16="http://schemas.microsoft.com/office/drawing/2014/main" id="{3AEF7D3B-664D-459B-9DC7-5D233770E966}"/>
              </a:ext>
            </a:extLst>
          </p:cNvPr>
          <p:cNvPicPr>
            <a:picLocks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075" y="839788"/>
            <a:ext cx="1270000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Seta para a direita 14">
            <a:extLst>
              <a:ext uri="{FF2B5EF4-FFF2-40B4-BE49-F238E27FC236}">
                <a16:creationId xmlns:a16="http://schemas.microsoft.com/office/drawing/2014/main" id="{A4BBDE61-B797-4516-A6E9-336DF772577C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8" name="Seta para a direita 15">
            <a:extLst>
              <a:ext uri="{FF2B5EF4-FFF2-40B4-BE49-F238E27FC236}">
                <a16:creationId xmlns:a16="http://schemas.microsoft.com/office/drawing/2014/main" id="{1DE5B9AE-EBAC-49FD-831F-7F8D8D1AA518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9" name="Seta para a direita 16">
            <a:extLst>
              <a:ext uri="{FF2B5EF4-FFF2-40B4-BE49-F238E27FC236}">
                <a16:creationId xmlns:a16="http://schemas.microsoft.com/office/drawing/2014/main" id="{300B158C-8944-45B4-A842-7C812A718E28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0" name="Seta para a direita 17">
            <a:extLst>
              <a:ext uri="{FF2B5EF4-FFF2-40B4-BE49-F238E27FC236}">
                <a16:creationId xmlns:a16="http://schemas.microsoft.com/office/drawing/2014/main" id="{9C8AC88B-5942-45AB-99B5-58ADAF81675E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1" name="CaixaDeTexto 18">
            <a:extLst>
              <a:ext uri="{FF2B5EF4-FFF2-40B4-BE49-F238E27FC236}">
                <a16:creationId xmlns:a16="http://schemas.microsoft.com/office/drawing/2014/main" id="{4E1BE383-3AB9-4D0C-A48C-D95DABE4CF7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27449" y="1243331"/>
            <a:ext cx="127317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HISTÓRIAS</a:t>
            </a:r>
          </a:p>
          <a:p>
            <a:pPr algn="ctr">
              <a:defRPr/>
            </a:pPr>
            <a:r>
              <a:rPr lang="pt-BR" altLang="pt-BR" sz="1400" dirty="0">
                <a:solidFill>
                  <a:schemeClr val="bg1"/>
                </a:solidFill>
              </a:rPr>
              <a:t>DOS CAMPOS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38B97C8C-6581-4DA9-B07D-8F11A12926A2}"/>
              </a:ext>
            </a:extLst>
          </p:cNvPr>
          <p:cNvSpPr/>
          <p:nvPr userDrawn="1"/>
        </p:nvSpPr>
        <p:spPr>
          <a:xfrm>
            <a:off x="1749597" y="620688"/>
            <a:ext cx="42386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MI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S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ONÁR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I</a:t>
            </a:r>
          </a:p>
          <a:p>
            <a:pPr algn="ctr"/>
            <a:r>
              <a:rPr lang="pt-BR" altLang="pt-BR" sz="1800" dirty="0">
                <a:solidFill>
                  <a:schemeClr val="bg1"/>
                </a:solidFill>
              </a:rPr>
              <a:t>OS</a:t>
            </a:r>
            <a:endParaRPr lang="pt-BR" dirty="0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5516E58-34D7-4805-84EC-95B6B4827FC7}"/>
              </a:ext>
            </a:extLst>
          </p:cNvPr>
          <p:cNvSpPr txBox="1"/>
          <p:nvPr userDrawn="1"/>
        </p:nvSpPr>
        <p:spPr>
          <a:xfrm>
            <a:off x="2620963" y="4221088"/>
            <a:ext cx="12684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pt-BR" sz="1800" dirty="0"/>
          </a:p>
          <a:p>
            <a:pPr algn="ctr"/>
            <a:r>
              <a:rPr lang="pt-BR" sz="1800" dirty="0"/>
              <a:t>TRIMESTRE</a:t>
            </a:r>
          </a:p>
          <a:p>
            <a:pPr algn="ctr"/>
            <a:r>
              <a:rPr lang="pt-BR" sz="1800" dirty="0"/>
              <a:t>2019</a:t>
            </a:r>
          </a:p>
        </p:txBody>
      </p:sp>
      <p:sp>
        <p:nvSpPr>
          <p:cNvPr id="30" name="Espaço Reservado para Texto 29">
            <a:extLst>
              <a:ext uri="{FF2B5EF4-FFF2-40B4-BE49-F238E27FC236}">
                <a16:creationId xmlns:a16="http://schemas.microsoft.com/office/drawing/2014/main" id="{61069D8B-8B28-4E35-879E-2C48552D62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916238" y="3933825"/>
            <a:ext cx="719137" cy="647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4238227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SERVIÇO - Assunto do m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14">
            <a:extLst>
              <a:ext uri="{FF2B5EF4-FFF2-40B4-BE49-F238E27FC236}">
                <a16:creationId xmlns:a16="http://schemas.microsoft.com/office/drawing/2014/main" id="{D66ED7D4-891A-4421-8D76-32A35B1CAA0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331640" y="684383"/>
            <a:ext cx="7812360" cy="988841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buNone/>
              <a:defRPr sz="4000" baseline="0">
                <a:solidFill>
                  <a:schemeClr val="bg1"/>
                </a:solidFill>
              </a:defRPr>
            </a:lvl1pPr>
            <a:lvl2pPr algn="ctr">
              <a:buNone/>
              <a:defRPr sz="40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pt-BR" dirty="0"/>
              <a:t>Informativo Mundial das Missões</a:t>
            </a:r>
          </a:p>
        </p:txBody>
      </p:sp>
      <p:sp>
        <p:nvSpPr>
          <p:cNvPr id="19" name="Espaço Reservado para Imagem 16">
            <a:extLst>
              <a:ext uri="{FF2B5EF4-FFF2-40B4-BE49-F238E27FC236}">
                <a16:creationId xmlns:a16="http://schemas.microsoft.com/office/drawing/2014/main" id="{D7E7BD83-803E-438A-B006-170176C7B2D1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370396" y="1673224"/>
            <a:ext cx="7740352" cy="514015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 noProof="0" dirty="0"/>
              <a:t>Clique no ícone para adicionar uma imagem</a:t>
            </a:r>
          </a:p>
        </p:txBody>
      </p:sp>
    </p:spTree>
    <p:extLst>
      <p:ext uri="{BB962C8B-B14F-4D97-AF65-F5344CB8AC3E}">
        <p14:creationId xmlns:p14="http://schemas.microsoft.com/office/powerpoint/2010/main" val="395730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 - 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854BBDFB-5678-4D6F-9751-3CCB63753025}"/>
              </a:ext>
            </a:extLst>
          </p:cNvPr>
          <p:cNvSpPr/>
          <p:nvPr userDrawn="1"/>
        </p:nvSpPr>
        <p:spPr>
          <a:xfrm>
            <a:off x="35495" y="0"/>
            <a:ext cx="9108505" cy="685800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950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stino das Ofer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66750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spaço Reservado para Texto 6">
            <a:extLst>
              <a:ext uri="{FF2B5EF4-FFF2-40B4-BE49-F238E27FC236}">
                <a16:creationId xmlns:a16="http://schemas.microsoft.com/office/drawing/2014/main" id="{9F3C1C5C-7732-42B8-AE90-B43EE781EA0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925" y="689900"/>
            <a:ext cx="9109075" cy="523875"/>
          </a:xfrm>
          <a:prstGeom prst="rect">
            <a:avLst/>
          </a:prstGeom>
          <a:solidFill>
            <a:srgbClr val="00B050"/>
          </a:solidFill>
        </p:spPr>
        <p:txBody>
          <a:bodyPr/>
          <a:lstStyle>
            <a:lvl1pPr algn="ctr">
              <a:defRPr sz="2800"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423454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stó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C943A4D7-F464-46AA-B306-627A8F22A378}"/>
              </a:ext>
            </a:extLst>
          </p:cNvPr>
          <p:cNvSpPr/>
          <p:nvPr userDrawn="1"/>
        </p:nvSpPr>
        <p:spPr>
          <a:xfrm>
            <a:off x="34925" y="640624"/>
            <a:ext cx="9109075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CFD6F98-CF4C-4DA7-BEC7-012D4060B618}"/>
              </a:ext>
            </a:extLst>
          </p:cNvPr>
          <p:cNvSpPr/>
          <p:nvPr userDrawn="1"/>
        </p:nvSpPr>
        <p:spPr>
          <a:xfrm>
            <a:off x="15875" y="0"/>
            <a:ext cx="9144000" cy="666750"/>
          </a:xfrm>
          <a:prstGeom prst="rect">
            <a:avLst/>
          </a:prstGeom>
          <a:gradFill flip="none" rotWithShape="1">
            <a:gsLst>
              <a:gs pos="0">
                <a:srgbClr val="000000"/>
              </a:gs>
              <a:gs pos="17000">
                <a:srgbClr val="4A452A"/>
              </a:gs>
              <a:gs pos="37000">
                <a:srgbClr val="4F6228"/>
              </a:gs>
              <a:gs pos="54000">
                <a:srgbClr val="77933C"/>
              </a:gs>
              <a:gs pos="72000">
                <a:srgbClr val="C3D69B"/>
              </a:gs>
              <a:gs pos="87000">
                <a:srgbClr val="C8E0AF"/>
              </a:gs>
              <a:gs pos="100000">
                <a:srgbClr val="D7E4B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spaço Reservado para Texto 8">
            <a:extLst>
              <a:ext uri="{FF2B5EF4-FFF2-40B4-BE49-F238E27FC236}">
                <a16:creationId xmlns:a16="http://schemas.microsoft.com/office/drawing/2014/main" id="{D6FA0C53-8B40-4915-9B42-9E61F871930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>
                <a:solidFill>
                  <a:srgbClr val="FFFF00"/>
                </a:solidFill>
              </a:defRPr>
            </a:lvl1pPr>
            <a:lvl2pPr marL="457200" indent="0">
              <a:buNone/>
              <a:defRPr b="1">
                <a:solidFill>
                  <a:srgbClr val="FFFF00"/>
                </a:solidFill>
              </a:defRPr>
            </a:lvl2pPr>
            <a:lvl3pPr marL="914400" indent="0">
              <a:buNone/>
              <a:defRPr b="1">
                <a:solidFill>
                  <a:srgbClr val="FFFF00"/>
                </a:solidFill>
              </a:defRPr>
            </a:lvl3pPr>
            <a:lvl4pPr marL="1371600" indent="0">
              <a:buNone/>
              <a:defRPr b="1">
                <a:solidFill>
                  <a:srgbClr val="FFFF00"/>
                </a:solidFill>
              </a:defRPr>
            </a:lvl4pPr>
            <a:lvl5pPr marL="1828800" indent="0">
              <a:buNone/>
              <a:defRPr b="1">
                <a:solidFill>
                  <a:srgbClr val="FFFF00"/>
                </a:solidFill>
              </a:defRPr>
            </a:lvl5pPr>
          </a:lstStyle>
          <a:p>
            <a:pPr lvl="0"/>
            <a:r>
              <a:rPr lang="pt-BR" dirty="0"/>
              <a:t>Editar Divisão</a:t>
            </a:r>
          </a:p>
        </p:txBody>
      </p:sp>
      <p:pic>
        <p:nvPicPr>
          <p:cNvPr id="6" name="Imagem 5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1E54BBFE-D42E-4B88-B746-05DC4CB094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74751"/>
            <a:ext cx="6258888" cy="4154450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C2E2A6C3-7D94-468A-AC18-EB228A8CDA84}"/>
              </a:ext>
            </a:extLst>
          </p:cNvPr>
          <p:cNvSpPr txBox="1"/>
          <p:nvPr userDrawn="1"/>
        </p:nvSpPr>
        <p:spPr>
          <a:xfrm>
            <a:off x="755576" y="4420555"/>
            <a:ext cx="1374128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342900">
              <a:buFont typeface="+mj-lt"/>
              <a:buAutoNum type="arabicPeriod"/>
            </a:pPr>
            <a:r>
              <a:rPr lang="pt-BR" sz="800" b="1" dirty="0"/>
              <a:t>Produção da série: “Daniel para Crianças”, Para Austrália.</a:t>
            </a:r>
          </a:p>
          <a:p>
            <a:pPr indent="342900">
              <a:buFont typeface="+mj-lt"/>
              <a:buAutoNum type="arabicPeriod"/>
            </a:pPr>
            <a:r>
              <a:rPr lang="pt-BR" sz="800" b="1" dirty="0"/>
              <a:t>Realização da campanha “Salve 10.000 dedos” em Fiji, Vanuatu, Ilhas Salomão, Samoa, Kiribati e Tonga.</a:t>
            </a:r>
          </a:p>
          <a:p>
            <a:pPr indent="342900">
              <a:buFont typeface="+mj-lt"/>
              <a:buAutoNum type="arabicPeriod"/>
            </a:pPr>
            <a:r>
              <a:rPr lang="pt-BR" sz="800" b="1" dirty="0"/>
              <a:t>Construção de estúdios para a TV e Rádio Hope, em </a:t>
            </a:r>
            <a:r>
              <a:rPr lang="pt-BR" sz="800" b="1" dirty="0" err="1"/>
              <a:t>Tongatapu</a:t>
            </a:r>
            <a:r>
              <a:rPr lang="pt-BR" sz="800" b="1" dirty="0"/>
              <a:t>, Tonga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B206DA69-20A0-4B34-B5E3-5A5CFCCE4148}"/>
              </a:ext>
            </a:extLst>
          </p:cNvPr>
          <p:cNvSpPr/>
          <p:nvPr userDrawn="1"/>
        </p:nvSpPr>
        <p:spPr>
          <a:xfrm>
            <a:off x="3779912" y="1884629"/>
            <a:ext cx="26267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altLang="pt-BR" sz="1400" dirty="0"/>
              <a:t>DIVISÃO DO SUL DO PACÍFICO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35218EF-1775-42AC-991B-208164A0944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925" y="774700"/>
            <a:ext cx="9019681" cy="806769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buNone/>
              <a:defRPr lang="pt-BR" sz="4000" b="1" kern="1200" dirty="0">
                <a:ln w="11430">
                  <a:solidFill>
                    <a:srgbClr val="FF0000"/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ea typeface="+mn-ea"/>
                <a:cs typeface="Arial" charset="0"/>
              </a:defRPr>
            </a:lvl1pPr>
          </a:lstStyle>
          <a:p>
            <a:pPr lvl="0"/>
            <a:r>
              <a:rPr lang="pt-BR" dirty="0"/>
              <a:t>Editar Título</a:t>
            </a:r>
          </a:p>
        </p:txBody>
      </p:sp>
      <p:sp>
        <p:nvSpPr>
          <p:cNvPr id="18" name="Espaço Reservado para Imagem 17">
            <a:extLst>
              <a:ext uri="{FF2B5EF4-FFF2-40B4-BE49-F238E27FC236}">
                <a16:creationId xmlns:a16="http://schemas.microsoft.com/office/drawing/2014/main" id="{38C85025-3118-4976-8C89-3543CB5EEBF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641865" y="1779509"/>
            <a:ext cx="2376487" cy="137720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Bandeira</a:t>
            </a:r>
          </a:p>
        </p:txBody>
      </p:sp>
      <p:sp>
        <p:nvSpPr>
          <p:cNvPr id="20" name="Espaço Reservado para Imagem 19">
            <a:extLst>
              <a:ext uri="{FF2B5EF4-FFF2-40B4-BE49-F238E27FC236}">
                <a16:creationId xmlns:a16="http://schemas.microsoft.com/office/drawing/2014/main" id="{ED324B67-7329-4BB0-8828-A73095FC604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41866" y="3975057"/>
            <a:ext cx="2376487" cy="27400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pt-BR" dirty="0"/>
              <a:t>Imagem Pessoa</a:t>
            </a:r>
          </a:p>
        </p:txBody>
      </p:sp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7683ACB5-5913-4454-8B45-E80630159D0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140200" y="6399213"/>
            <a:ext cx="2486025" cy="315912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1800" b="1"/>
            </a:lvl1pPr>
            <a:lvl2pPr>
              <a:defRPr sz="1800" b="1"/>
            </a:lvl2pPr>
            <a:lvl3pPr>
              <a:defRPr sz="1800" b="1"/>
            </a:lvl3pPr>
            <a:lvl4pPr>
              <a:defRPr sz="1800" b="1"/>
            </a:lvl4pPr>
            <a:lvl5pPr>
              <a:defRPr sz="1800" b="1"/>
            </a:lvl5pPr>
          </a:lstStyle>
          <a:p>
            <a:pPr lvl="0"/>
            <a:r>
              <a:rPr lang="pt-BR" dirty="0"/>
              <a:t>Editar nome</a:t>
            </a:r>
          </a:p>
        </p:txBody>
      </p:sp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F4BFD537-A434-4246-A4B6-874B435BA7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41865" y="3253428"/>
            <a:ext cx="2455862" cy="6048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pt-BR" dirty="0"/>
              <a:t>Editar País</a:t>
            </a:r>
          </a:p>
        </p:txBody>
      </p:sp>
    </p:spTree>
    <p:extLst>
      <p:ext uri="{BB962C8B-B14F-4D97-AF65-F5344CB8AC3E}">
        <p14:creationId xmlns:p14="http://schemas.microsoft.com/office/powerpoint/2010/main" val="2247768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ral peque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1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4B5E5280-0888-478A-92DC-756B8F7A7FA8}"/>
              </a:ext>
            </a:extLst>
          </p:cNvPr>
          <p:cNvSpPr/>
          <p:nvPr userDrawn="1"/>
        </p:nvSpPr>
        <p:spPr>
          <a:xfrm>
            <a:off x="7824788" y="0"/>
            <a:ext cx="1306512" cy="6858000"/>
          </a:xfrm>
          <a:prstGeom prst="rect">
            <a:avLst/>
          </a:prstGeom>
          <a:gradFill>
            <a:gsLst>
              <a:gs pos="0">
                <a:schemeClr val="accent3">
                  <a:lumMod val="40000"/>
                  <a:lumOff val="6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B3171E86-687F-4AD5-833A-26E8D95A1805}"/>
              </a:ext>
            </a:extLst>
          </p:cNvPr>
          <p:cNvSpPr/>
          <p:nvPr userDrawn="1"/>
        </p:nvSpPr>
        <p:spPr>
          <a:xfrm>
            <a:off x="0" y="0"/>
            <a:ext cx="1306513" cy="6858000"/>
          </a:xfrm>
          <a:prstGeom prst="rect">
            <a:avLst/>
          </a:prstGeom>
          <a:gradFill>
            <a:gsLst>
              <a:gs pos="0">
                <a:schemeClr val="tx1"/>
              </a:gs>
              <a:gs pos="35000">
                <a:schemeClr val="bg2">
                  <a:lumMod val="25000"/>
                </a:schemeClr>
              </a:gs>
              <a:gs pos="69000">
                <a:schemeClr val="accent3">
                  <a:lumMod val="50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100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FAB6CA49-FA97-4265-B31C-24F45B207809}"/>
              </a:ext>
            </a:extLst>
          </p:cNvPr>
          <p:cNvSpPr/>
          <p:nvPr userDrawn="1"/>
        </p:nvSpPr>
        <p:spPr>
          <a:xfrm>
            <a:off x="1303338" y="0"/>
            <a:ext cx="1308100" cy="6858000"/>
          </a:xfrm>
          <a:prstGeom prst="rect">
            <a:avLst/>
          </a:prstGeom>
          <a:gradFill>
            <a:gsLst>
              <a:gs pos="0">
                <a:schemeClr val="bg2">
                  <a:lumMod val="25000"/>
                </a:schemeClr>
              </a:gs>
              <a:gs pos="35000">
                <a:schemeClr val="accent3">
                  <a:lumMod val="50000"/>
                </a:schemeClr>
              </a:gs>
              <a:gs pos="69000">
                <a:schemeClr val="accent3">
                  <a:lumMod val="75000"/>
                </a:schemeClr>
              </a:gs>
              <a:gs pos="100000">
                <a:schemeClr val="accent3">
                  <a:lumMod val="7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  <a:p>
            <a:pPr algn="ctr">
              <a:defRPr/>
            </a:pPr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018BB23-1503-40FD-9E09-8C9CB18EF745}"/>
              </a:ext>
            </a:extLst>
          </p:cNvPr>
          <p:cNvSpPr/>
          <p:nvPr userDrawn="1"/>
        </p:nvSpPr>
        <p:spPr>
          <a:xfrm>
            <a:off x="260667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50000"/>
                </a:schemeClr>
              </a:gs>
              <a:gs pos="35000">
                <a:schemeClr val="accent3">
                  <a:lumMod val="75000"/>
                </a:schemeClr>
              </a:gs>
              <a:gs pos="6900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09322C02-A10F-411C-B88A-8CABA1BE2F1E}"/>
              </a:ext>
            </a:extLst>
          </p:cNvPr>
          <p:cNvSpPr/>
          <p:nvPr userDrawn="1"/>
        </p:nvSpPr>
        <p:spPr>
          <a:xfrm>
            <a:off x="3911600" y="0"/>
            <a:ext cx="1308100" cy="6858000"/>
          </a:xfrm>
          <a:prstGeom prst="rect">
            <a:avLst/>
          </a:prstGeom>
          <a:gradFill>
            <a:gsLst>
              <a:gs pos="0">
                <a:schemeClr val="accent3">
                  <a:lumMod val="75000"/>
                </a:schemeClr>
              </a:gs>
              <a:gs pos="35000">
                <a:schemeClr val="accent3">
                  <a:lumMod val="60000"/>
                  <a:lumOff val="4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2230A02-5254-4E1B-8161-4C7CA500D0C6}"/>
              </a:ext>
            </a:extLst>
          </p:cNvPr>
          <p:cNvSpPr/>
          <p:nvPr userDrawn="1"/>
        </p:nvSpPr>
        <p:spPr>
          <a:xfrm>
            <a:off x="5216525" y="0"/>
            <a:ext cx="1306513" cy="6858000"/>
          </a:xfrm>
          <a:prstGeom prst="rect">
            <a:avLst/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40000"/>
                  <a:lumOff val="60000"/>
                </a:schemeClr>
              </a:gs>
              <a:gs pos="100000">
                <a:schemeClr val="accent3">
                  <a:lumMod val="20000"/>
                  <a:lumOff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1DF5EDFA-337F-4C37-B148-72322770314E}"/>
              </a:ext>
            </a:extLst>
          </p:cNvPr>
          <p:cNvSpPr/>
          <p:nvPr userDrawn="1"/>
        </p:nvSpPr>
        <p:spPr>
          <a:xfrm>
            <a:off x="6519863" y="0"/>
            <a:ext cx="1308100" cy="6858000"/>
          </a:xfrm>
          <a:prstGeom prst="rect">
            <a:avLst/>
          </a:prstGeom>
          <a:gradFill>
            <a:gsLst>
              <a:gs pos="0">
                <a:srgbClr val="C8DDAB"/>
              </a:gs>
              <a:gs pos="35000">
                <a:schemeClr val="accent3">
                  <a:lumMod val="40000"/>
                  <a:lumOff val="60000"/>
                </a:schemeClr>
              </a:gs>
              <a:gs pos="69000">
                <a:schemeClr val="accent3">
                  <a:lumMod val="20000"/>
                  <a:lumOff val="80000"/>
                </a:schemeClr>
              </a:gs>
              <a:gs pos="100000">
                <a:schemeClr val="bg1">
                  <a:lumMod val="95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algn="ctr">
              <a:defRPr/>
            </a:pPr>
            <a:endParaRPr lang="pt-BR"/>
          </a:p>
        </p:txBody>
      </p:sp>
      <p:sp>
        <p:nvSpPr>
          <p:cNvPr id="9" name="Seta para a direita 14">
            <a:extLst>
              <a:ext uri="{FF2B5EF4-FFF2-40B4-BE49-F238E27FC236}">
                <a16:creationId xmlns:a16="http://schemas.microsoft.com/office/drawing/2014/main" id="{13E3794A-39B9-4F11-9A65-AC2566BBFC9F}"/>
              </a:ext>
            </a:extLst>
          </p:cNvPr>
          <p:cNvSpPr/>
          <p:nvPr userDrawn="1"/>
        </p:nvSpPr>
        <p:spPr>
          <a:xfrm rot="5400000">
            <a:off x="400050" y="2657476"/>
            <a:ext cx="485775" cy="3238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10" name="Seta para a direita 15">
            <a:extLst>
              <a:ext uri="{FF2B5EF4-FFF2-40B4-BE49-F238E27FC236}">
                <a16:creationId xmlns:a16="http://schemas.microsoft.com/office/drawing/2014/main" id="{DFB7F4FA-087C-404C-B195-50699B26695F}"/>
              </a:ext>
            </a:extLst>
          </p:cNvPr>
          <p:cNvSpPr/>
          <p:nvPr userDrawn="1"/>
        </p:nvSpPr>
        <p:spPr>
          <a:xfrm>
            <a:off x="95250" y="2917825"/>
            <a:ext cx="485775" cy="323850"/>
          </a:xfrm>
          <a:prstGeom prst="rightArrow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Seta para a direita 16">
            <a:extLst>
              <a:ext uri="{FF2B5EF4-FFF2-40B4-BE49-F238E27FC236}">
                <a16:creationId xmlns:a16="http://schemas.microsoft.com/office/drawing/2014/main" id="{5E88BB1A-AC3F-4CD1-A010-5AA2B37E13C5}"/>
              </a:ext>
            </a:extLst>
          </p:cNvPr>
          <p:cNvSpPr/>
          <p:nvPr userDrawn="1"/>
        </p:nvSpPr>
        <p:spPr>
          <a:xfrm rot="16200000">
            <a:off x="395287" y="3197226"/>
            <a:ext cx="485775" cy="32385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Seta para a direita 17">
            <a:extLst>
              <a:ext uri="{FF2B5EF4-FFF2-40B4-BE49-F238E27FC236}">
                <a16:creationId xmlns:a16="http://schemas.microsoft.com/office/drawing/2014/main" id="{36A8CDFF-E5D3-445F-A807-E5E0A8994676}"/>
              </a:ext>
            </a:extLst>
          </p:cNvPr>
          <p:cNvSpPr/>
          <p:nvPr userDrawn="1"/>
        </p:nvSpPr>
        <p:spPr>
          <a:xfrm>
            <a:off x="742950" y="2922588"/>
            <a:ext cx="485775" cy="323850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4BF2629F-D774-4FB0-872E-9E4F21426014}"/>
              </a:ext>
            </a:extLst>
          </p:cNvPr>
          <p:cNvSpPr/>
          <p:nvPr userDrawn="1"/>
        </p:nvSpPr>
        <p:spPr>
          <a:xfrm>
            <a:off x="1331913" y="666750"/>
            <a:ext cx="7812087" cy="619125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/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D9099EE3-ED9B-4A5A-98AE-233EE12133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" y="5247095"/>
            <a:ext cx="1206000" cy="1278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5807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9" r:id="rId2"/>
    <p:sldLayoutId id="2147483672" r:id="rId3"/>
    <p:sldLayoutId id="2147483674" r:id="rId4"/>
    <p:sldLayoutId id="2147483678" r:id="rId5"/>
    <p:sldLayoutId id="2147483677" r:id="rId6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Quil%C3%B3metro" TargetMode="External"/><Relationship Id="rId7" Type="http://schemas.openxmlformats.org/officeDocument/2006/relationships/image" Target="../media/image3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2.JPG"/><Relationship Id="rId4" Type="http://schemas.openxmlformats.org/officeDocument/2006/relationships/hyperlink" Target="https://pt.wikipedia.org/wiki/Paris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3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7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jpeg"/><Relationship Id="rId5" Type="http://schemas.openxmlformats.org/officeDocument/2006/relationships/image" Target="../media/image15.JPG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1.jpeg"/><Relationship Id="rId5" Type="http://schemas.openxmlformats.org/officeDocument/2006/relationships/image" Target="../media/image110.jpg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1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7" Type="http://schemas.openxmlformats.org/officeDocument/2006/relationships/image" Target="../media/image1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7" Type="http://schemas.openxmlformats.org/officeDocument/2006/relationships/image" Target="../media/image15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7" Type="http://schemas.openxmlformats.org/officeDocument/2006/relationships/image" Target="../media/image1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6.jpe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eg"/><Relationship Id="rId3" Type="http://schemas.openxmlformats.org/officeDocument/2006/relationships/hyperlink" Target="https://pt.wikipedia.org/wiki/1_de_julho" TargetMode="External"/><Relationship Id="rId7" Type="http://schemas.openxmlformats.org/officeDocument/2006/relationships/image" Target="../media/image138.jpeg"/><Relationship Id="rId2" Type="http://schemas.openxmlformats.org/officeDocument/2006/relationships/hyperlink" Target="https://pt.wikipedia.org/wiki/Bandeira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7.jpeg"/><Relationship Id="rId5" Type="http://schemas.openxmlformats.org/officeDocument/2006/relationships/image" Target="../media/image126.jpeg"/><Relationship Id="rId4" Type="http://schemas.openxmlformats.org/officeDocument/2006/relationships/hyperlink" Target="https://pt.wikipedia.org/wiki/1971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7" Type="http://schemas.openxmlformats.org/officeDocument/2006/relationships/image" Target="../media/image144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3.jpeg"/><Relationship Id="rId5" Type="http://schemas.openxmlformats.org/officeDocument/2006/relationships/image" Target="../media/image142.jpeg"/><Relationship Id="rId4" Type="http://schemas.openxmlformats.org/officeDocument/2006/relationships/image" Target="../media/image141.jp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mailto:ruy_ernesto@hotmail.com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13" Type="http://schemas.openxmlformats.org/officeDocument/2006/relationships/slide" Target="slide40.xml"/><Relationship Id="rId3" Type="http://schemas.openxmlformats.org/officeDocument/2006/relationships/slide" Target="slide10.xml"/><Relationship Id="rId7" Type="http://schemas.openxmlformats.org/officeDocument/2006/relationships/slide" Target="slide22.xml"/><Relationship Id="rId12" Type="http://schemas.openxmlformats.org/officeDocument/2006/relationships/slide" Target="slide37.xml"/><Relationship Id="rId2" Type="http://schemas.openxmlformats.org/officeDocument/2006/relationships/slide" Target="slide7.xml"/><Relationship Id="rId1" Type="http://schemas.openxmlformats.org/officeDocument/2006/relationships/slideLayout" Target="../slideLayouts/slideLayout4.xml"/><Relationship Id="rId6" Type="http://schemas.openxmlformats.org/officeDocument/2006/relationships/slide" Target="slide19.xml"/><Relationship Id="rId11" Type="http://schemas.openxmlformats.org/officeDocument/2006/relationships/slide" Target="slide34.xml"/><Relationship Id="rId5" Type="http://schemas.openxmlformats.org/officeDocument/2006/relationships/slide" Target="slide16.xml"/><Relationship Id="rId10" Type="http://schemas.openxmlformats.org/officeDocument/2006/relationships/slide" Target="slide31.xml"/><Relationship Id="rId4" Type="http://schemas.openxmlformats.org/officeDocument/2006/relationships/slide" Target="slide13.xml"/><Relationship Id="rId9" Type="http://schemas.openxmlformats.org/officeDocument/2006/relationships/slide" Target="slide28.xml"/><Relationship Id="rId14" Type="http://schemas.openxmlformats.org/officeDocument/2006/relationships/slide" Target="slide4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>
            <a:extLst>
              <a:ext uri="{FF2B5EF4-FFF2-40B4-BE49-F238E27FC236}">
                <a16:creationId xmlns:a16="http://schemas.microsoft.com/office/drawing/2014/main" id="{33D7891B-1221-4365-A4EF-5B47686381F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27784" y="3645024"/>
            <a:ext cx="1224136" cy="936501"/>
          </a:xfrm>
        </p:spPr>
        <p:txBody>
          <a:bodyPr/>
          <a:lstStyle/>
          <a:p>
            <a:pPr algn="ctr"/>
            <a:r>
              <a:rPr lang="pt-BR" sz="6000" b="1" dirty="0"/>
              <a:t>3º</a:t>
            </a:r>
          </a:p>
        </p:txBody>
      </p:sp>
    </p:spTree>
    <p:extLst>
      <p:ext uri="{BB962C8B-B14F-4D97-AF65-F5344CB8AC3E}">
        <p14:creationId xmlns:p14="http://schemas.microsoft.com/office/powerpoint/2010/main" val="2498257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S02 - Missões – 13 de julho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7488966-2EB1-4A91-8D05-CF77487F80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>
                <a:solidFill>
                  <a:schemeClr val="accent3">
                    <a:lumMod val="50000"/>
                  </a:schemeClr>
                </a:solidFill>
              </a:rPr>
              <a:t>O voo perdido</a:t>
            </a:r>
          </a:p>
          <a:p>
            <a:endParaRPr lang="pt-BR" dirty="0"/>
          </a:p>
        </p:txBody>
      </p:sp>
      <p:pic>
        <p:nvPicPr>
          <p:cNvPr id="29" name="Espaço Reservado para Imagem 28" descr="Uma imagem contendo clip-art&#10;&#10;Descrição gerada automaticamente">
            <a:extLst>
              <a:ext uri="{FF2B5EF4-FFF2-40B4-BE49-F238E27FC236}">
                <a16:creationId xmlns:a16="http://schemas.microsoft.com/office/drawing/2014/main" id="{A6168CA5-E067-47DD-BD3F-01A0C2D028B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27" name="Espaço Reservado para Imagem 26" descr="Uma imagem contendo pessoa, edifício, mesa, parede&#10;&#10;Descrição gerada automaticamente">
            <a:extLst>
              <a:ext uri="{FF2B5EF4-FFF2-40B4-BE49-F238E27FC236}">
                <a16:creationId xmlns:a16="http://schemas.microsoft.com/office/drawing/2014/main" id="{3A28B247-B7AE-420C-BCC9-26DE3545C3E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3" r="9433"/>
          <a:stretch>
            <a:fillRect/>
          </a:stretch>
        </p:blipFill>
        <p:spPr/>
      </p:pic>
      <p:sp>
        <p:nvSpPr>
          <p:cNvPr id="24" name="Espaço Reservado para Texto 23">
            <a:extLst>
              <a:ext uri="{FF2B5EF4-FFF2-40B4-BE49-F238E27FC236}">
                <a16:creationId xmlns:a16="http://schemas.microsoft.com/office/drawing/2014/main" id="{B05170F6-E780-4214-B27E-B0B414DD1AC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Catherine </a:t>
            </a:r>
            <a:r>
              <a:rPr lang="pt-BR" dirty="0" err="1"/>
              <a:t>Buama</a:t>
            </a:r>
            <a:r>
              <a:rPr lang="pt-BR" dirty="0"/>
              <a:t>, 17</a:t>
            </a:r>
          </a:p>
          <a:p>
            <a:endParaRPr lang="pt-BR" dirty="0"/>
          </a:p>
        </p:txBody>
      </p:sp>
      <p:sp>
        <p:nvSpPr>
          <p:cNvPr id="25" name="Espaço Reservado para Texto 24">
            <a:extLst>
              <a:ext uri="{FF2B5EF4-FFF2-40B4-BE49-F238E27FC236}">
                <a16:creationId xmlns:a16="http://schemas.microsoft.com/office/drawing/2014/main" id="{C9009C5D-0766-4634-B24E-20E4D28F315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Nova Caledônia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8E1D7DE6-6935-4F98-972F-72CAEED5D3EE}"/>
              </a:ext>
            </a:extLst>
          </p:cNvPr>
          <p:cNvCxnSpPr>
            <a:cxnSpLocks/>
          </p:cNvCxnSpPr>
          <p:nvPr/>
        </p:nvCxnSpPr>
        <p:spPr>
          <a:xfrm flipH="1">
            <a:off x="3995936" y="3590517"/>
            <a:ext cx="2682406" cy="126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710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AECD4ED9-9962-4F11-B73D-71580741EB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0" y="693040"/>
            <a:ext cx="3334470" cy="2112349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Nova Caledônia</a:t>
            </a:r>
          </a:p>
          <a:p>
            <a:r>
              <a:rPr lang="pt-BR" b="1" dirty="0"/>
              <a:t>Em Nova Caledônia se cultiva muito a orquídea: </a:t>
            </a:r>
            <a:r>
              <a:rPr lang="pt-BR" i="1" dirty="0" err="1"/>
              <a:t>Vanilla</a:t>
            </a:r>
            <a:r>
              <a:rPr lang="pt-BR" i="1" dirty="0"/>
              <a:t> </a:t>
            </a:r>
            <a:r>
              <a:rPr lang="pt-BR" i="1" dirty="0" err="1"/>
              <a:t>planifolia</a:t>
            </a:r>
            <a:r>
              <a:rPr lang="pt-BR" b="1" dirty="0"/>
              <a:t>  </a:t>
            </a:r>
          </a:p>
          <a:p>
            <a:r>
              <a:rPr lang="pt-BR" b="1" dirty="0"/>
              <a:t>Da qual se pode extrair a essência natural de baunilha. </a:t>
            </a:r>
          </a:p>
          <a:p>
            <a:r>
              <a:rPr lang="pt-BR" b="1" dirty="0"/>
              <a:t>A fava, fruto dessa orquídea é que tem essa essência.</a:t>
            </a:r>
          </a:p>
        </p:txBody>
      </p:sp>
      <p:pic>
        <p:nvPicPr>
          <p:cNvPr id="7" name="Espaço Reservado para Imagem 28" descr="Uma imagem contendo clip-art&#10;&#10;Descrição gerada automaticamente">
            <a:extLst>
              <a:ext uri="{FF2B5EF4-FFF2-40B4-BE49-F238E27FC236}">
                <a16:creationId xmlns:a16="http://schemas.microsoft.com/office/drawing/2014/main" id="{29F1BE5C-6309-4742-83A2-BE05119D30BE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3510880" y="761109"/>
            <a:ext cx="1820956" cy="88292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EE321BC6-2CA1-41D0-921C-CE2A56DBE2ED}"/>
              </a:ext>
            </a:extLst>
          </p:cNvPr>
          <p:cNvSpPr txBox="1"/>
          <p:nvPr/>
        </p:nvSpPr>
        <p:spPr>
          <a:xfrm>
            <a:off x="3652466" y="1590334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Nova Caledônia</a:t>
            </a:r>
          </a:p>
        </p:txBody>
      </p:sp>
      <p:pic>
        <p:nvPicPr>
          <p:cNvPr id="1026" name="Picture 2" descr="Vanilla plantation in Lifou the Loyalty Islands">
            <a:extLst>
              <a:ext uri="{FF2B5EF4-FFF2-40B4-BE49-F238E27FC236}">
                <a16:creationId xmlns:a16="http://schemas.microsoft.com/office/drawing/2014/main" id="{8B4DC7BC-0352-4ADE-A8CE-341FBA426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727345"/>
            <a:ext cx="3651850" cy="2602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m relacionada">
            <a:extLst>
              <a:ext uri="{FF2B5EF4-FFF2-40B4-BE49-F238E27FC236}">
                <a16:creationId xmlns:a16="http://schemas.microsoft.com/office/drawing/2014/main" id="{40D4DDD5-D776-49FE-A6BA-03E87464A4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35814"/>
            <a:ext cx="4330173" cy="28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31A7712D-4D1F-407E-94E6-64FBBCAD9B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69" b="11969"/>
          <a:stretch/>
        </p:blipFill>
        <p:spPr bwMode="auto">
          <a:xfrm>
            <a:off x="70505" y="2897383"/>
            <a:ext cx="3849283" cy="292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50E1E98B-1639-45FB-80C0-679FCC1D644E}"/>
              </a:ext>
            </a:extLst>
          </p:cNvPr>
          <p:cNvSpPr txBox="1"/>
          <p:nvPr/>
        </p:nvSpPr>
        <p:spPr>
          <a:xfrm>
            <a:off x="5390119" y="3330089"/>
            <a:ext cx="36833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Secando as favas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551954BF-D8C7-4345-87D2-CFBE4792297B}"/>
              </a:ext>
            </a:extLst>
          </p:cNvPr>
          <p:cNvSpPr txBox="1"/>
          <p:nvPr/>
        </p:nvSpPr>
        <p:spPr>
          <a:xfrm>
            <a:off x="4360733" y="3705119"/>
            <a:ext cx="4253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 orquídea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BF0603F-C6EE-4210-9713-B47275795252}"/>
              </a:ext>
            </a:extLst>
          </p:cNvPr>
          <p:cNvSpPr txBox="1"/>
          <p:nvPr/>
        </p:nvSpPr>
        <p:spPr>
          <a:xfrm>
            <a:off x="174576" y="5825275"/>
            <a:ext cx="38031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A orquídea e as favas</a:t>
            </a:r>
          </a:p>
        </p:txBody>
      </p:sp>
    </p:spTree>
    <p:extLst>
      <p:ext uri="{BB962C8B-B14F-4D97-AF65-F5344CB8AC3E}">
        <p14:creationId xmlns:p14="http://schemas.microsoft.com/office/powerpoint/2010/main" val="3071060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0FF01A21-3C94-471A-B80C-F0ED705B0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3836702" cy="587853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Corvo da Nova-Caledônia</a:t>
            </a:r>
            <a:endParaRPr lang="pt-BR" altLang="pt-BR" sz="1600" b="1" dirty="0"/>
          </a:p>
          <a:p>
            <a:r>
              <a:rPr lang="pt-BR" b="1" dirty="0"/>
              <a:t>Os corvos são consideradas as aves mais inteligentes.</a:t>
            </a:r>
          </a:p>
          <a:p>
            <a:r>
              <a:rPr lang="pt-BR" b="1" dirty="0"/>
              <a:t>O corvo da Caledônia tem cerca de 40 cm de comprimento e plumagem negra. As patas e o bico em forma de cinzel são também pretos. O seu habitat é a floresta primária. É uma ave onívora (come de tudo) que constrói o ninho no topo das árvores. As posturas são feitas em Setembro e contam normalmente dois ovos.</a:t>
            </a:r>
          </a:p>
          <a:p>
            <a:pPr fontAlgn="base"/>
            <a:r>
              <a:rPr lang="pt-BR" b="1" dirty="0"/>
              <a:t>Suas habilidades com ferramentas rivalizam ou superam as dos grandes macacos. Também, suas habilidades para resolver alguns problemas estão no nível de uma criança de 5 anos de idade.</a:t>
            </a:r>
            <a:endParaRPr lang="pt-BR" sz="1600" b="1" i="1" dirty="0"/>
          </a:p>
        </p:txBody>
      </p:sp>
      <p:pic>
        <p:nvPicPr>
          <p:cNvPr id="5" name="Picture 2" descr="http://hypescience.com/wp-content/uploads/2012/11/111-600x400.jpg">
            <a:extLst>
              <a:ext uri="{FF2B5EF4-FFF2-40B4-BE49-F238E27FC236}">
                <a16:creationId xmlns:a16="http://schemas.microsoft.com/office/drawing/2014/main" id="{DEFFD44C-ECC3-41AB-B67A-9EC0D0FFF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4274" y="4437111"/>
            <a:ext cx="3573017" cy="2382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Espaço Reservado para Imagem 15" descr="Uma imagem contendo clip-art&#10;&#10;Descrição gerada automaticamente">
            <a:extLst>
              <a:ext uri="{FF2B5EF4-FFF2-40B4-BE49-F238E27FC236}">
                <a16:creationId xmlns:a16="http://schemas.microsoft.com/office/drawing/2014/main" id="{42B4F939-594B-406C-81DC-D6103E1017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4139952" y="764704"/>
            <a:ext cx="1642499" cy="951848"/>
          </a:xfrm>
          <a:prstGeom prst="rect">
            <a:avLst/>
          </a:prstGeom>
        </p:spPr>
      </p:pic>
      <p:pic>
        <p:nvPicPr>
          <p:cNvPr id="7" name="Picture 4" descr="Resultado de imagem para corvo da nova caledÃ´nia">
            <a:extLst>
              <a:ext uri="{FF2B5EF4-FFF2-40B4-BE49-F238E27FC236}">
                <a16:creationId xmlns:a16="http://schemas.microsoft.com/office/drawing/2014/main" id="{5A4CE629-3848-4576-A06C-F5F987E5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844824"/>
            <a:ext cx="3787899" cy="25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399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S03 - Missões – 20 de julho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B6B9A64-E4FF-4D20-8D30-3F169A31664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chefe “mudo”</a:t>
            </a:r>
          </a:p>
        </p:txBody>
      </p:sp>
      <p:pic>
        <p:nvPicPr>
          <p:cNvPr id="25" name="Espaço Reservado para Imagem 24" descr="Uma imagem contendo clip-art&#10;&#10;Descrição gerada automaticamente">
            <a:extLst>
              <a:ext uri="{FF2B5EF4-FFF2-40B4-BE49-F238E27FC236}">
                <a16:creationId xmlns:a16="http://schemas.microsoft.com/office/drawing/2014/main" id="{156A121F-EA42-4374-BC50-13DD5A9840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27" name="Espaço Reservado para Imagem 26" descr="Uma imagem contendo homem, pessoa, céu&#10;&#10;Descrição gerada automaticamente">
            <a:extLst>
              <a:ext uri="{FF2B5EF4-FFF2-40B4-BE49-F238E27FC236}">
                <a16:creationId xmlns:a16="http://schemas.microsoft.com/office/drawing/2014/main" id="{E90FE936-C697-4699-AC64-83CF0F31630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7208"/>
          <a:stretch>
            <a:fillRect/>
          </a:stretch>
        </p:blipFill>
        <p:spPr/>
      </p:pic>
      <p:sp>
        <p:nvSpPr>
          <p:cNvPr id="22" name="Espaço Reservado para Texto 21">
            <a:extLst>
              <a:ext uri="{FF2B5EF4-FFF2-40B4-BE49-F238E27FC236}">
                <a16:creationId xmlns:a16="http://schemas.microsoft.com/office/drawing/2014/main" id="{1E890CAD-2549-48C0-BA66-473CA9DB4C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Felix </a:t>
            </a:r>
            <a:r>
              <a:rPr lang="pt-BR" dirty="0" err="1"/>
              <a:t>Wadrobert</a:t>
            </a:r>
            <a:r>
              <a:rPr lang="pt-BR" dirty="0"/>
              <a:t>, 59</a:t>
            </a:r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9C46C587-4ADF-4197-8C3F-9876198F98C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Nova Caledônia</a:t>
            </a:r>
          </a:p>
        </p:txBody>
      </p:sp>
      <p:cxnSp>
        <p:nvCxnSpPr>
          <p:cNvPr id="12" name="Conector de Seta Reta 11">
            <a:extLst>
              <a:ext uri="{FF2B5EF4-FFF2-40B4-BE49-F238E27FC236}">
                <a16:creationId xmlns:a16="http://schemas.microsoft.com/office/drawing/2014/main" id="{8CAB3F46-8911-4C24-AFBB-A54547FB1E08}"/>
              </a:ext>
            </a:extLst>
          </p:cNvPr>
          <p:cNvCxnSpPr>
            <a:cxnSpLocks/>
          </p:cNvCxnSpPr>
          <p:nvPr/>
        </p:nvCxnSpPr>
        <p:spPr>
          <a:xfrm flipH="1">
            <a:off x="3995936" y="3590517"/>
            <a:ext cx="2682406" cy="126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1141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Imagem relacionada">
            <a:extLst>
              <a:ext uri="{FF2B5EF4-FFF2-40B4-BE49-F238E27FC236}">
                <a16:creationId xmlns:a16="http://schemas.microsoft.com/office/drawing/2014/main" id="{309561C4-BBBC-45B0-B4B1-0F2D080F06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25" y="4365104"/>
            <a:ext cx="7874323" cy="2460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2FF15B23-7B13-4F92-B5C7-15D6F541F4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0" y="693040"/>
            <a:ext cx="3334470" cy="36720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Nova Caledônia</a:t>
            </a:r>
          </a:p>
          <a:p>
            <a:r>
              <a:rPr lang="pt-BR" b="1" dirty="0"/>
              <a:t>A principal cidade da Nova Caledônia é a cidade de </a:t>
            </a:r>
            <a:r>
              <a:rPr lang="pt-BR" b="1" dirty="0" err="1"/>
              <a:t>Numeá</a:t>
            </a:r>
            <a:r>
              <a:rPr lang="pt-BR" b="1" dirty="0"/>
              <a:t>, </a:t>
            </a:r>
            <a:r>
              <a:rPr lang="pt-BR" b="1" dirty="0" err="1"/>
              <a:t>Numea</a:t>
            </a:r>
            <a:r>
              <a:rPr lang="pt-BR" b="1" dirty="0"/>
              <a:t> ou </a:t>
            </a:r>
            <a:r>
              <a:rPr lang="pt-BR" b="1" dirty="0" err="1"/>
              <a:t>Numeia</a:t>
            </a:r>
            <a:r>
              <a:rPr lang="pt-BR" b="1" dirty="0"/>
              <a:t>. É também a maior cidade de fala francesa da Oceania. Tem quase 100.000 habitantes e uma área de 67,19 km². A Nova Caledónia é a porção de terra mais distante do seu respectivo país soberano, a França, estando localizada cerca de 16 000 </a:t>
            </a:r>
            <a:r>
              <a:rPr lang="pt-BR" b="1" dirty="0">
                <a:hlinkClick r:id="rId3" tooltip="Quilómetr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km</a:t>
            </a:r>
            <a:r>
              <a:rPr lang="pt-BR" b="1" dirty="0"/>
              <a:t> de distância da capital francesa </a:t>
            </a:r>
            <a:r>
              <a:rPr lang="pt-BR" b="1" dirty="0">
                <a:hlinkClick r:id="rId4" tooltip="Pari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Paris</a:t>
            </a:r>
            <a:r>
              <a:rPr lang="pt-BR" b="1" dirty="0"/>
              <a:t>. </a:t>
            </a:r>
          </a:p>
        </p:txBody>
      </p:sp>
      <p:pic>
        <p:nvPicPr>
          <p:cNvPr id="7" name="Espaço Reservado para Imagem 28" descr="Uma imagem contendo clip-art&#10;&#10;Descrição gerada automaticamente">
            <a:extLst>
              <a:ext uri="{FF2B5EF4-FFF2-40B4-BE49-F238E27FC236}">
                <a16:creationId xmlns:a16="http://schemas.microsoft.com/office/drawing/2014/main" id="{0C6A1D1E-4F0B-4E49-8288-032086D6AD84}"/>
              </a:ext>
            </a:extLst>
          </p:cNvPr>
          <p:cNvPicPr preferRelativeResize="0"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3510880" y="761109"/>
            <a:ext cx="1820956" cy="88292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F8A89CFF-2EB5-4517-ACDC-270EA531A6E6}"/>
              </a:ext>
            </a:extLst>
          </p:cNvPr>
          <p:cNvSpPr txBox="1"/>
          <p:nvPr/>
        </p:nvSpPr>
        <p:spPr>
          <a:xfrm>
            <a:off x="3652466" y="1590334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Nova Caledônia</a:t>
            </a:r>
          </a:p>
        </p:txBody>
      </p:sp>
      <p:pic>
        <p:nvPicPr>
          <p:cNvPr id="2050" name="Picture 2" descr="BrasÃ£o de Nova CaledÃ³nia">
            <a:extLst>
              <a:ext uri="{FF2B5EF4-FFF2-40B4-BE49-F238E27FC236}">
                <a16:creationId xmlns:a16="http://schemas.microsoft.com/office/drawing/2014/main" id="{F7297A7B-978D-482A-AA96-FDCC5E79D7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4779" y="693040"/>
            <a:ext cx="1383575" cy="2442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8521FB36-9830-43B6-A14C-AE348DC5A514}"/>
              </a:ext>
            </a:extLst>
          </p:cNvPr>
          <p:cNvSpPr txBox="1"/>
          <p:nvPr/>
        </p:nvSpPr>
        <p:spPr>
          <a:xfrm>
            <a:off x="7884368" y="3244334"/>
            <a:ext cx="1187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Brasão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1080A6FC-380F-43C7-88D7-21C3C3F9FF1E}"/>
              </a:ext>
            </a:extLst>
          </p:cNvPr>
          <p:cNvSpPr/>
          <p:nvPr/>
        </p:nvSpPr>
        <p:spPr>
          <a:xfrm>
            <a:off x="6864840" y="4261772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Numea</a:t>
            </a:r>
            <a:endParaRPr lang="pt-BR" dirty="0"/>
          </a:p>
        </p:txBody>
      </p:sp>
      <p:pic>
        <p:nvPicPr>
          <p:cNvPr id="2054" name="Picture 6" descr="Resultado de imagem para noumea, new caledonia">
            <a:extLst>
              <a:ext uri="{FF2B5EF4-FFF2-40B4-BE49-F238E27FC236}">
                <a16:creationId xmlns:a16="http://schemas.microsoft.com/office/drawing/2014/main" id="{0E613C89-89D2-49DE-BCD2-78090B2CBF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619" y="1963141"/>
            <a:ext cx="4270159" cy="240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AEC4354C-0BE7-4F9C-9B52-0197EEDB8116}"/>
              </a:ext>
            </a:extLst>
          </p:cNvPr>
          <p:cNvSpPr/>
          <p:nvPr/>
        </p:nvSpPr>
        <p:spPr>
          <a:xfrm>
            <a:off x="6388515" y="1914477"/>
            <a:ext cx="8771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/>
              <a:t>Numea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648315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10" name="CaixaDeTexto 18">
            <a:extLst>
              <a:ext uri="{FF2B5EF4-FFF2-40B4-BE49-F238E27FC236}">
                <a16:creationId xmlns:a16="http://schemas.microsoft.com/office/drawing/2014/main" id="{E0ABF7BB-A224-4593-BC53-C4CC84FDED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3836702" cy="338554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</a:rPr>
              <a:t>Gecko</a:t>
            </a:r>
            <a:endParaRPr lang="pt-BR" altLang="pt-BR" sz="1600" b="1" dirty="0"/>
          </a:p>
          <a:p>
            <a:r>
              <a:rPr lang="pt-BR" b="1" dirty="0"/>
              <a:t>O </a:t>
            </a:r>
            <a:r>
              <a:rPr lang="pt-BR" b="1" dirty="0" err="1"/>
              <a:t>Gecko</a:t>
            </a:r>
            <a:r>
              <a:rPr lang="pt-BR" b="1" dirty="0"/>
              <a:t> também conhecido como a lagartixa gigante da Nova Caledônia ou lagartixa gigante de </a:t>
            </a:r>
            <a:r>
              <a:rPr lang="pt-BR" b="1" dirty="0" err="1"/>
              <a:t>Leach</a:t>
            </a:r>
            <a:r>
              <a:rPr lang="pt-BR" b="1" dirty="0"/>
              <a:t>, é uma espécie de lagartixa grande, só existe na Nova Caledônia. Com 36 cm de comprimento total ela é a maior lagartixa existente no mundo. Tem um corpo pesado, pele solta e uma pequena cauda atarracada.</a:t>
            </a:r>
          </a:p>
        </p:txBody>
      </p:sp>
      <p:pic>
        <p:nvPicPr>
          <p:cNvPr id="12" name="Espaço Reservado para Imagem 15" descr="Uma imagem contendo clip-art&#10;&#10;Descrição gerada automaticamente">
            <a:extLst>
              <a:ext uri="{FF2B5EF4-FFF2-40B4-BE49-F238E27FC236}">
                <a16:creationId xmlns:a16="http://schemas.microsoft.com/office/drawing/2014/main" id="{D418A0F9-39BB-49D4-95F6-13C2C36B84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4320861" y="3276600"/>
            <a:ext cx="2325929" cy="1347904"/>
          </a:xfrm>
          <a:prstGeom prst="rect">
            <a:avLst/>
          </a:prstGeom>
        </p:spPr>
      </p:pic>
      <p:pic>
        <p:nvPicPr>
          <p:cNvPr id="15370" name="Picture 10" descr="Resultado de imagem para new Caledonian animals">
            <a:extLst>
              <a:ext uri="{FF2B5EF4-FFF2-40B4-BE49-F238E27FC236}">
                <a16:creationId xmlns:a16="http://schemas.microsoft.com/office/drawing/2014/main" id="{43567741-0501-4315-BCF0-2512A7754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869160"/>
            <a:ext cx="3851920" cy="1925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2" descr="Resultado de imagem para gecko new caledonian">
            <a:extLst>
              <a:ext uri="{FF2B5EF4-FFF2-40B4-BE49-F238E27FC236}">
                <a16:creationId xmlns:a16="http://schemas.microsoft.com/office/drawing/2014/main" id="{410841B7-D0F0-497C-8867-DB22925B707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15374" name="Picture 14" descr="https://upload.wikimedia.org/wikipedia/commons/thumb/f/ff/Diplodactylidae_-_Rhacodactylus_leachianus.JPG/800px-Diplodactylidae_-_Rhacodactylus_leachianus.JPG">
            <a:extLst>
              <a:ext uri="{FF2B5EF4-FFF2-40B4-BE49-F238E27FC236}">
                <a16:creationId xmlns:a16="http://schemas.microsoft.com/office/drawing/2014/main" id="{04265E92-12C4-4ACB-86D1-B014611BF3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810" y="816271"/>
            <a:ext cx="2706112" cy="2032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Resultado de imagem para new Caledonian animals">
            <a:extLst>
              <a:ext uri="{FF2B5EF4-FFF2-40B4-BE49-F238E27FC236}">
                <a16:creationId xmlns:a16="http://schemas.microsoft.com/office/drawing/2014/main" id="{59370818-4524-42BB-B0F7-7DA35563F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44" y="764962"/>
            <a:ext cx="1980748" cy="29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ADF5FB58-5607-4752-B4C1-1164ECEECE27}"/>
              </a:ext>
            </a:extLst>
          </p:cNvPr>
          <p:cNvSpPr/>
          <p:nvPr/>
        </p:nvSpPr>
        <p:spPr>
          <a:xfrm>
            <a:off x="6656864" y="3712333"/>
            <a:ext cx="25172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Uma variedade colorida</a:t>
            </a:r>
            <a:endParaRPr lang="pt-BR" dirty="0"/>
          </a:p>
        </p:txBody>
      </p:sp>
      <p:pic>
        <p:nvPicPr>
          <p:cNvPr id="15378" name="Picture 18" descr="Resultado de imagem para new caledonian animals">
            <a:extLst>
              <a:ext uri="{FF2B5EF4-FFF2-40B4-BE49-F238E27FC236}">
                <a16:creationId xmlns:a16="http://schemas.microsoft.com/office/drawing/2014/main" id="{FB004F8D-17FC-472A-9856-7F061F149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5" y="4838719"/>
            <a:ext cx="4513898" cy="193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4076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S04 </a:t>
            </a:r>
            <a:r>
              <a:rPr lang="pt-BR" altLang="pt-BR" sz="4000" dirty="0">
                <a:ln w="11430"/>
                <a:solidFill>
                  <a:schemeClr val="accent3">
                    <a:lumMod val="50000"/>
                  </a:schemeClr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omic Sans MS" pitchFamily="66" charset="0"/>
                <a:cs typeface="Arial" charset="0"/>
              </a:rPr>
              <a:t>-</a:t>
            </a:r>
            <a:r>
              <a:rPr lang="pt-BR" altLang="pt-BR" dirty="0">
                <a:latin typeface="Calibri" panose="020F0502020204030204" pitchFamily="34" charset="0"/>
              </a:rPr>
              <a:t> Missões – 27 de julho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91FBD5A-A635-47B6-8626-B80DC73E6DD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presente especial de Deus</a:t>
            </a:r>
          </a:p>
        </p:txBody>
      </p:sp>
      <p:pic>
        <p:nvPicPr>
          <p:cNvPr id="16" name="Espaço Reservado para Imagem 15" descr="Uma imagem contendo clip-art&#10;&#10;Descrição gerada automaticamente">
            <a:extLst>
              <a:ext uri="{FF2B5EF4-FFF2-40B4-BE49-F238E27FC236}">
                <a16:creationId xmlns:a16="http://schemas.microsoft.com/office/drawing/2014/main" id="{FCE612DC-F3BE-4EB8-93C9-9FA71EFFC8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18" name="Espaço Reservado para Imagem 17" descr="Uma imagem contendo árvore, homem, pessoa, ao ar livre&#10;&#10;Descrição gerada automaticamente">
            <a:extLst>
              <a:ext uri="{FF2B5EF4-FFF2-40B4-BE49-F238E27FC236}">
                <a16:creationId xmlns:a16="http://schemas.microsoft.com/office/drawing/2014/main" id="{9D805060-3ECA-4C51-BECE-1887404BA89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7208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EE5E7764-074F-4314-B62A-B10BC351441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Julius </a:t>
            </a:r>
            <a:r>
              <a:rPr lang="pt-BR" dirty="0" err="1"/>
              <a:t>Philomin</a:t>
            </a:r>
            <a:r>
              <a:rPr lang="pt-BR" dirty="0"/>
              <a:t>, 13 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C58C052A-B9B2-4D41-AC92-68C46451274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Nova Caledônia</a:t>
            </a:r>
          </a:p>
        </p:txBody>
      </p: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FC5EC2E0-D196-48E1-AE69-A07DE6AD2A9B}"/>
              </a:ext>
            </a:extLst>
          </p:cNvPr>
          <p:cNvCxnSpPr>
            <a:cxnSpLocks/>
          </p:cNvCxnSpPr>
          <p:nvPr/>
        </p:nvCxnSpPr>
        <p:spPr>
          <a:xfrm flipH="1">
            <a:off x="3995936" y="3590517"/>
            <a:ext cx="2682406" cy="126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69640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C5531EB0-F0A7-40D0-8DBF-F4AACA03B4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0" y="693040"/>
            <a:ext cx="3334470" cy="95099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Nova Caledônia</a:t>
            </a:r>
          </a:p>
          <a:p>
            <a:r>
              <a:rPr lang="pt-BR" b="1" dirty="0"/>
              <a:t>Mar de Corais na região da Nova Caledônia, na Polinésia Francesa </a:t>
            </a:r>
          </a:p>
        </p:txBody>
      </p:sp>
      <p:pic>
        <p:nvPicPr>
          <p:cNvPr id="7" name="Espaço Reservado para Imagem 28" descr="Uma imagem contendo clip-art&#10;&#10;Descrição gerada automaticamente">
            <a:extLst>
              <a:ext uri="{FF2B5EF4-FFF2-40B4-BE49-F238E27FC236}">
                <a16:creationId xmlns:a16="http://schemas.microsoft.com/office/drawing/2014/main" id="{8DCCD356-5D98-4788-9EE8-01CCAE1C341D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3510880" y="761109"/>
            <a:ext cx="1820956" cy="882924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187CD9B7-64CA-40D8-97FF-D4102B0EC243}"/>
              </a:ext>
            </a:extLst>
          </p:cNvPr>
          <p:cNvSpPr txBox="1"/>
          <p:nvPr/>
        </p:nvSpPr>
        <p:spPr>
          <a:xfrm>
            <a:off x="3652466" y="1590334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Nova Caledônia</a:t>
            </a:r>
          </a:p>
        </p:txBody>
      </p:sp>
      <p:pic>
        <p:nvPicPr>
          <p:cNvPr id="3074" name="Picture 2" descr="Imagem relacionada">
            <a:extLst>
              <a:ext uri="{FF2B5EF4-FFF2-40B4-BE49-F238E27FC236}">
                <a16:creationId xmlns:a16="http://schemas.microsoft.com/office/drawing/2014/main" id="{2D1932D2-B234-44CF-A18A-38A1ED14C0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" y="4473595"/>
            <a:ext cx="4186873" cy="234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m relacionada">
            <a:extLst>
              <a:ext uri="{FF2B5EF4-FFF2-40B4-BE49-F238E27FC236}">
                <a16:creationId xmlns:a16="http://schemas.microsoft.com/office/drawing/2014/main" id="{0AAA810E-42B1-47A8-93DD-6C8F8927D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2546" y="722570"/>
            <a:ext cx="3659304" cy="2058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Nova caledÃ´nia mar de corais">
            <a:extLst>
              <a:ext uri="{FF2B5EF4-FFF2-40B4-BE49-F238E27FC236}">
                <a16:creationId xmlns:a16="http://schemas.microsoft.com/office/drawing/2014/main" id="{6FF61AE6-D15B-4898-8022-CD096641D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2" y="1916832"/>
            <a:ext cx="4186873" cy="235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m relacionada">
            <a:extLst>
              <a:ext uri="{FF2B5EF4-FFF2-40B4-BE49-F238E27FC236}">
                <a16:creationId xmlns:a16="http://schemas.microsoft.com/office/drawing/2014/main" id="{80D3E498-F2F0-4F3E-84F7-665553E260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932" y="3861047"/>
            <a:ext cx="4716366" cy="294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699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7" name="CaixaDeTexto 18">
            <a:extLst>
              <a:ext uri="{FF2B5EF4-FFF2-40B4-BE49-F238E27FC236}">
                <a16:creationId xmlns:a16="http://schemas.microsoft.com/office/drawing/2014/main" id="{C963302C-61EF-4570-A92A-EC40FC1DF9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0" y="764704"/>
            <a:ext cx="8986320" cy="40011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sz="2000" b="1" dirty="0">
                <a:solidFill>
                  <a:srgbClr val="FF0000"/>
                </a:solidFill>
              </a:rPr>
              <a:t>Alguns animais diferentes das ilhas FUJI</a:t>
            </a:r>
            <a:endParaRPr lang="pt-BR" sz="2400" b="1" dirty="0"/>
          </a:p>
        </p:txBody>
      </p:sp>
      <p:pic>
        <p:nvPicPr>
          <p:cNvPr id="11" name="Espaço Reservado para Imagem 19">
            <a:extLst>
              <a:ext uri="{FF2B5EF4-FFF2-40B4-BE49-F238E27FC236}">
                <a16:creationId xmlns:a16="http://schemas.microsoft.com/office/drawing/2014/main" id="{55890E06-48DB-4AE8-BCD4-1F2C31B8FC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>
          <a:xfrm>
            <a:off x="7691847" y="742865"/>
            <a:ext cx="1400176" cy="811419"/>
          </a:xfrm>
          <a:prstGeom prst="rect">
            <a:avLst/>
          </a:prstGeom>
        </p:spPr>
      </p:pic>
      <p:pic>
        <p:nvPicPr>
          <p:cNvPr id="13318" name="Picture 6" descr="animais e pÃ¡ssaros em fiji">
            <a:extLst>
              <a:ext uri="{FF2B5EF4-FFF2-40B4-BE49-F238E27FC236}">
                <a16:creationId xmlns:a16="http://schemas.microsoft.com/office/drawing/2014/main" id="{91836278-7E60-44A4-B8E7-7D35E8B2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4" y="1660171"/>
            <a:ext cx="2621426" cy="2742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animais e pÃ¡ssaros fiji">
            <a:extLst>
              <a:ext uri="{FF2B5EF4-FFF2-40B4-BE49-F238E27FC236}">
                <a16:creationId xmlns:a16="http://schemas.microsoft.com/office/drawing/2014/main" id="{EE1A2805-2CA9-443B-9654-3C30DBC618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20" y="4768856"/>
            <a:ext cx="2687960" cy="201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Picture 10" descr="pÃ¡ssaros em fiji">
            <a:extLst>
              <a:ext uri="{FF2B5EF4-FFF2-40B4-BE49-F238E27FC236}">
                <a16:creationId xmlns:a16="http://schemas.microsoft.com/office/drawing/2014/main" id="{E66F1ED9-9D8B-4DEC-B542-64ADDD327E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2504" y="3746579"/>
            <a:ext cx="2483537" cy="301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FD11052-62DB-488A-B232-47672760D8CE}"/>
              </a:ext>
            </a:extLst>
          </p:cNvPr>
          <p:cNvSpPr/>
          <p:nvPr/>
        </p:nvSpPr>
        <p:spPr>
          <a:xfrm>
            <a:off x="6899863" y="3344189"/>
            <a:ext cx="16864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 err="1">
                <a:solidFill>
                  <a:srgbClr val="3270FF"/>
                </a:solidFill>
                <a:latin typeface="inherit"/>
              </a:rPr>
              <a:t>Goshawk</a:t>
            </a:r>
            <a:r>
              <a:rPr lang="pt-BR" b="1" dirty="0">
                <a:solidFill>
                  <a:srgbClr val="3270FF"/>
                </a:solidFill>
                <a:latin typeface="inherit"/>
              </a:rPr>
              <a:t> de Fiji</a:t>
            </a:r>
            <a:endParaRPr lang="pt-BR" b="1" i="0" dirty="0">
              <a:solidFill>
                <a:srgbClr val="3270FF"/>
              </a:solidFill>
              <a:effectLst/>
              <a:latin typeface="Muli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12434308-560F-44EF-AD6B-6CFD97FA8A6E}"/>
              </a:ext>
            </a:extLst>
          </p:cNvPr>
          <p:cNvSpPr/>
          <p:nvPr/>
        </p:nvSpPr>
        <p:spPr>
          <a:xfrm>
            <a:off x="182133" y="1290839"/>
            <a:ext cx="26342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>
                <a:solidFill>
                  <a:srgbClr val="3270FF"/>
                </a:solidFill>
                <a:latin typeface="inherit"/>
              </a:rPr>
              <a:t>Pomba de Frutas Laranjas</a:t>
            </a:r>
            <a:endParaRPr lang="pt-BR" b="1" i="0" dirty="0">
              <a:solidFill>
                <a:srgbClr val="3270FF"/>
              </a:solidFill>
              <a:effectLst/>
              <a:latin typeface="Muli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BFC5E163-BBED-4861-91FA-DC424D4D6788}"/>
              </a:ext>
            </a:extLst>
          </p:cNvPr>
          <p:cNvSpPr/>
          <p:nvPr/>
        </p:nvSpPr>
        <p:spPr>
          <a:xfrm>
            <a:off x="242891" y="4426590"/>
            <a:ext cx="24774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>
                <a:solidFill>
                  <a:srgbClr val="3270FF"/>
                </a:solidFill>
                <a:latin typeface="inherit"/>
              </a:rPr>
              <a:t>Iguana com crista de Fiji</a:t>
            </a:r>
            <a:endParaRPr lang="pt-BR" b="1" i="0" dirty="0">
              <a:solidFill>
                <a:srgbClr val="3270FF"/>
              </a:solidFill>
              <a:effectLst/>
              <a:latin typeface="Muli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A74E9FBC-E3CD-4D11-8A30-C74BBD8DBF13}"/>
              </a:ext>
            </a:extLst>
          </p:cNvPr>
          <p:cNvSpPr/>
          <p:nvPr/>
        </p:nvSpPr>
        <p:spPr>
          <a:xfrm>
            <a:off x="3314490" y="4795922"/>
            <a:ext cx="2510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 err="1">
                <a:solidFill>
                  <a:srgbClr val="3270FF"/>
                </a:solidFill>
                <a:latin typeface="inherit"/>
              </a:rPr>
              <a:t>Parrotfinch</a:t>
            </a:r>
            <a:r>
              <a:rPr lang="pt-BR" b="1" dirty="0">
                <a:solidFill>
                  <a:srgbClr val="3270FF"/>
                </a:solidFill>
                <a:latin typeface="inherit"/>
              </a:rPr>
              <a:t>-de-bico-rosa</a:t>
            </a:r>
            <a:endParaRPr lang="pt-BR" b="1" i="0" dirty="0">
              <a:solidFill>
                <a:srgbClr val="3270FF"/>
              </a:solidFill>
              <a:effectLst/>
              <a:latin typeface="Muli"/>
            </a:endParaRPr>
          </a:p>
        </p:txBody>
      </p:sp>
      <p:pic>
        <p:nvPicPr>
          <p:cNvPr id="13324" name="Picture 12" descr="animais e pÃ¡ssaros de fiji">
            <a:extLst>
              <a:ext uri="{FF2B5EF4-FFF2-40B4-BE49-F238E27FC236}">
                <a16:creationId xmlns:a16="http://schemas.microsoft.com/office/drawing/2014/main" id="{DDDBDBF5-EC9D-4B19-88C8-971AB94B3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26" y="5255565"/>
            <a:ext cx="2919147" cy="149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6D12B4E5-53B3-4E64-8EB1-680BF3866A64}"/>
              </a:ext>
            </a:extLst>
          </p:cNvPr>
          <p:cNvSpPr/>
          <p:nvPr/>
        </p:nvSpPr>
        <p:spPr>
          <a:xfrm>
            <a:off x="7129231" y="1563418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base"/>
            <a:r>
              <a:rPr lang="pt-BR" b="1" dirty="0" err="1">
                <a:solidFill>
                  <a:srgbClr val="3270FF"/>
                </a:solidFill>
                <a:latin typeface="inherit"/>
              </a:rPr>
              <a:t>Gau</a:t>
            </a:r>
            <a:r>
              <a:rPr lang="pt-BR" b="1" dirty="0">
                <a:solidFill>
                  <a:srgbClr val="3270FF"/>
                </a:solidFill>
                <a:latin typeface="inherit"/>
              </a:rPr>
              <a:t> Iguana</a:t>
            </a:r>
            <a:endParaRPr lang="pt-BR" b="1" i="0" dirty="0">
              <a:solidFill>
                <a:srgbClr val="3270FF"/>
              </a:solidFill>
              <a:effectLst/>
              <a:latin typeface="Muli"/>
            </a:endParaRPr>
          </a:p>
        </p:txBody>
      </p:sp>
      <p:pic>
        <p:nvPicPr>
          <p:cNvPr id="13326" name="Picture 14" descr="fiji-animais-e-aves">
            <a:extLst>
              <a:ext uri="{FF2B5EF4-FFF2-40B4-BE49-F238E27FC236}">
                <a16:creationId xmlns:a16="http://schemas.microsoft.com/office/drawing/2014/main" id="{97CC5226-92F6-42C2-A2F8-58869D7DB5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471" y="1952888"/>
            <a:ext cx="1866697" cy="144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8" name="Picture 16" descr="fijiano-besouro-animais-selvagens">
            <a:extLst>
              <a:ext uri="{FF2B5EF4-FFF2-40B4-BE49-F238E27FC236}">
                <a16:creationId xmlns:a16="http://schemas.microsoft.com/office/drawing/2014/main" id="{B3586C33-973A-48D5-8FFA-8283FD393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426" y="2490839"/>
            <a:ext cx="3112426" cy="2076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tângulo 16">
            <a:extLst>
              <a:ext uri="{FF2B5EF4-FFF2-40B4-BE49-F238E27FC236}">
                <a16:creationId xmlns:a16="http://schemas.microsoft.com/office/drawing/2014/main" id="{BE3C2519-2B3E-4E6C-9067-C469E407903E}"/>
              </a:ext>
            </a:extLst>
          </p:cNvPr>
          <p:cNvSpPr/>
          <p:nvPr/>
        </p:nvSpPr>
        <p:spPr>
          <a:xfrm>
            <a:off x="2813675" y="1581840"/>
            <a:ext cx="387356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pt-BR" b="1" dirty="0">
                <a:solidFill>
                  <a:srgbClr val="3270FF"/>
                </a:solidFill>
                <a:latin typeface="inherit"/>
              </a:rPr>
              <a:t>O Besouro </a:t>
            </a:r>
            <a:r>
              <a:rPr lang="pt-BR" b="1" dirty="0" err="1">
                <a:solidFill>
                  <a:srgbClr val="3270FF"/>
                </a:solidFill>
                <a:latin typeface="inherit"/>
              </a:rPr>
              <a:t>Longhorn</a:t>
            </a:r>
            <a:r>
              <a:rPr lang="pt-BR" b="1" dirty="0">
                <a:solidFill>
                  <a:srgbClr val="3270FF"/>
                </a:solidFill>
                <a:latin typeface="inherit"/>
              </a:rPr>
              <a:t> Fijiano Gigante</a:t>
            </a:r>
          </a:p>
          <a:p>
            <a:pPr algn="ctr" fontAlgn="base"/>
            <a:r>
              <a:rPr lang="pt-BR" b="1" i="0" dirty="0">
                <a:solidFill>
                  <a:srgbClr val="3270FF"/>
                </a:solidFill>
                <a:effectLst/>
                <a:latin typeface="inherit"/>
              </a:rPr>
              <a:t>(tem até 15 cm de comprimento), </a:t>
            </a:r>
          </a:p>
          <a:p>
            <a:pPr algn="ctr" fontAlgn="base"/>
            <a:r>
              <a:rPr lang="pt-BR" b="1" i="0" dirty="0">
                <a:solidFill>
                  <a:srgbClr val="3270FF"/>
                </a:solidFill>
                <a:effectLst/>
                <a:latin typeface="inherit"/>
              </a:rPr>
              <a:t>é o segundo maior besouro do mundo </a:t>
            </a:r>
            <a:endParaRPr lang="pt-BR" b="1" i="0" dirty="0">
              <a:solidFill>
                <a:srgbClr val="3270FF"/>
              </a:solidFill>
              <a:effectLst/>
              <a:latin typeface="Muli"/>
            </a:endParaRPr>
          </a:p>
        </p:txBody>
      </p:sp>
    </p:spTree>
    <p:extLst>
      <p:ext uri="{BB962C8B-B14F-4D97-AF65-F5344CB8AC3E}">
        <p14:creationId xmlns:p14="http://schemas.microsoft.com/office/powerpoint/2010/main" val="233586278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S05 - Missões – 03 de agosto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A425F683-AE1A-41AB-AC07-309E7E97A13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Uma amiga generosa</a:t>
            </a:r>
          </a:p>
        </p:txBody>
      </p:sp>
      <p:pic>
        <p:nvPicPr>
          <p:cNvPr id="20" name="Espaço Reservado para Imagem 19">
            <a:extLst>
              <a:ext uri="{FF2B5EF4-FFF2-40B4-BE49-F238E27FC236}">
                <a16:creationId xmlns:a16="http://schemas.microsoft.com/office/drawing/2014/main" id="{D4AEE170-AEBF-4F67-9744-9E38FC694AC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/>
      </p:pic>
      <p:pic>
        <p:nvPicPr>
          <p:cNvPr id="18" name="Espaço Reservado para Imagem 17" descr="Uma imagem contendo pessoa, ao ar livre, grama, posando&#10;&#10;Descrição gerada automaticamente">
            <a:extLst>
              <a:ext uri="{FF2B5EF4-FFF2-40B4-BE49-F238E27FC236}">
                <a16:creationId xmlns:a16="http://schemas.microsoft.com/office/drawing/2014/main" id="{0561D148-CD9A-47A9-8934-180E5D6FD8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8" r="7208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AFE40F3E-CF8B-4FC3-B17A-44B8A175050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Litea</a:t>
            </a:r>
            <a:r>
              <a:rPr lang="pt-BR" dirty="0"/>
              <a:t> </a:t>
            </a:r>
            <a:r>
              <a:rPr lang="pt-BR" dirty="0" err="1"/>
              <a:t>Cavalevu</a:t>
            </a:r>
            <a:r>
              <a:rPr lang="pt-BR" dirty="0"/>
              <a:t>, 15 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DEC32D9B-F058-4062-97C2-266B24A52B9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/>
              <a:t>Fiji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58F6B17-DBF8-4F8A-A019-3861BB2BAE31}"/>
              </a:ext>
            </a:extLst>
          </p:cNvPr>
          <p:cNvCxnSpPr>
            <a:cxnSpLocks/>
          </p:cNvCxnSpPr>
          <p:nvPr/>
        </p:nvCxnSpPr>
        <p:spPr>
          <a:xfrm flipH="1">
            <a:off x="4140200" y="3573017"/>
            <a:ext cx="2376016" cy="1440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0292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 descr="Uma imagem contendo pessoa, homem, sorrindo, parede&#10;&#10;Descrição gerada automaticamente">
            <a:extLst>
              <a:ext uri="{FF2B5EF4-FFF2-40B4-BE49-F238E27FC236}">
                <a16:creationId xmlns:a16="http://schemas.microsoft.com/office/drawing/2014/main" id="{31E2074B-3347-41CF-A889-F026C8E76C4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8" b="12568"/>
          <a:stretch>
            <a:fillRect/>
          </a:stretch>
        </p:blipFill>
        <p:spPr>
          <a:xfrm>
            <a:off x="1427285" y="1717675"/>
            <a:ext cx="7740650" cy="5140325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algn="ctr"/>
            <a:r>
              <a:rPr lang="pt-BR" altLang="pt-BR" sz="6600" dirty="0"/>
              <a:t>Informativo</a:t>
            </a:r>
            <a:r>
              <a:rPr lang="pt-BR" altLang="pt-BR" sz="4800" dirty="0"/>
              <a:t> </a:t>
            </a:r>
            <a:r>
              <a:rPr lang="pt-BR" altLang="pt-BR" sz="2400" dirty="0"/>
              <a:t>Mundial das Missões</a:t>
            </a:r>
            <a:endParaRPr lang="pt-BR" altLang="pt-BR" sz="4800" dirty="0"/>
          </a:p>
          <a:p>
            <a:pPr algn="ctr"/>
            <a:endParaRPr lang="pt-BR" sz="2400" dirty="0"/>
          </a:p>
        </p:txBody>
      </p:sp>
      <p:sp>
        <p:nvSpPr>
          <p:cNvPr id="9" name="CaixaDeTexto 8"/>
          <p:cNvSpPr txBox="1"/>
          <p:nvPr/>
        </p:nvSpPr>
        <p:spPr>
          <a:xfrm>
            <a:off x="6957848" y="260648"/>
            <a:ext cx="21861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 Para Menores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A9E960D-3CBB-4546-9870-B71EA30DFFF5}"/>
              </a:ext>
            </a:extLst>
          </p:cNvPr>
          <p:cNvSpPr txBox="1"/>
          <p:nvPr/>
        </p:nvSpPr>
        <p:spPr>
          <a:xfrm>
            <a:off x="7186828" y="1866126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/>
              <a:t>3ºTrim 2019</a:t>
            </a:r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25298654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10" name="Rectangle 1">
            <a:extLst>
              <a:ext uri="{FF2B5EF4-FFF2-40B4-BE49-F238E27FC236}">
                <a16:creationId xmlns:a16="http://schemas.microsoft.com/office/drawing/2014/main" id="{EAECD28D-2C1C-4A1B-B7BB-82BCE4F5F9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136015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Fiji</a:t>
            </a:r>
          </a:p>
          <a:p>
            <a:r>
              <a:rPr lang="pt-BR" b="1" dirty="0"/>
              <a:t>O arquipélago de Fiji tem mais de 300 ilhas. Fica no Oceano Pacífico com lindas praias.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Resultado de imagem para Fiji">
            <a:extLst>
              <a:ext uri="{FF2B5EF4-FFF2-40B4-BE49-F238E27FC236}">
                <a16:creationId xmlns:a16="http://schemas.microsoft.com/office/drawing/2014/main" id="{6DF733AF-0896-4A28-8FA5-F7D65C07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0" y="4583968"/>
            <a:ext cx="3334470" cy="225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Resultado de imagem para Fiji">
            <a:extLst>
              <a:ext uri="{FF2B5EF4-FFF2-40B4-BE49-F238E27FC236}">
                <a16:creationId xmlns:a16="http://schemas.microsoft.com/office/drawing/2014/main" id="{B5CED931-BBFE-4711-918B-E31DEFE81E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30" y="4883176"/>
            <a:ext cx="5671733" cy="1937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Resultado de imagem para Fiji">
            <a:extLst>
              <a:ext uri="{FF2B5EF4-FFF2-40B4-BE49-F238E27FC236}">
                <a16:creationId xmlns:a16="http://schemas.microsoft.com/office/drawing/2014/main" id="{B07AA9E5-FE7B-46D6-8FBC-D8A1ED5FA9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81915"/>
            <a:ext cx="3875408" cy="1937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Espaço Reservado para Imagem 19">
            <a:extLst>
              <a:ext uri="{FF2B5EF4-FFF2-40B4-BE49-F238E27FC236}">
                <a16:creationId xmlns:a16="http://schemas.microsoft.com/office/drawing/2014/main" id="{04DEFF7D-FEC8-465D-9DAB-D0F71385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>
          <a:xfrm>
            <a:off x="3660994" y="836712"/>
            <a:ext cx="1977874" cy="1146202"/>
          </a:xfrm>
          <a:prstGeom prst="rect">
            <a:avLst/>
          </a:prstGeom>
        </p:spPr>
      </p:pic>
      <p:pic>
        <p:nvPicPr>
          <p:cNvPr id="4102" name="Picture 6" descr="Resultado de imagem para mar de fiji">
            <a:extLst>
              <a:ext uri="{FF2B5EF4-FFF2-40B4-BE49-F238E27FC236}">
                <a16:creationId xmlns:a16="http://schemas.microsoft.com/office/drawing/2014/main" id="{B20AA8FE-92E3-45B9-BAEF-A6A7D66AE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14" y="2089441"/>
            <a:ext cx="3766739" cy="250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Imagem relacionada">
            <a:extLst>
              <a:ext uri="{FF2B5EF4-FFF2-40B4-BE49-F238E27FC236}">
                <a16:creationId xmlns:a16="http://schemas.microsoft.com/office/drawing/2014/main" id="{25888BF3-C8A8-4704-8B32-9895B0C422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695915"/>
            <a:ext cx="3030331" cy="22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7406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885DCA85-255B-4B40-96C1-DA407067F8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70" y="698444"/>
            <a:ext cx="3569274" cy="393954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sz="1600" b="1" dirty="0" err="1">
                <a:solidFill>
                  <a:srgbClr val="FF0000"/>
                </a:solidFill>
              </a:rPr>
              <a:t>Yellow</a:t>
            </a:r>
            <a:r>
              <a:rPr lang="pt-BR" sz="1600" b="1" dirty="0">
                <a:solidFill>
                  <a:srgbClr val="FF0000"/>
                </a:solidFill>
              </a:rPr>
              <a:t> Tang</a:t>
            </a:r>
          </a:p>
          <a:p>
            <a:pPr algn="ctr"/>
            <a:r>
              <a:rPr lang="pt-PT" b="1" dirty="0"/>
              <a:t>O Peixe Yellow Tang é para muitos aquaristas essencial no aquário de água salgada não podendo ser deixado de fora.  Com o seu formato oval, corpo amarelo vibrante ilumina qualquer aquário marinho. O Yellow Tang  é um nadador ativo que nada suavemente ao longo de todo seu aquário. Originário das Ilhas Fiji.</a:t>
            </a:r>
            <a:endParaRPr lang="pt-BR" b="1" dirty="0"/>
          </a:p>
        </p:txBody>
      </p:sp>
      <p:pic>
        <p:nvPicPr>
          <p:cNvPr id="12290" name="Picture 2" descr="Imagem relacionada">
            <a:extLst>
              <a:ext uri="{FF2B5EF4-FFF2-40B4-BE49-F238E27FC236}">
                <a16:creationId xmlns:a16="http://schemas.microsoft.com/office/drawing/2014/main" id="{1C197ED0-75A5-4BF1-B2D0-D755CE3555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1091" y="729177"/>
            <a:ext cx="2782026" cy="212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 descr="Uma imagem contendo peixe, Acanthopterygii, amarelo, animal&#10;&#10;Descrição gerada automaticamente">
            <a:extLst>
              <a:ext uri="{FF2B5EF4-FFF2-40B4-BE49-F238E27FC236}">
                <a16:creationId xmlns:a16="http://schemas.microsoft.com/office/drawing/2014/main" id="{33D0C248-3701-4550-859F-51FB620A9A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11082" y="2498036"/>
            <a:ext cx="2668983" cy="1981835"/>
          </a:xfrm>
          <a:prstGeom prst="rect">
            <a:avLst/>
          </a:prstGeom>
        </p:spPr>
      </p:pic>
      <p:pic>
        <p:nvPicPr>
          <p:cNvPr id="11" name="Imagem 10" descr="Uma imagem contendo pássaro, interior, mesa, Acanthopterygii&#10;&#10;Descrição gerada automaticamente">
            <a:extLst>
              <a:ext uri="{FF2B5EF4-FFF2-40B4-BE49-F238E27FC236}">
                <a16:creationId xmlns:a16="http://schemas.microsoft.com/office/drawing/2014/main" id="{EA56037B-5BF4-4C21-833D-AD2DC21BEA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23" y="4532497"/>
            <a:ext cx="3546923" cy="2227138"/>
          </a:xfrm>
          <a:prstGeom prst="rect">
            <a:avLst/>
          </a:prstGeom>
        </p:spPr>
      </p:pic>
      <p:pic>
        <p:nvPicPr>
          <p:cNvPr id="14" name="Espaço Reservado para Imagem 19">
            <a:extLst>
              <a:ext uri="{FF2B5EF4-FFF2-40B4-BE49-F238E27FC236}">
                <a16:creationId xmlns:a16="http://schemas.microsoft.com/office/drawing/2014/main" id="{29E01769-54CE-43BE-BC86-6744CFBAAD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>
          <a:xfrm>
            <a:off x="7079308" y="3315931"/>
            <a:ext cx="1400176" cy="811419"/>
          </a:xfrm>
          <a:prstGeom prst="rect">
            <a:avLst/>
          </a:prstGeom>
        </p:spPr>
      </p:pic>
      <p:pic>
        <p:nvPicPr>
          <p:cNvPr id="12296" name="Picture 8" descr="Resultado de imagem para yellow tang">
            <a:extLst>
              <a:ext uri="{FF2B5EF4-FFF2-40B4-BE49-F238E27FC236}">
                <a16:creationId xmlns:a16="http://schemas.microsoft.com/office/drawing/2014/main" id="{7F946979-E6F5-4CBD-86F2-1586BD6EC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486" y="4468350"/>
            <a:ext cx="4188727" cy="2355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5404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S06 - Missões – 10 de agosto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F18AEE-254A-4D93-B591-0F3B311DA8F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 acidente no cais</a:t>
            </a:r>
          </a:p>
        </p:txBody>
      </p:sp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73219CAD-5B7E-416B-944D-5153ABEDD4F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/>
      </p:pic>
      <p:pic>
        <p:nvPicPr>
          <p:cNvPr id="21" name="Espaço Reservado para Imagem 20" descr="Uma imagem contendo homem, árvore, pessoa, ao ar livre&#10;&#10;Descrição gerada automaticamente">
            <a:extLst>
              <a:ext uri="{FF2B5EF4-FFF2-40B4-BE49-F238E27FC236}">
                <a16:creationId xmlns:a16="http://schemas.microsoft.com/office/drawing/2014/main" id="{F3862F18-4BDE-45E0-BD4B-0BB91D52215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EBC68040-B46A-4E08-8A16-DCB527EDF29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Senitiki</a:t>
            </a:r>
            <a:r>
              <a:rPr lang="pt-BR" dirty="0"/>
              <a:t> </a:t>
            </a:r>
            <a:r>
              <a:rPr lang="pt-BR" dirty="0" err="1"/>
              <a:t>Roqara</a:t>
            </a:r>
            <a:r>
              <a:rPr lang="pt-BR" dirty="0"/>
              <a:t>, 55 </a:t>
            </a:r>
          </a:p>
        </p:txBody>
      </p:sp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1849F2EA-BB58-4DDD-A9A2-5B2FF194357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41865" y="3253428"/>
            <a:ext cx="2455862" cy="604837"/>
          </a:xfrm>
        </p:spPr>
        <p:txBody>
          <a:bodyPr/>
          <a:lstStyle/>
          <a:p>
            <a:r>
              <a:rPr lang="pt-BR" dirty="0"/>
              <a:t>Fiji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0F0D4BA8-C830-4C41-BB12-60FF785B3109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4211960" y="3555847"/>
            <a:ext cx="2429905" cy="1454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6217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pic>
        <p:nvPicPr>
          <p:cNvPr id="6" name="Picture 6" descr="https://www.viajali.com.br/wp-content/uploads/2017/06/apaixonantes-imagens-das-ilhas-fiji-3-730x486.jpg">
            <a:extLst>
              <a:ext uri="{FF2B5EF4-FFF2-40B4-BE49-F238E27FC236}">
                <a16:creationId xmlns:a16="http://schemas.microsoft.com/office/drawing/2014/main" id="{51BAC190-8B7E-4F08-80CD-4B6905F0C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46157"/>
            <a:ext cx="3443850" cy="2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72C4046-9849-44B0-9B83-88B66369D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569037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Ilhas FIJI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A transparência das águas e a variedade da fauna e flora marinha do mar das ilhas Fiji são um convite para o </a:t>
            </a:r>
            <a:r>
              <a:rPr lang="pt-BR" sz="2000" b="1" dirty="0" err="1">
                <a:solidFill>
                  <a:srgbClr val="000000"/>
                </a:solidFill>
                <a:latin typeface="Goudy"/>
              </a:rPr>
              <a:t>snorkelling</a:t>
            </a:r>
            <a:r>
              <a:rPr lang="pt-BR" sz="2000" b="1" dirty="0">
                <a:solidFill>
                  <a:srgbClr val="000000"/>
                </a:solidFill>
                <a:latin typeface="Goudy"/>
              </a:rPr>
              <a:t>, prática de mergulho em águas rasas cujos objetivos principais são a recreação e lazer, e o nadador utiliza máscara, nadadeira e um tubo para respirar sob a água.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É uma ótima sugestão ao viajante que tem certo medo do alto mar, mas que não resista a apreciação de peixes coloridos, corais, algas e outras mostras interessantes da natureza da Oceania.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8" name="Picture 2" descr="https://www.viajali.com.br/wp-content/uploads/2017/06/apaixonantes-imagens-das-ilhas-fiji-10-730x486.jpg">
            <a:extLst>
              <a:ext uri="{FF2B5EF4-FFF2-40B4-BE49-F238E27FC236}">
                <a16:creationId xmlns:a16="http://schemas.microsoft.com/office/drawing/2014/main" id="{19543E59-9CFE-4817-8BDA-4006D754BB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247" y="690952"/>
            <a:ext cx="3443850" cy="2292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Imagem relacionada">
            <a:extLst>
              <a:ext uri="{FF2B5EF4-FFF2-40B4-BE49-F238E27FC236}">
                <a16:creationId xmlns:a16="http://schemas.microsoft.com/office/drawing/2014/main" id="{254186CA-7894-49C3-9D45-70407D33C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6" y="4859370"/>
            <a:ext cx="2678162" cy="199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Espaço Reservado para Imagem 19">
            <a:extLst>
              <a:ext uri="{FF2B5EF4-FFF2-40B4-BE49-F238E27FC236}">
                <a16:creationId xmlns:a16="http://schemas.microsoft.com/office/drawing/2014/main" id="{B43166CA-1487-4FAE-B8F4-8DED4FAA33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>
          <a:xfrm>
            <a:off x="7557968" y="891555"/>
            <a:ext cx="1393986" cy="807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4130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E1486266-8BE1-44F6-9A4D-C8C78C8BC3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630" y="764704"/>
            <a:ext cx="3569274" cy="4216539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pt-BR" sz="1600" b="1" dirty="0">
                <a:solidFill>
                  <a:srgbClr val="FF0000"/>
                </a:solidFill>
              </a:rPr>
              <a:t>Raposa-voadora</a:t>
            </a:r>
            <a:br>
              <a:rPr lang="pt-BR" u="sng" dirty="0"/>
            </a:br>
            <a:r>
              <a:rPr lang="pt-BR" b="1" dirty="0"/>
              <a:t>Com uma cara que mais parece de macaco, a Raposa-voadora é um morcego </a:t>
            </a:r>
            <a:r>
              <a:rPr lang="pt-BR" b="1" dirty="0" err="1"/>
              <a:t>frugívoro</a:t>
            </a:r>
            <a:r>
              <a:rPr lang="pt-BR" b="1" dirty="0"/>
              <a:t> (se alimenta apenas de frutas). Pode chegar até, 1,70 metros de envergadura (de uma ponta da asa a outra) e 40 cm de comprimento. </a:t>
            </a:r>
          </a:p>
          <a:p>
            <a:r>
              <a:rPr lang="pt-BR" b="1" dirty="0"/>
              <a:t>A feição dela se assemelha a de uma raposa, com focinho alongado, olhos grades e orelhas pontudas.</a:t>
            </a:r>
          </a:p>
          <a:p>
            <a:pPr algn="ctr"/>
            <a:endParaRPr lang="pt-BR" b="1" dirty="0"/>
          </a:p>
          <a:p>
            <a:pPr algn="ctr"/>
            <a:endParaRPr lang="pt-BR" b="1" dirty="0"/>
          </a:p>
        </p:txBody>
      </p:sp>
      <p:pic>
        <p:nvPicPr>
          <p:cNvPr id="11" name="Espaço Reservado para Imagem 14">
            <a:extLst>
              <a:ext uri="{FF2B5EF4-FFF2-40B4-BE49-F238E27FC236}">
                <a16:creationId xmlns:a16="http://schemas.microsoft.com/office/drawing/2014/main" id="{7B323A57-F6D2-42DE-AEEF-C71C782B042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9" r="6499"/>
          <a:stretch>
            <a:fillRect/>
          </a:stretch>
        </p:blipFill>
        <p:spPr>
          <a:xfrm>
            <a:off x="7452320" y="908720"/>
            <a:ext cx="1530535" cy="886964"/>
          </a:xfrm>
          <a:prstGeom prst="rect">
            <a:avLst/>
          </a:prstGeom>
        </p:spPr>
      </p:pic>
      <p:pic>
        <p:nvPicPr>
          <p:cNvPr id="10244" name="Picture 4" descr="CenÃ¡rio">
            <a:extLst>
              <a:ext uri="{FF2B5EF4-FFF2-40B4-BE49-F238E27FC236}">
                <a16:creationId xmlns:a16="http://schemas.microsoft.com/office/drawing/2014/main" id="{8637736B-1726-47C0-9665-27096095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736" y="749466"/>
            <a:ext cx="2955007" cy="3848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Resultado de imagem para Raposa-voadora">
            <a:extLst>
              <a:ext uri="{FF2B5EF4-FFF2-40B4-BE49-F238E27FC236}">
                <a16:creationId xmlns:a16="http://schemas.microsoft.com/office/drawing/2014/main" id="{C46BE8E2-C07E-4475-AFF5-8A4EFADE83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29" y="4667651"/>
            <a:ext cx="3859907" cy="20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Resultado de imagem para raposa-voadora">
            <a:extLst>
              <a:ext uri="{FF2B5EF4-FFF2-40B4-BE49-F238E27FC236}">
                <a16:creationId xmlns:a16="http://schemas.microsoft.com/office/drawing/2014/main" id="{4EAD9581-CC2A-44CB-94D2-6883EFAE53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599" y="1863898"/>
            <a:ext cx="2019581" cy="25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Resultado de imagem para raposa-voadora">
            <a:extLst>
              <a:ext uri="{FF2B5EF4-FFF2-40B4-BE49-F238E27FC236}">
                <a16:creationId xmlns:a16="http://schemas.microsoft.com/office/drawing/2014/main" id="{CF2BFD39-B5F0-4398-99AA-99316436A6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868" y="4277553"/>
            <a:ext cx="1809750" cy="252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9465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S07 - Missões – 17 de agosto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30FC9C04-C9B6-4C66-8D2C-14DA65DD98F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Jesus, o grande médico</a:t>
            </a:r>
          </a:p>
        </p:txBody>
      </p:sp>
      <p:pic>
        <p:nvPicPr>
          <p:cNvPr id="18" name="Espaço Reservado para Imagem 17" descr="Uma imagem contendo clip-art&#10;&#10;Descrição gerada automaticamente">
            <a:extLst>
              <a:ext uri="{FF2B5EF4-FFF2-40B4-BE49-F238E27FC236}">
                <a16:creationId xmlns:a16="http://schemas.microsoft.com/office/drawing/2014/main" id="{0BACF2EF-099B-42B8-8A66-3AFFE44986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16" name="Espaço Reservado para Imagem 15" descr="Uma imagem contendo pessoa, ao ar livre, sorrindo, vestuário&#10;&#10;Descrição gerada automaticamente">
            <a:extLst>
              <a:ext uri="{FF2B5EF4-FFF2-40B4-BE49-F238E27FC236}">
                <a16:creationId xmlns:a16="http://schemas.microsoft.com/office/drawing/2014/main" id="{00D30FA1-E2A0-471D-B04B-102AECB8977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75" r="7475"/>
          <a:stretch>
            <a:fillRect/>
          </a:stretch>
        </p:blipFill>
        <p:spPr/>
      </p:pic>
      <p:sp>
        <p:nvSpPr>
          <p:cNvPr id="13" name="Espaço Reservado para Texto 12">
            <a:extLst>
              <a:ext uri="{FF2B5EF4-FFF2-40B4-BE49-F238E27FC236}">
                <a16:creationId xmlns:a16="http://schemas.microsoft.com/office/drawing/2014/main" id="{8304482D-F8B9-475E-B822-441D28AEE8F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Grace </a:t>
            </a:r>
            <a:r>
              <a:rPr lang="pt-BR" dirty="0" err="1"/>
              <a:t>Teao</a:t>
            </a:r>
            <a:r>
              <a:rPr lang="pt-BR" dirty="0"/>
              <a:t>, 11 </a:t>
            </a:r>
          </a:p>
        </p:txBody>
      </p:sp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A1077BE-2A88-4EDC-AB87-051E220F802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Nova Zelândia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6F82C87-AD90-493C-97AA-36CF6C4D4EDA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4572000" y="3555847"/>
            <a:ext cx="2069865" cy="1601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91277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1"/>
            <a:ext cx="3334470" cy="610579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Nova Zelândia</a:t>
            </a:r>
          </a:p>
          <a:p>
            <a:pPr indent="180000"/>
            <a:r>
              <a:rPr lang="pt-PT" altLang="pt-BR" sz="2000" b="1" dirty="0">
                <a:solidFill>
                  <a:srgbClr val="000000"/>
                </a:solidFill>
                <a:latin typeface="Goudy"/>
              </a:rPr>
              <a:t>Já em 1874, houve interesse pelos ensinamentos adventistas do sétimo dia através de publicações enviadas de amigos ou parentes nos E.U.A. </a:t>
            </a:r>
          </a:p>
          <a:p>
            <a:pPr indent="180000"/>
            <a:r>
              <a:rPr lang="pt-PT" altLang="pt-BR" sz="2000" b="1" dirty="0">
                <a:solidFill>
                  <a:srgbClr val="000000"/>
                </a:solidFill>
                <a:latin typeface="Goudy"/>
              </a:rPr>
              <a:t>Em outubro de 1885, o ministro adventista dos EUA S.N. Haskell veio para Auckland da Austrália e alojado na pensão de Edward Hare que foi o primeiro convertido na Nova Zelândia. Em pouco tempo um grupo guardava o sábado em Auckland. </a:t>
            </a:r>
          </a:p>
          <a:p>
            <a:pPr indent="180000"/>
            <a:r>
              <a:rPr lang="en-US" sz="2000" b="1" dirty="0">
                <a:solidFill>
                  <a:srgbClr val="000000"/>
                </a:solidFill>
                <a:latin typeface="Goudy"/>
              </a:rPr>
              <a:t>A capital da Nova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Zelândia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é 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cidade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Wellington com 350.000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habitantes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Resultado de imagem para nova zelÃ¢ndia wellington parlamento">
            <a:extLst>
              <a:ext uri="{FF2B5EF4-FFF2-40B4-BE49-F238E27FC236}">
                <a16:creationId xmlns:a16="http://schemas.microsoft.com/office/drawing/2014/main" id="{E06109CC-B5ED-483D-87E9-213D5DF520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6" y="4525916"/>
            <a:ext cx="5677817" cy="227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80F631CB-7DF4-4CDA-BEC1-3E0F9749BB06}"/>
              </a:ext>
            </a:extLst>
          </p:cNvPr>
          <p:cNvSpPr/>
          <p:nvPr/>
        </p:nvSpPr>
        <p:spPr>
          <a:xfrm>
            <a:off x="3406005" y="4194584"/>
            <a:ext cx="5666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000000"/>
                </a:solidFill>
                <a:latin typeface="Goudy"/>
              </a:rPr>
              <a:t>Parlamento</a:t>
            </a:r>
            <a:r>
              <a:rPr lang="en-US" b="1" dirty="0">
                <a:solidFill>
                  <a:srgbClr val="000000"/>
                </a:solidFill>
                <a:latin typeface="Goudy"/>
              </a:rPr>
              <a:t> do </a:t>
            </a:r>
            <a:r>
              <a:rPr lang="en-US" b="1" dirty="0" err="1">
                <a:solidFill>
                  <a:srgbClr val="000000"/>
                </a:solidFill>
                <a:latin typeface="Goudy"/>
              </a:rPr>
              <a:t>governo</a:t>
            </a:r>
            <a:r>
              <a:rPr lang="en-US" b="1" dirty="0">
                <a:solidFill>
                  <a:srgbClr val="000000"/>
                </a:solidFill>
                <a:latin typeface="Goudy"/>
              </a:rPr>
              <a:t> Nova </a:t>
            </a:r>
            <a:r>
              <a:rPr lang="en-US" b="1" dirty="0" err="1">
                <a:solidFill>
                  <a:srgbClr val="000000"/>
                </a:solidFill>
                <a:latin typeface="Goudy"/>
              </a:rPr>
              <a:t>Zelândia</a:t>
            </a:r>
            <a:r>
              <a:rPr lang="en-US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Goudy"/>
              </a:rPr>
              <a:t>em</a:t>
            </a:r>
            <a:r>
              <a:rPr lang="en-US" b="1" dirty="0">
                <a:solidFill>
                  <a:srgbClr val="000000"/>
                </a:solidFill>
                <a:latin typeface="Goudy"/>
              </a:rPr>
              <a:t> Wellington</a:t>
            </a:r>
            <a:endParaRPr lang="pt-BR" b="1" dirty="0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CC90DB3C-A1C1-408C-901C-11CB643D5153}"/>
              </a:ext>
            </a:extLst>
          </p:cNvPr>
          <p:cNvSpPr/>
          <p:nvPr/>
        </p:nvSpPr>
        <p:spPr>
          <a:xfrm>
            <a:off x="3443875" y="735822"/>
            <a:ext cx="56399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altLang="pt-BR" b="1" dirty="0">
                <a:solidFill>
                  <a:srgbClr val="000000"/>
                </a:solidFill>
                <a:latin typeface="Goudy"/>
              </a:rPr>
              <a:t>Igreja adventista em Auckland</a:t>
            </a:r>
            <a:endParaRPr lang="pt-BR" dirty="0"/>
          </a:p>
        </p:txBody>
      </p:sp>
      <p:pic>
        <p:nvPicPr>
          <p:cNvPr id="9" name="Imagem 8" descr="Uma imagem contendo ao ar livre, céu, grama, estrada&#10;&#10;Descrição gerada automaticamente">
            <a:extLst>
              <a:ext uri="{FF2B5EF4-FFF2-40B4-BE49-F238E27FC236}">
                <a16:creationId xmlns:a16="http://schemas.microsoft.com/office/drawing/2014/main" id="{710ACFA2-D56D-408B-8290-614F17E836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005" y="1118108"/>
            <a:ext cx="5705475" cy="3019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8609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19F46CA2-00E0-4CBE-87AB-9230AE2D7F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684059"/>
            <a:ext cx="4130960" cy="36625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Kiwi</a:t>
            </a:r>
          </a:p>
          <a:p>
            <a:pPr algn="ctr"/>
            <a:r>
              <a:rPr lang="pt-BR" b="1" dirty="0"/>
              <a:t>Uma raridade no mundo animal é uma ave chamada Kiwi, ela existe somente na Nova Zelândia. É uma espécie de pintinho, porem com cabelos no lugar das penas e asas ainda menores.</a:t>
            </a:r>
          </a:p>
          <a:p>
            <a:pPr algn="ctr"/>
            <a:r>
              <a:rPr lang="pt-BR" b="1" dirty="0"/>
              <a:t>A ave Kiwi apesar de não ser muito conhecida no mundo é muito importante na Nova Zelândia sendo considerada o símbolo nacional do país.  E está no verso da moeda de 1 dólar da Nova Zelândia.</a:t>
            </a:r>
          </a:p>
        </p:txBody>
      </p:sp>
      <p:pic>
        <p:nvPicPr>
          <p:cNvPr id="9" name="Espaço Reservado para Imagem 17" descr="Uma imagem contendo clip-art&#10;&#10;Descrição gerada automaticamente">
            <a:extLst>
              <a:ext uri="{FF2B5EF4-FFF2-40B4-BE49-F238E27FC236}">
                <a16:creationId xmlns:a16="http://schemas.microsoft.com/office/drawing/2014/main" id="{B6634E69-D28E-4FAF-AA3F-302DDEDB61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256824" y="3197699"/>
            <a:ext cx="1755206" cy="1017163"/>
          </a:xfrm>
          <a:prstGeom prst="rect">
            <a:avLst/>
          </a:prstGeom>
        </p:spPr>
      </p:pic>
      <p:pic>
        <p:nvPicPr>
          <p:cNvPr id="9218" name="Picture 2" descr="Resultado de imagem para kiwi ave">
            <a:extLst>
              <a:ext uri="{FF2B5EF4-FFF2-40B4-BE49-F238E27FC236}">
                <a16:creationId xmlns:a16="http://schemas.microsoft.com/office/drawing/2014/main" id="{DC265F2B-A88D-4C40-844E-2377D25B0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1" y="4962893"/>
            <a:ext cx="3368573" cy="184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animais.culturamix.com/blog/wp-content/gallery/kiwi-quivi-2/Kiwi-Quivi-6.jpg">
            <a:extLst>
              <a:ext uri="{FF2B5EF4-FFF2-40B4-BE49-F238E27FC236}">
                <a16:creationId xmlns:a16="http://schemas.microsoft.com/office/drawing/2014/main" id="{870BA730-8E48-4676-9A57-1D5F6F570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696" y="701165"/>
            <a:ext cx="2707523" cy="20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animais.culturamix.com/blog/wp-content/gallery/kiwi-quivi-4/Kiwi-Quivi-11.jpg">
            <a:extLst>
              <a:ext uri="{FF2B5EF4-FFF2-40B4-BE49-F238E27FC236}">
                <a16:creationId xmlns:a16="http://schemas.microsoft.com/office/drawing/2014/main" id="{F1AE93AC-6357-47A6-84F2-C0B2D71C0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8" y="735043"/>
            <a:ext cx="2122618" cy="218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animais.culturamix.com/blog/wp-content/gallery/kiwi-quivi-5/Kiwi-Quivi-13.jpg">
            <a:extLst>
              <a:ext uri="{FF2B5EF4-FFF2-40B4-BE49-F238E27FC236}">
                <a16:creationId xmlns:a16="http://schemas.microsoft.com/office/drawing/2014/main" id="{4F7C8A2B-EA4A-4AB8-B3F8-2D5E825298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549" y="4783402"/>
            <a:ext cx="3476703" cy="20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animais.culturamix.com/blog/wp-content/gallery/kiwi-quivi-6/Kiwi-Quivi-17.jpg">
            <a:extLst>
              <a:ext uri="{FF2B5EF4-FFF2-40B4-BE49-F238E27FC236}">
                <a16:creationId xmlns:a16="http://schemas.microsoft.com/office/drawing/2014/main" id="{FF5A3B6F-04F7-47DC-B388-CBEEB13D3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6050" y="2860322"/>
            <a:ext cx="2618169" cy="1794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Espaço Reservado para Texto 13">
            <a:extLst>
              <a:ext uri="{FF2B5EF4-FFF2-40B4-BE49-F238E27FC236}">
                <a16:creationId xmlns:a16="http://schemas.microsoft.com/office/drawing/2014/main" id="{66A47E08-2D52-4112-B15D-73D0D372560B}"/>
              </a:ext>
            </a:extLst>
          </p:cNvPr>
          <p:cNvSpPr txBox="1">
            <a:spLocks/>
          </p:cNvSpPr>
          <p:nvPr/>
        </p:nvSpPr>
        <p:spPr>
          <a:xfrm>
            <a:off x="256823" y="4184138"/>
            <a:ext cx="1755207" cy="471062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000" b="1" dirty="0"/>
              <a:t>Nova Zelândia</a:t>
            </a:r>
          </a:p>
        </p:txBody>
      </p:sp>
      <p:pic>
        <p:nvPicPr>
          <p:cNvPr id="1026" name="Picture 2" descr="Resultado de imagem para moeda de 1 dolar nova zelÃ¢ndia">
            <a:extLst>
              <a:ext uri="{FF2B5EF4-FFF2-40B4-BE49-F238E27FC236}">
                <a16:creationId xmlns:a16="http://schemas.microsoft.com/office/drawing/2014/main" id="{A3DB6CC8-B02B-4BD3-B639-A5C4943416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73" y="4385529"/>
            <a:ext cx="1928614" cy="192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8429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S08 - Missões – 24 de agosto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4D1347AE-1996-4BE4-96C8-96E460C8FB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A jornada de </a:t>
            </a:r>
            <a:r>
              <a:rPr lang="pt-BR" dirty="0" err="1"/>
              <a:t>Jaxon</a:t>
            </a:r>
            <a:endParaRPr lang="pt-BR" dirty="0"/>
          </a:p>
        </p:txBody>
      </p:sp>
      <p:pic>
        <p:nvPicPr>
          <p:cNvPr id="25" name="Espaço Reservado para Imagem 24" descr="Uma imagem contendo clip-art&#10;&#10;Descrição gerada automaticamente">
            <a:extLst>
              <a:ext uri="{FF2B5EF4-FFF2-40B4-BE49-F238E27FC236}">
                <a16:creationId xmlns:a16="http://schemas.microsoft.com/office/drawing/2014/main" id="{9FC4C208-45EE-43DC-A38B-6B067BBDF72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21" name="Espaço Reservado para Imagem 20" descr="Uma imagem contendo pessoa, gravata, céu, ao ar livre&#10;&#10;Descrição gerada automaticamente">
            <a:extLst>
              <a:ext uri="{FF2B5EF4-FFF2-40B4-BE49-F238E27FC236}">
                <a16:creationId xmlns:a16="http://schemas.microsoft.com/office/drawing/2014/main" id="{4E20D0E4-4A09-48E2-B279-ADEB7340F6B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E2340FC7-3FE7-455A-BD65-D503A627F7B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Jaxon</a:t>
            </a:r>
            <a:r>
              <a:rPr lang="pt-BR" dirty="0"/>
              <a:t> Stacey, 14 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540326-D816-4BF2-98D8-F67B90987CC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3600" dirty="0"/>
              <a:t>Austrália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372882C6-EFDC-49A7-AD10-B78E9AD965DE}"/>
              </a:ext>
            </a:extLst>
          </p:cNvPr>
          <p:cNvCxnSpPr>
            <a:cxnSpLocks/>
          </p:cNvCxnSpPr>
          <p:nvPr/>
        </p:nvCxnSpPr>
        <p:spPr>
          <a:xfrm flipH="1">
            <a:off x="2699792" y="3555846"/>
            <a:ext cx="3926434" cy="593234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73045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158592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Austrália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pt-BR" sz="2000" b="1" i="1" dirty="0">
                <a:solidFill>
                  <a:srgbClr val="000000"/>
                </a:solidFill>
                <a:latin typeface="Goudy"/>
              </a:rPr>
              <a:t>A Austrália é casa de uma variedade de animais que só existem naquela região, incluindo:</a:t>
            </a:r>
          </a:p>
        </p:txBody>
      </p:sp>
      <p:pic>
        <p:nvPicPr>
          <p:cNvPr id="6146" name="Picture 2" descr="Resultado de imagem para Koala">
            <a:extLst>
              <a:ext uri="{FF2B5EF4-FFF2-40B4-BE49-F238E27FC236}">
                <a16:creationId xmlns:a16="http://schemas.microsoft.com/office/drawing/2014/main" id="{245AD049-226B-448D-B38E-BEF000FCF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7" y="690952"/>
            <a:ext cx="2705100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8DFC805-BCE7-459D-83CE-9D80E7886E81}"/>
              </a:ext>
            </a:extLst>
          </p:cNvPr>
          <p:cNvSpPr/>
          <p:nvPr/>
        </p:nvSpPr>
        <p:spPr>
          <a:xfrm>
            <a:off x="3420286" y="2376877"/>
            <a:ext cx="269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>
                <a:solidFill>
                  <a:srgbClr val="000000"/>
                </a:solidFill>
                <a:latin typeface="Goudy"/>
              </a:rPr>
              <a:t>Coala </a:t>
            </a:r>
            <a:endParaRPr lang="pt-BR"/>
          </a:p>
        </p:txBody>
      </p:sp>
      <p:pic>
        <p:nvPicPr>
          <p:cNvPr id="6148" name="Picture 4" descr="Resultado de imagem para emu">
            <a:extLst>
              <a:ext uri="{FF2B5EF4-FFF2-40B4-BE49-F238E27FC236}">
                <a16:creationId xmlns:a16="http://schemas.microsoft.com/office/drawing/2014/main" id="{912AB532-C99F-4A5C-A74A-60B3A68E2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696902"/>
            <a:ext cx="2772271" cy="286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C03B10F3-922D-44AB-83C3-EF38318961CD}"/>
              </a:ext>
            </a:extLst>
          </p:cNvPr>
          <p:cNvSpPr/>
          <p:nvPr/>
        </p:nvSpPr>
        <p:spPr>
          <a:xfrm>
            <a:off x="6345675" y="3573016"/>
            <a:ext cx="269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Goudy"/>
              </a:rPr>
              <a:t>Emu</a:t>
            </a:r>
            <a:endParaRPr lang="pt-BR" dirty="0"/>
          </a:p>
        </p:txBody>
      </p:sp>
      <p:pic>
        <p:nvPicPr>
          <p:cNvPr id="6150" name="Picture 6" descr="Imagem relacionada">
            <a:extLst>
              <a:ext uri="{FF2B5EF4-FFF2-40B4-BE49-F238E27FC236}">
                <a16:creationId xmlns:a16="http://schemas.microsoft.com/office/drawing/2014/main" id="{D8E0A05A-0C58-49A3-9D88-C34BD3355B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871" y="4028737"/>
            <a:ext cx="3095625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tângulo 8">
            <a:extLst>
              <a:ext uri="{FF2B5EF4-FFF2-40B4-BE49-F238E27FC236}">
                <a16:creationId xmlns:a16="http://schemas.microsoft.com/office/drawing/2014/main" id="{241A983A-2974-4AFC-9831-32A4C6DC3192}"/>
              </a:ext>
            </a:extLst>
          </p:cNvPr>
          <p:cNvSpPr/>
          <p:nvPr/>
        </p:nvSpPr>
        <p:spPr>
          <a:xfrm>
            <a:off x="6048376" y="6284704"/>
            <a:ext cx="3076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b="1" i="1" dirty="0">
                <a:solidFill>
                  <a:srgbClr val="000000"/>
                </a:solidFill>
                <a:latin typeface="Goudy"/>
              </a:rPr>
              <a:t>Canguru</a:t>
            </a:r>
            <a:endParaRPr lang="pt-BR" dirty="0"/>
          </a:p>
        </p:txBody>
      </p:sp>
      <p:pic>
        <p:nvPicPr>
          <p:cNvPr id="6152" name="Picture 8" descr="Resultado de imagem para kookaburra">
            <a:extLst>
              <a:ext uri="{FF2B5EF4-FFF2-40B4-BE49-F238E27FC236}">
                <a16:creationId xmlns:a16="http://schemas.microsoft.com/office/drawing/2014/main" id="{AD5DB8BC-A974-495C-95B4-490F0C691F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121" y="2691376"/>
            <a:ext cx="2701440" cy="377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7978E3DC-6449-47FA-BCA7-E08E3741847E}"/>
              </a:ext>
            </a:extLst>
          </p:cNvPr>
          <p:cNvSpPr/>
          <p:nvPr/>
        </p:nvSpPr>
        <p:spPr>
          <a:xfrm>
            <a:off x="3525121" y="6451749"/>
            <a:ext cx="2690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solidFill>
                  <a:srgbClr val="000000"/>
                </a:solidFill>
                <a:latin typeface="Goudy"/>
              </a:rPr>
              <a:t>kookaburra</a:t>
            </a:r>
            <a:endParaRPr lang="pt-BR" dirty="0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F0B58300-93AE-4470-BFDC-D01318620E5B}"/>
              </a:ext>
            </a:extLst>
          </p:cNvPr>
          <p:cNvSpPr/>
          <p:nvPr/>
        </p:nvSpPr>
        <p:spPr>
          <a:xfrm>
            <a:off x="1214128" y="6529304"/>
            <a:ext cx="1332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pt-BR" b="1" dirty="0">
                <a:solidFill>
                  <a:srgbClr val="222222"/>
                </a:solidFill>
                <a:latin typeface="inherit"/>
              </a:rPr>
              <a:t>ornitorrinco</a:t>
            </a:r>
            <a:endParaRPr lang="pt-BR" b="1" dirty="0"/>
          </a:p>
        </p:txBody>
      </p:sp>
      <p:pic>
        <p:nvPicPr>
          <p:cNvPr id="6155" name="Picture 11" descr="Resultado de imagem para ornitorrinco">
            <a:extLst>
              <a:ext uri="{FF2B5EF4-FFF2-40B4-BE49-F238E27FC236}">
                <a16:creationId xmlns:a16="http://schemas.microsoft.com/office/drawing/2014/main" id="{9CE52B04-B8AE-4014-86DA-FF477277D0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6" y="4616266"/>
            <a:ext cx="3333750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id="{FF8DB1EA-6C07-4F2B-9CDF-C3B603160C0B}"/>
              </a:ext>
            </a:extLst>
          </p:cNvPr>
          <p:cNvSpPr/>
          <p:nvPr/>
        </p:nvSpPr>
        <p:spPr>
          <a:xfrm>
            <a:off x="989656" y="4211796"/>
            <a:ext cx="13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err="1">
                <a:solidFill>
                  <a:srgbClr val="222222"/>
                </a:solidFill>
                <a:latin typeface="inherit"/>
              </a:rPr>
              <a:t>thorny</a:t>
            </a:r>
            <a:r>
              <a:rPr lang="pt-BR" b="1" dirty="0">
                <a:solidFill>
                  <a:srgbClr val="222222"/>
                </a:solidFill>
                <a:latin typeface="inherit"/>
              </a:rPr>
              <a:t> </a:t>
            </a:r>
            <a:r>
              <a:rPr lang="pt-BR" b="1" dirty="0" err="1">
                <a:solidFill>
                  <a:srgbClr val="222222"/>
                </a:solidFill>
                <a:latin typeface="inherit"/>
              </a:rPr>
              <a:t>devil</a:t>
            </a:r>
            <a:endParaRPr lang="pt-BR" b="1" dirty="0">
              <a:solidFill>
                <a:srgbClr val="222222"/>
              </a:solidFill>
              <a:latin typeface="inherit"/>
            </a:endParaRPr>
          </a:p>
        </p:txBody>
      </p:sp>
      <p:pic>
        <p:nvPicPr>
          <p:cNvPr id="6157" name="Picture 13" descr="Resultado de imagem para thorny devil">
            <a:extLst>
              <a:ext uri="{FF2B5EF4-FFF2-40B4-BE49-F238E27FC236}">
                <a16:creationId xmlns:a16="http://schemas.microsoft.com/office/drawing/2014/main" id="{65989E8E-16F6-43A3-ACFC-FC1AF2A700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393259"/>
            <a:ext cx="3336512" cy="1874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6962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t-BR" altLang="pt-BR" dirty="0"/>
              <a:t>DIVISÃO DO SUL DO PACÍFICO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pic>
        <p:nvPicPr>
          <p:cNvPr id="12" name="Imagem 11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4CA0EB04-ED78-4819-B734-D2857CCE6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" y="1278259"/>
            <a:ext cx="8963025" cy="554151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ADF595-E4EF-47E9-9B4C-CFE9F7C65D27}"/>
              </a:ext>
            </a:extLst>
          </p:cNvPr>
          <p:cNvSpPr txBox="1"/>
          <p:nvPr/>
        </p:nvSpPr>
        <p:spPr>
          <a:xfrm>
            <a:off x="834886" y="4797152"/>
            <a:ext cx="1923661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342900">
              <a:buFont typeface="+mj-lt"/>
              <a:buAutoNum type="arabicPeriod"/>
            </a:pPr>
            <a:r>
              <a:rPr lang="pt-BR" sz="1100" b="1" dirty="0"/>
              <a:t>Produção da série: “Daniel para Crianças”, Para Austrália.</a:t>
            </a:r>
          </a:p>
          <a:p>
            <a:pPr indent="342900">
              <a:buFont typeface="+mj-lt"/>
              <a:buAutoNum type="arabicPeriod"/>
            </a:pPr>
            <a:r>
              <a:rPr lang="pt-BR" sz="1100" b="1" dirty="0"/>
              <a:t>Realização da campanha “Salve 10.000 dedos” em Fiji, Vanuatu, Ilhas Salomão, Samoa, Kiribati e Tonga.</a:t>
            </a:r>
          </a:p>
          <a:p>
            <a:pPr indent="342900">
              <a:buFont typeface="+mj-lt"/>
              <a:buAutoNum type="arabicPeriod"/>
            </a:pPr>
            <a:r>
              <a:rPr lang="pt-BR" sz="1100" b="1" dirty="0"/>
              <a:t>Construção de estúdios para a TV e Rádio Hope, em </a:t>
            </a:r>
            <a:r>
              <a:rPr lang="pt-BR" sz="1100" b="1" dirty="0" err="1"/>
              <a:t>Tongatapu</a:t>
            </a:r>
            <a:r>
              <a:rPr lang="pt-BR" sz="1100" b="1" dirty="0"/>
              <a:t>, Tonga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BF84908-6FF7-4CBA-AB5C-63A593D481D6}"/>
              </a:ext>
            </a:extLst>
          </p:cNvPr>
          <p:cNvSpPr/>
          <p:nvPr/>
        </p:nvSpPr>
        <p:spPr>
          <a:xfrm>
            <a:off x="5627030" y="1547500"/>
            <a:ext cx="296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/>
              <a:t>DIVISÃO DO SUL DO PACÍFICO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EFDD1E50-0C8E-4CD0-9859-FFB2E833D199}"/>
              </a:ext>
            </a:extLst>
          </p:cNvPr>
          <p:cNvCxnSpPr/>
          <p:nvPr/>
        </p:nvCxnSpPr>
        <p:spPr>
          <a:xfrm flipV="1">
            <a:off x="2758547" y="4149080"/>
            <a:ext cx="4333733" cy="23042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100FD5F2-77D4-4276-8EB3-8DA044E9CF9A}"/>
              </a:ext>
            </a:extLst>
          </p:cNvPr>
          <p:cNvCxnSpPr>
            <a:cxnSpLocks/>
          </p:cNvCxnSpPr>
          <p:nvPr/>
        </p:nvCxnSpPr>
        <p:spPr>
          <a:xfrm flipV="1">
            <a:off x="2771801" y="4669393"/>
            <a:ext cx="216023" cy="415791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7A9BF27-D7D0-49AE-A966-0DF439B9EFE6}"/>
              </a:ext>
            </a:extLst>
          </p:cNvPr>
          <p:cNvCxnSpPr>
            <a:cxnSpLocks/>
          </p:cNvCxnSpPr>
          <p:nvPr/>
        </p:nvCxnSpPr>
        <p:spPr>
          <a:xfrm flipV="1">
            <a:off x="2771800" y="3850883"/>
            <a:ext cx="2736302" cy="20329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3CB7F60-A61E-47F3-86F4-0E8B59A98D6E}"/>
              </a:ext>
            </a:extLst>
          </p:cNvPr>
          <p:cNvCxnSpPr>
            <a:cxnSpLocks/>
          </p:cNvCxnSpPr>
          <p:nvPr/>
        </p:nvCxnSpPr>
        <p:spPr>
          <a:xfrm flipV="1">
            <a:off x="2771800" y="3552686"/>
            <a:ext cx="2556283" cy="2341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880CED47-53E2-449C-B807-D579D7BAD18B}"/>
              </a:ext>
            </a:extLst>
          </p:cNvPr>
          <p:cNvCxnSpPr>
            <a:cxnSpLocks/>
          </p:cNvCxnSpPr>
          <p:nvPr/>
        </p:nvCxnSpPr>
        <p:spPr>
          <a:xfrm flipV="1">
            <a:off x="2771800" y="3054047"/>
            <a:ext cx="1944218" cy="28603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6A7C66EE-585C-423F-B277-021EEE2B4919}"/>
              </a:ext>
            </a:extLst>
          </p:cNvPr>
          <p:cNvCxnSpPr>
            <a:cxnSpLocks/>
          </p:cNvCxnSpPr>
          <p:nvPr/>
        </p:nvCxnSpPr>
        <p:spPr>
          <a:xfrm flipV="1">
            <a:off x="2771800" y="3465004"/>
            <a:ext cx="4479944" cy="24642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27A9A73C-FF39-4C18-9160-6F837B301837}"/>
              </a:ext>
            </a:extLst>
          </p:cNvPr>
          <p:cNvCxnSpPr>
            <a:cxnSpLocks/>
          </p:cNvCxnSpPr>
          <p:nvPr/>
        </p:nvCxnSpPr>
        <p:spPr>
          <a:xfrm flipV="1">
            <a:off x="2771800" y="4076930"/>
            <a:ext cx="4257986" cy="1852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72192C69-7D08-46FF-843F-111EDDD18F69}"/>
              </a:ext>
            </a:extLst>
          </p:cNvPr>
          <p:cNvCxnSpPr>
            <a:cxnSpLocks/>
          </p:cNvCxnSpPr>
          <p:nvPr/>
        </p:nvCxnSpPr>
        <p:spPr>
          <a:xfrm flipV="1">
            <a:off x="2771800" y="2640645"/>
            <a:ext cx="5079796" cy="32887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13985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06B82328-3FE3-496C-AE00-9B0118FCB0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0021" y="3415258"/>
            <a:ext cx="4130960" cy="338554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Coala</a:t>
            </a:r>
            <a:endParaRPr lang="pt-BR" b="1" dirty="0"/>
          </a:p>
          <a:p>
            <a:r>
              <a:rPr lang="pt-BR" b="1" dirty="0"/>
              <a:t>O coala é muito pequeno ao nascer, pesando apenas 0,5 gramas e tem 2 centímetros de tamanho. Somente as patas anteriores são fortes para lhe permitir executar sozinho o fatigante trajeto até a bolsa (o marsúpio) da mãe. Vive ali até os 8 meses. Depois disso sai do marsúpio, mas permanece perto da mãe. Se alimenta apenas de folhas de eucalipto.</a:t>
            </a:r>
          </a:p>
        </p:txBody>
      </p:sp>
      <p:pic>
        <p:nvPicPr>
          <p:cNvPr id="8194" name="Picture 2" descr="Resultado de imagem para coala">
            <a:extLst>
              <a:ext uri="{FF2B5EF4-FFF2-40B4-BE49-F238E27FC236}">
                <a16:creationId xmlns:a16="http://schemas.microsoft.com/office/drawing/2014/main" id="{B4BA1578-DA01-4F07-B775-DACB06E4A3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605078"/>
            <a:ext cx="2563366" cy="19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 descr="Uma imagem contendo animal, mamífero, árvore, ao ar livre&#10;&#10;Descrição gerada automaticamente">
            <a:extLst>
              <a:ext uri="{FF2B5EF4-FFF2-40B4-BE49-F238E27FC236}">
                <a16:creationId xmlns:a16="http://schemas.microsoft.com/office/drawing/2014/main" id="{CB3C328E-0F05-4750-AA32-9732DFF505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95" y="792062"/>
            <a:ext cx="2686050" cy="2638425"/>
          </a:xfrm>
          <a:prstGeom prst="rect">
            <a:avLst/>
          </a:prstGeom>
        </p:spPr>
      </p:pic>
      <p:pic>
        <p:nvPicPr>
          <p:cNvPr id="16" name="Imagem 15" descr="Uma imagem contendo árvore, ao ar livre, animal, pássaro&#10;&#10;Descrição gerada automaticamente">
            <a:extLst>
              <a:ext uri="{FF2B5EF4-FFF2-40B4-BE49-F238E27FC236}">
                <a16:creationId xmlns:a16="http://schemas.microsoft.com/office/drawing/2014/main" id="{A8222626-1DCD-4F47-B857-32D76B7637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214" y="3776736"/>
            <a:ext cx="4124325" cy="2800350"/>
          </a:xfrm>
          <a:prstGeom prst="rect">
            <a:avLst/>
          </a:prstGeom>
        </p:spPr>
      </p:pic>
      <p:pic>
        <p:nvPicPr>
          <p:cNvPr id="19" name="Imagem 18" descr="Uma imagem contendo árvore, animal, mamífero, ao ar livre&#10;&#10;Descrição gerada automaticamente">
            <a:extLst>
              <a:ext uri="{FF2B5EF4-FFF2-40B4-BE49-F238E27FC236}">
                <a16:creationId xmlns:a16="http://schemas.microsoft.com/office/drawing/2014/main" id="{6B05F92C-95C6-42C9-B319-B3D66E1E4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569" y="767937"/>
            <a:ext cx="3333750" cy="2562225"/>
          </a:xfrm>
          <a:prstGeom prst="rect">
            <a:avLst/>
          </a:prstGeom>
        </p:spPr>
      </p:pic>
      <p:pic>
        <p:nvPicPr>
          <p:cNvPr id="21" name="Espaço Reservado para Imagem 24" descr="Uma imagem contendo clip-art&#10;&#10;Descrição gerada automaticamente">
            <a:extLst>
              <a:ext uri="{FF2B5EF4-FFF2-40B4-BE49-F238E27FC236}">
                <a16:creationId xmlns:a16="http://schemas.microsoft.com/office/drawing/2014/main" id="{28E09B62-BE5A-4318-9B1B-9F971E73F43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3510385" y="721244"/>
            <a:ext cx="1205631" cy="69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0789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S09 - Missões – 31 de agosto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4B43D69C-E2D5-4022-9AF0-9A423333C6F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Salva de um incêndio</a:t>
            </a:r>
          </a:p>
        </p:txBody>
      </p:sp>
      <p:pic>
        <p:nvPicPr>
          <p:cNvPr id="18" name="Espaço Reservado para Imagem 17" descr="Uma imagem contendo clip-art&#10;&#10;Descrição gerada automaticamente">
            <a:extLst>
              <a:ext uri="{FF2B5EF4-FFF2-40B4-BE49-F238E27FC236}">
                <a16:creationId xmlns:a16="http://schemas.microsoft.com/office/drawing/2014/main" id="{9E234CE0-F930-4281-B67E-FA0918127079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  <p:pic>
        <p:nvPicPr>
          <p:cNvPr id="20" name="Espaço Reservado para Imagem 19" descr="Uma imagem contendo pessoa, ao ar livre, céu, grama&#10;&#10;Descrição gerada automaticamente">
            <a:extLst>
              <a:ext uri="{FF2B5EF4-FFF2-40B4-BE49-F238E27FC236}">
                <a16:creationId xmlns:a16="http://schemas.microsoft.com/office/drawing/2014/main" id="{33FB4277-7CFE-434A-A61F-8FB4DE71D9A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984F728-A547-440D-A0B1-A84F8460D74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Lara Hawkins, 14 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60928C61-6827-494B-9E62-348B62A91C9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dirty="0" err="1"/>
              <a:t>Australia</a:t>
            </a:r>
            <a:endParaRPr lang="pt-BR" dirty="0"/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410D0362-1B43-48EE-AC08-C369B8149D86}"/>
              </a:ext>
            </a:extLst>
          </p:cNvPr>
          <p:cNvCxnSpPr>
            <a:cxnSpLocks/>
          </p:cNvCxnSpPr>
          <p:nvPr/>
        </p:nvCxnSpPr>
        <p:spPr>
          <a:xfrm flipH="1">
            <a:off x="2771800" y="3558213"/>
            <a:ext cx="3854425" cy="73488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26474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147438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Austrália</a:t>
            </a:r>
          </a:p>
          <a:p>
            <a:r>
              <a:rPr lang="pt-BR" b="1" dirty="0"/>
              <a:t>O nome Austrália é derivado do latim “</a:t>
            </a:r>
            <a:r>
              <a:rPr lang="pt-BR" b="1" dirty="0" err="1"/>
              <a:t>Australis</a:t>
            </a:r>
            <a:r>
              <a:rPr lang="pt-BR" b="1" dirty="0"/>
              <a:t> Terra” que significa “Terra do Sul” A maior cidade é Sydney, e a capital é Camberra.</a:t>
            </a:r>
          </a:p>
          <a:p>
            <a:endParaRPr lang="pt-BR" b="1" dirty="0"/>
          </a:p>
          <a:p>
            <a:r>
              <a:rPr lang="pt-BR" b="1" dirty="0"/>
              <a:t> 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Resultado de imagem para sydney">
            <a:extLst>
              <a:ext uri="{FF2B5EF4-FFF2-40B4-BE49-F238E27FC236}">
                <a16:creationId xmlns:a16="http://schemas.microsoft.com/office/drawing/2014/main" id="{12332BBF-8212-44A4-BEC5-0A59D0F48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7384"/>
            <a:ext cx="9144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316BF36A-13CB-4ECB-A6AB-B0E48598E42F}"/>
              </a:ext>
            </a:extLst>
          </p:cNvPr>
          <p:cNvSpPr/>
          <p:nvPr/>
        </p:nvSpPr>
        <p:spPr>
          <a:xfrm>
            <a:off x="94052" y="3933056"/>
            <a:ext cx="866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Sydney</a:t>
            </a:r>
            <a:endParaRPr lang="pt-BR" dirty="0"/>
          </a:p>
        </p:txBody>
      </p:sp>
      <p:pic>
        <p:nvPicPr>
          <p:cNvPr id="2052" name="Picture 4" descr="Resultado de imagem para Camberra">
            <a:extLst>
              <a:ext uri="{FF2B5EF4-FFF2-40B4-BE49-F238E27FC236}">
                <a16:creationId xmlns:a16="http://schemas.microsoft.com/office/drawing/2014/main" id="{89EC9F58-EE48-43F3-9FFE-8DAA28064E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698444"/>
            <a:ext cx="4764796" cy="31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ço Reservado para Imagem 17" descr="Uma imagem contendo clip-art&#10;&#10;Descrição gerada automaticamente">
            <a:extLst>
              <a:ext uri="{FF2B5EF4-FFF2-40B4-BE49-F238E27FC236}">
                <a16:creationId xmlns:a16="http://schemas.microsoft.com/office/drawing/2014/main" id="{93456E8C-37BA-4FB1-A774-23E81DA012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721783" y="2276872"/>
            <a:ext cx="1689977" cy="979362"/>
          </a:xfrm>
          <a:prstGeom prst="rect">
            <a:avLst/>
          </a:prstGeom>
        </p:spPr>
      </p:pic>
      <p:sp>
        <p:nvSpPr>
          <p:cNvPr id="8" name="Espaço Reservado para Texto 14">
            <a:extLst>
              <a:ext uri="{FF2B5EF4-FFF2-40B4-BE49-F238E27FC236}">
                <a16:creationId xmlns:a16="http://schemas.microsoft.com/office/drawing/2014/main" id="{AB231AD7-2420-4510-B826-9C68AA507755}"/>
              </a:ext>
            </a:extLst>
          </p:cNvPr>
          <p:cNvSpPr txBox="1">
            <a:spLocks/>
          </p:cNvSpPr>
          <p:nvPr/>
        </p:nvSpPr>
        <p:spPr>
          <a:xfrm>
            <a:off x="721783" y="3367773"/>
            <a:ext cx="1746422" cy="41048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2400" dirty="0"/>
              <a:t>Austrália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E524F1F6-4DE5-4C0D-90FE-18F9BC1BEA89}"/>
              </a:ext>
            </a:extLst>
          </p:cNvPr>
          <p:cNvSpPr/>
          <p:nvPr/>
        </p:nvSpPr>
        <p:spPr>
          <a:xfrm>
            <a:off x="4570412" y="674020"/>
            <a:ext cx="11189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/>
              <a:t>Camberra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786290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3" name="CaixaDeTexto 18">
            <a:extLst>
              <a:ext uri="{FF2B5EF4-FFF2-40B4-BE49-F238E27FC236}">
                <a16:creationId xmlns:a16="http://schemas.microsoft.com/office/drawing/2014/main" id="{C9F417FE-3B71-4ACE-8C75-995AC6BC0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3096344" cy="366254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Canguru</a:t>
            </a:r>
            <a:endParaRPr lang="pt-BR" b="1" dirty="0"/>
          </a:p>
          <a:p>
            <a:r>
              <a:rPr lang="pt-BR" b="1" dirty="0"/>
              <a:t>Canguru é o nome dado a um mamífero marsupial. As características incluem patas traseiras muito desenvolvidas e a presença de uma bolsa (o marsúpio) presente apenas nas fêmeas, onde o filhote completa seu ciclo de  desenvolvimento. </a:t>
            </a:r>
          </a:p>
          <a:p>
            <a:r>
              <a:rPr lang="pt-BR" b="1" dirty="0"/>
              <a:t>O canguru é o animal símbolo da Austrália.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73FA0F2-C0E8-4D36-92EF-6E63D19FB688}"/>
              </a:ext>
            </a:extLst>
          </p:cNvPr>
          <p:cNvSpPr txBox="1"/>
          <p:nvPr/>
        </p:nvSpPr>
        <p:spPr>
          <a:xfrm>
            <a:off x="6447051" y="5195126"/>
            <a:ext cx="23103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/>
              <a:t>Filhote no marsúpio</a:t>
            </a:r>
          </a:p>
        </p:txBody>
      </p:sp>
      <p:pic>
        <p:nvPicPr>
          <p:cNvPr id="6" name="Imagem 5" descr="western-australia-kangaroo-beach.jpg">
            <a:extLst>
              <a:ext uri="{FF2B5EF4-FFF2-40B4-BE49-F238E27FC236}">
                <a16:creationId xmlns:a16="http://schemas.microsoft.com/office/drawing/2014/main" id="{04B2AF64-1AFF-4E9A-8BE9-CECCF1B1172A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11112" y="4427245"/>
            <a:ext cx="3596792" cy="2374981"/>
          </a:xfrm>
          <a:prstGeom prst="rect">
            <a:avLst/>
          </a:prstGeom>
        </p:spPr>
      </p:pic>
      <p:pic>
        <p:nvPicPr>
          <p:cNvPr id="7170" name="Picture 2" descr="https://upload.wikimedia.org/wikipedia/commons/thumb/5/5d/RedRoo.JPG/800px-RedRoo.JPG">
            <a:extLst>
              <a:ext uri="{FF2B5EF4-FFF2-40B4-BE49-F238E27FC236}">
                <a16:creationId xmlns:a16="http://schemas.microsoft.com/office/drawing/2014/main" id="{75469B5B-AD9B-4D90-9BAE-E32B3F63AA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5533" y="908720"/>
            <a:ext cx="2724182" cy="1859254"/>
          </a:xfrm>
          <a:prstGeom prst="rect">
            <a:avLst/>
          </a:prstGeom>
          <a:noFill/>
          <a:scene3d>
            <a:camera prst="orthographicFront">
              <a:rot lat="0" lon="11099976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A3B789FD-5452-46ED-82AE-D4B553C74898}"/>
              </a:ext>
            </a:extLst>
          </p:cNvPr>
          <p:cNvSpPr txBox="1"/>
          <p:nvPr/>
        </p:nvSpPr>
        <p:spPr>
          <a:xfrm>
            <a:off x="4496634" y="5762217"/>
            <a:ext cx="17972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b="1" dirty="0" err="1"/>
              <a:t>Cangurú</a:t>
            </a:r>
            <a:r>
              <a:rPr lang="pt-BR" sz="2000" b="1" dirty="0"/>
              <a:t> albino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A389D1B9-15B0-4A66-A9BB-D9CA2D9947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9392" y="764704"/>
            <a:ext cx="2990850" cy="4486275"/>
          </a:xfrm>
          <a:prstGeom prst="rect">
            <a:avLst/>
          </a:prstGeom>
        </p:spPr>
      </p:pic>
      <p:pic>
        <p:nvPicPr>
          <p:cNvPr id="8" name="Imagem 7" descr="Uma imagem contendo grama, animal, ao ar livre, mamífero&#10;&#10;Descrição gerada automaticamente">
            <a:extLst>
              <a:ext uri="{FF2B5EF4-FFF2-40B4-BE49-F238E27FC236}">
                <a16:creationId xmlns:a16="http://schemas.microsoft.com/office/drawing/2014/main" id="{44271D98-284F-45B4-8148-905E6C33172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609" y="3854813"/>
            <a:ext cx="3305175" cy="1866900"/>
          </a:xfrm>
          <a:prstGeom prst="rect">
            <a:avLst/>
          </a:prstGeom>
        </p:spPr>
      </p:pic>
      <p:pic>
        <p:nvPicPr>
          <p:cNvPr id="13" name="Espaço Reservado para Imagem 24" descr="Uma imagem contendo clip-art&#10;&#10;Descrição gerada automaticamente">
            <a:extLst>
              <a:ext uri="{FF2B5EF4-FFF2-40B4-BE49-F238E27FC236}">
                <a16:creationId xmlns:a16="http://schemas.microsoft.com/office/drawing/2014/main" id="{5642850D-E83D-4D6C-8C09-3948F655CF8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6999423" y="5721713"/>
            <a:ext cx="1620737" cy="93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4910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S10 - Missões – 07 de setembro</a:t>
            </a:r>
            <a:endParaRPr lang="pt-BR" dirty="0"/>
          </a:p>
        </p:txBody>
      </p:sp>
      <p:sp>
        <p:nvSpPr>
          <p:cNvPr id="10" name="Espaço Reservado para Texto 9">
            <a:extLst>
              <a:ext uri="{FF2B5EF4-FFF2-40B4-BE49-F238E27FC236}">
                <a16:creationId xmlns:a16="http://schemas.microsoft.com/office/drawing/2014/main" id="{62FFBD6C-C95E-4CC0-9AE7-65A347B9CC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Os exames escolares</a:t>
            </a:r>
          </a:p>
        </p:txBody>
      </p:sp>
      <p:pic>
        <p:nvPicPr>
          <p:cNvPr id="17" name="Espaço Reservado para Imagem 16" descr="Uma imagem contendo pessoa, árvore, ao ar livre, sorrindo&#10;&#10;Descrição gerada automaticamente">
            <a:extLst>
              <a:ext uri="{FF2B5EF4-FFF2-40B4-BE49-F238E27FC236}">
                <a16:creationId xmlns:a16="http://schemas.microsoft.com/office/drawing/2014/main" id="{4F0D41CF-DB31-49B1-A30D-5040E5F31F5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0" r="8800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690F5025-D1E1-4231-B65D-14CAA6DDFEE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 err="1"/>
              <a:t>Mitlyn</a:t>
            </a:r>
            <a:r>
              <a:rPr lang="pt-BR" dirty="0"/>
              <a:t> </a:t>
            </a:r>
            <a:r>
              <a:rPr lang="pt-BR" dirty="0" err="1"/>
              <a:t>Todonga</a:t>
            </a:r>
            <a:r>
              <a:rPr lang="pt-BR" dirty="0"/>
              <a:t>, 15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F392FEAE-7665-43AA-AD3D-4326CB9522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Ilhas Salomão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5C479949-D78F-4232-8840-31C27BC360F0}"/>
              </a:ext>
            </a:extLst>
          </p:cNvPr>
          <p:cNvCxnSpPr>
            <a:cxnSpLocks/>
          </p:cNvCxnSpPr>
          <p:nvPr/>
        </p:nvCxnSpPr>
        <p:spPr>
          <a:xfrm flipH="1" flipV="1">
            <a:off x="3491880" y="2960205"/>
            <a:ext cx="3149985" cy="595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Espaço Reservado para Imagem 27" descr="Uma imagem contendo clip-art&#10;&#10;Descrição gerada automaticamente">
            <a:extLst>
              <a:ext uri="{FF2B5EF4-FFF2-40B4-BE49-F238E27FC236}">
                <a16:creationId xmlns:a16="http://schemas.microsoft.com/office/drawing/2014/main" id="{D17FEF46-2D62-4C15-96BE-EE2543FB50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0" b="3240"/>
          <a:stretch>
            <a:fillRect/>
          </a:stretch>
        </p:blipFill>
        <p:spPr>
          <a:xfrm>
            <a:off x="6642100" y="2044700"/>
            <a:ext cx="2376488" cy="1111250"/>
          </a:xfrm>
        </p:spPr>
      </p:pic>
    </p:spTree>
    <p:extLst>
      <p:ext uri="{BB962C8B-B14F-4D97-AF65-F5344CB8AC3E}">
        <p14:creationId xmlns:p14="http://schemas.microsoft.com/office/powerpoint/2010/main" val="23534110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68751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dirty="0">
                <a:solidFill>
                  <a:srgbClr val="FF0000"/>
                </a:solidFill>
              </a:rPr>
              <a:t>Ilhas Salomão</a:t>
            </a:r>
          </a:p>
          <a:p>
            <a:r>
              <a:rPr lang="pt-PT" altLang="pt-BR" sz="2000" b="1" dirty="0">
                <a:solidFill>
                  <a:srgbClr val="222222"/>
                </a:solidFill>
                <a:latin typeface="inherit"/>
              </a:rPr>
              <a:t>A concha é um instrumento usado amplamente em todo o Pacífico, incluindo o Salomão É usado como uma forma tradicional de trombeta, convocando pessoas para se reunir e sinalizando o início de eventos importantes. o furo de sopro é criado removendo o final da casca ou fazendo um buraco no lado.</a:t>
            </a:r>
            <a:r>
              <a:rPr lang="pt-PT" altLang="pt-BR" sz="1100" b="1" dirty="0"/>
              <a:t> </a:t>
            </a:r>
            <a:endParaRPr lang="pt-PT" altLang="pt-BR" sz="3200" b="1" dirty="0">
              <a:latin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dirty="0">
              <a:solidFill>
                <a:srgbClr val="FF0000"/>
              </a:solidFill>
            </a:endParaRPr>
          </a:p>
        </p:txBody>
      </p:sp>
      <p:pic>
        <p:nvPicPr>
          <p:cNvPr id="7171" name="Picture 3" descr="Resultado de imagem para instrumento concha ilhas salomÃ£o">
            <a:extLst>
              <a:ext uri="{FF2B5EF4-FFF2-40B4-BE49-F238E27FC236}">
                <a16:creationId xmlns:a16="http://schemas.microsoft.com/office/drawing/2014/main" id="{99BDEBA7-51A0-46D8-BC74-D8F71BEDE5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099" y="836712"/>
            <a:ext cx="2460273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Resultado de imagem para tocando concha">
            <a:extLst>
              <a:ext uri="{FF2B5EF4-FFF2-40B4-BE49-F238E27FC236}">
                <a16:creationId xmlns:a16="http://schemas.microsoft.com/office/drawing/2014/main" id="{87968CEC-CE3A-4805-9BC5-2C739BF29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87" y="4378465"/>
            <a:ext cx="3040120" cy="2466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inco vistas diferentes de uma concha de L. canarium adulto: abapertural (superior esquerdo), lateral direito (centro), apertural (superior direito), apical (inferior esquerdo) e basal (inferior direito).">
            <a:extLst>
              <a:ext uri="{FF2B5EF4-FFF2-40B4-BE49-F238E27FC236}">
                <a16:creationId xmlns:a16="http://schemas.microsoft.com/office/drawing/2014/main" id="{8A4DB568-4B35-4222-919A-454261CF2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945" y="4178598"/>
            <a:ext cx="3774518" cy="2581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m 6" descr="Uma imagem contendo animal, concha, molusco, invertebrado&#10;&#10;Descrição gerada automaticamente">
            <a:extLst>
              <a:ext uri="{FF2B5EF4-FFF2-40B4-BE49-F238E27FC236}">
                <a16:creationId xmlns:a16="http://schemas.microsoft.com/office/drawing/2014/main" id="{CF0E5B74-0570-4F67-A218-2DBE956C1C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530" y="749598"/>
            <a:ext cx="2710543" cy="3429000"/>
          </a:xfrm>
          <a:prstGeom prst="rect">
            <a:avLst/>
          </a:prstGeom>
        </p:spPr>
      </p:pic>
      <p:pic>
        <p:nvPicPr>
          <p:cNvPr id="11" name="Espaço Reservado para Imagem 18" descr="Uma imagem contendo clip-art&#10;&#10;Descrição gerada automaticamente">
            <a:extLst>
              <a:ext uri="{FF2B5EF4-FFF2-40B4-BE49-F238E27FC236}">
                <a16:creationId xmlns:a16="http://schemas.microsoft.com/office/drawing/2014/main" id="{186147B7-70D7-435A-BC69-C91028DEF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b="301"/>
          <a:stretch>
            <a:fillRect/>
          </a:stretch>
        </p:blipFill>
        <p:spPr>
          <a:xfrm>
            <a:off x="3594099" y="4788380"/>
            <a:ext cx="1528862" cy="759835"/>
          </a:xfrm>
          <a:prstGeom prst="rect">
            <a:avLst/>
          </a:prstGeom>
        </p:spPr>
      </p:pic>
      <p:sp>
        <p:nvSpPr>
          <p:cNvPr id="12" name="Espaço Reservado para Texto 14">
            <a:extLst>
              <a:ext uri="{FF2B5EF4-FFF2-40B4-BE49-F238E27FC236}">
                <a16:creationId xmlns:a16="http://schemas.microsoft.com/office/drawing/2014/main" id="{A65E7506-8B29-44AA-ADA7-60857B63F6B9}"/>
              </a:ext>
            </a:extLst>
          </p:cNvPr>
          <p:cNvSpPr txBox="1">
            <a:spLocks/>
          </p:cNvSpPr>
          <p:nvPr/>
        </p:nvSpPr>
        <p:spPr>
          <a:xfrm>
            <a:off x="3594099" y="5533133"/>
            <a:ext cx="1528862" cy="4829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dirty="0"/>
              <a:t>Ilhas Salomão</a:t>
            </a:r>
          </a:p>
        </p:txBody>
      </p:sp>
    </p:spTree>
    <p:extLst>
      <p:ext uri="{BB962C8B-B14F-4D97-AF65-F5344CB8AC3E}">
        <p14:creationId xmlns:p14="http://schemas.microsoft.com/office/powerpoint/2010/main" val="14896350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D1793E71-DDAE-4C59-B184-AE5858620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736586"/>
            <a:ext cx="4016305" cy="5078313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</a:rPr>
              <a:t>Golfinhos</a:t>
            </a:r>
          </a:p>
          <a:p>
            <a:r>
              <a:rPr lang="pt-BR" b="1" dirty="0"/>
              <a:t>Os golfinhos são considerados </a:t>
            </a:r>
            <a:r>
              <a:rPr lang="pt-BR" b="1" dirty="0" err="1"/>
              <a:t>super</a:t>
            </a:r>
            <a:r>
              <a:rPr lang="pt-BR" b="1" dirty="0"/>
              <a:t> espertos, brincalhões, amigáveis, dóceis, interativos e divertidos. Acredita-se que eles sejam os animais mais inteligentes do mundo, ficando atrás apenas dos seres humanos. São excelentes nadadores, gostam de saltar na água e realizar acrobacias.</a:t>
            </a:r>
          </a:p>
          <a:p>
            <a:r>
              <a:rPr lang="pt-BR" b="1" dirty="0"/>
              <a:t>Nas ilhas Salomão os dentes dos golfinhos são utilizados como dinheiro.</a:t>
            </a:r>
            <a:r>
              <a:rPr lang="pt-BR" dirty="0"/>
              <a:t> </a:t>
            </a:r>
          </a:p>
          <a:p>
            <a:r>
              <a:rPr lang="pt-BR" b="1" dirty="0"/>
              <a:t>Esses animais caçam normalmente em equipe, se alimentando de polvos, lulas, peixes, morsas, etc.</a:t>
            </a:r>
          </a:p>
        </p:txBody>
      </p:sp>
      <p:pic>
        <p:nvPicPr>
          <p:cNvPr id="8" name="Imagem 7" descr="Uma imagem contendo clip-art&#10;&#10;Descrição gerada automaticamente">
            <a:extLst>
              <a:ext uri="{FF2B5EF4-FFF2-40B4-BE49-F238E27FC236}">
                <a16:creationId xmlns:a16="http://schemas.microsoft.com/office/drawing/2014/main" id="{69D49EB5-EAA0-46E6-A751-E72D41AC6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5884735"/>
            <a:ext cx="1858194" cy="929097"/>
          </a:xfrm>
          <a:prstGeom prst="rect">
            <a:avLst/>
          </a:prstGeom>
        </p:spPr>
      </p:pic>
      <p:pic>
        <p:nvPicPr>
          <p:cNvPr id="6150" name="Picture 6" descr="Imagem relacionada">
            <a:extLst>
              <a:ext uri="{FF2B5EF4-FFF2-40B4-BE49-F238E27FC236}">
                <a16:creationId xmlns:a16="http://schemas.microsoft.com/office/drawing/2014/main" id="{73CF1FA1-106F-4398-99D6-A00F9829E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484" y="746415"/>
            <a:ext cx="3349369" cy="22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Resultado de imagem para golfinhos das ilhas salomÃ£o">
            <a:extLst>
              <a:ext uri="{FF2B5EF4-FFF2-40B4-BE49-F238E27FC236}">
                <a16:creationId xmlns:a16="http://schemas.microsoft.com/office/drawing/2014/main" id="{A11CC4F0-59F4-4A00-8AB4-9411EC0FC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4" y="2565552"/>
            <a:ext cx="2590344" cy="1726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Grupo de golfinhos nadando">
            <a:extLst>
              <a:ext uri="{FF2B5EF4-FFF2-40B4-BE49-F238E27FC236}">
                <a16:creationId xmlns:a16="http://schemas.microsoft.com/office/drawing/2014/main" id="{F004CEFA-D77E-4384-96D5-03610732E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548" y="4653136"/>
            <a:ext cx="3069316" cy="2043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1.bp.blogspot.com/-UNaP08hEtXc/VVny5mtl4pI/AAAAAAAABIE/uE8aZ8IN7Ec/s400/golfinhos.jpg">
            <a:extLst>
              <a:ext uri="{FF2B5EF4-FFF2-40B4-BE49-F238E27FC236}">
                <a16:creationId xmlns:a16="http://schemas.microsoft.com/office/drawing/2014/main" id="{D0EE57E1-C30F-4CE0-BD16-FC84A5AE55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2868" y="3275742"/>
            <a:ext cx="2439794" cy="153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888997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S11 - Missões – 14 de setembro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2B4889E-2921-4E19-A794-F827F2A15C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/>
              <a:t>A igreja dos desbravadores</a:t>
            </a:r>
          </a:p>
        </p:txBody>
      </p:sp>
      <p:pic>
        <p:nvPicPr>
          <p:cNvPr id="19" name="Espaço Reservado para Imagem 18" descr="Uma imagem contendo clip-art&#10;&#10;Descrição gerada automaticamente">
            <a:extLst>
              <a:ext uri="{FF2B5EF4-FFF2-40B4-BE49-F238E27FC236}">
                <a16:creationId xmlns:a16="http://schemas.microsoft.com/office/drawing/2014/main" id="{8B992B11-C644-406E-8835-77532BEDBB8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b="301"/>
          <a:stretch>
            <a:fillRect/>
          </a:stretch>
        </p:blipFill>
        <p:spPr>
          <a:xfrm>
            <a:off x="6642100" y="1779588"/>
            <a:ext cx="2376488" cy="1181100"/>
          </a:xfrm>
        </p:spPr>
      </p:pic>
      <p:pic>
        <p:nvPicPr>
          <p:cNvPr id="17" name="Espaço Reservado para Imagem 16" descr="Uma imagem contendo pessoa, árvore, sorrindo, ao ar livre&#10;&#10;Descrição gerada automaticamente">
            <a:extLst>
              <a:ext uri="{FF2B5EF4-FFF2-40B4-BE49-F238E27FC236}">
                <a16:creationId xmlns:a16="http://schemas.microsoft.com/office/drawing/2014/main" id="{49913C55-B81B-42D3-B40F-7D16D2E6647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9" r="8579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A20A7432-96F8-443D-9E5C-4E0DCC8CB9D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Joe </a:t>
            </a:r>
            <a:r>
              <a:rPr lang="pt-BR" dirty="0" err="1"/>
              <a:t>Samani</a:t>
            </a:r>
            <a:r>
              <a:rPr lang="pt-BR" dirty="0"/>
              <a:t>, 13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40088ABE-4B29-4FEE-A229-509CA2E228B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800" dirty="0"/>
              <a:t>Ilhas Salomão</a:t>
            </a:r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B8E4334-4715-46B9-A4FE-E1BD2A443571}"/>
              </a:ext>
            </a:extLst>
          </p:cNvPr>
          <p:cNvCxnSpPr>
            <a:cxnSpLocks/>
          </p:cNvCxnSpPr>
          <p:nvPr/>
        </p:nvCxnSpPr>
        <p:spPr>
          <a:xfrm flipH="1" flipV="1">
            <a:off x="3491880" y="2960205"/>
            <a:ext cx="3149985" cy="59564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36313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6" y="690952"/>
            <a:ext cx="3441067" cy="288206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Ilhas Salomão</a:t>
            </a:r>
          </a:p>
          <a:p>
            <a:r>
              <a:rPr lang="pt-PT" altLang="pt-BR" sz="2000" b="1" dirty="0">
                <a:solidFill>
                  <a:srgbClr val="222222"/>
                </a:solidFill>
                <a:latin typeface="inherit"/>
              </a:rPr>
              <a:t>Honiara é a capital das Ilhas Salomão na Oceania, localizada na costa noroeste da ilha de Guadalcanal. Seu nome significa "lugar do vento oriental" em uma língua local. </a:t>
            </a:r>
          </a:p>
          <a:p>
            <a:r>
              <a:rPr lang="pt-PT" altLang="pt-BR" sz="2000" b="1" dirty="0">
                <a:solidFill>
                  <a:srgbClr val="222222"/>
                </a:solidFill>
                <a:latin typeface="inherit"/>
              </a:rPr>
              <a:t>Honiara é onde mora </a:t>
            </a:r>
            <a:r>
              <a:rPr lang="pt-BR" sz="2000" b="1" dirty="0">
                <a:solidFill>
                  <a:srgbClr val="222222"/>
                </a:solidFill>
                <a:latin typeface="inherit"/>
              </a:rPr>
              <a:t>Joe </a:t>
            </a:r>
            <a:r>
              <a:rPr lang="pt-BR" sz="2000" b="1" dirty="0" err="1">
                <a:solidFill>
                  <a:srgbClr val="222222"/>
                </a:solidFill>
                <a:latin typeface="inherit"/>
              </a:rPr>
              <a:t>Samani</a:t>
            </a:r>
            <a:r>
              <a:rPr lang="pt-BR" sz="2000" b="1" dirty="0">
                <a:solidFill>
                  <a:srgbClr val="222222"/>
                </a:solidFill>
                <a:latin typeface="inherit"/>
              </a:rPr>
              <a:t>, da história de hoje.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8195" name="Picture 3" descr="Ilhas Salomao">
            <a:extLst>
              <a:ext uri="{FF2B5EF4-FFF2-40B4-BE49-F238E27FC236}">
                <a16:creationId xmlns:a16="http://schemas.microsoft.com/office/drawing/2014/main" id="{8637150B-2CD0-48CE-B2E2-1B93A765F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3" y="725975"/>
            <a:ext cx="3924399" cy="255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Resultado de imagem para Honiara">
            <a:extLst>
              <a:ext uri="{FF2B5EF4-FFF2-40B4-BE49-F238E27FC236}">
                <a16:creationId xmlns:a16="http://schemas.microsoft.com/office/drawing/2014/main" id="{36F997F2-0523-41CE-A88C-A104C143BC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1" y="3468755"/>
            <a:ext cx="7267575" cy="33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Espaço Reservado para Imagem 18" descr="Uma imagem contendo clip-art&#10;&#10;Descrição gerada automaticamente">
            <a:extLst>
              <a:ext uri="{FF2B5EF4-FFF2-40B4-BE49-F238E27FC236}">
                <a16:creationId xmlns:a16="http://schemas.microsoft.com/office/drawing/2014/main" id="{5604AA4D-D649-4600-9B64-997EE9211A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" b="301"/>
          <a:stretch>
            <a:fillRect/>
          </a:stretch>
        </p:blipFill>
        <p:spPr>
          <a:xfrm>
            <a:off x="3592116" y="1193187"/>
            <a:ext cx="1528862" cy="759835"/>
          </a:xfrm>
          <a:prstGeom prst="rect">
            <a:avLst/>
          </a:prstGeom>
        </p:spPr>
      </p:pic>
      <p:sp>
        <p:nvSpPr>
          <p:cNvPr id="8" name="Espaço Reservado para Texto 14">
            <a:extLst>
              <a:ext uri="{FF2B5EF4-FFF2-40B4-BE49-F238E27FC236}">
                <a16:creationId xmlns:a16="http://schemas.microsoft.com/office/drawing/2014/main" id="{52E6BF9C-B852-4F16-BDAC-78523A9825A9}"/>
              </a:ext>
            </a:extLst>
          </p:cNvPr>
          <p:cNvSpPr txBox="1">
            <a:spLocks/>
          </p:cNvSpPr>
          <p:nvPr/>
        </p:nvSpPr>
        <p:spPr>
          <a:xfrm>
            <a:off x="3592116" y="1937940"/>
            <a:ext cx="1528862" cy="48294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800" b="1" dirty="0"/>
              <a:t>Ilhas Salomão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556AE3FF-05B2-492B-ACC5-2F8053EEA921}"/>
              </a:ext>
            </a:extLst>
          </p:cNvPr>
          <p:cNvSpPr/>
          <p:nvPr/>
        </p:nvSpPr>
        <p:spPr>
          <a:xfrm>
            <a:off x="1778384" y="3573016"/>
            <a:ext cx="9378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altLang="pt-BR" b="1" dirty="0">
                <a:solidFill>
                  <a:srgbClr val="222222"/>
                </a:solidFill>
                <a:latin typeface="inherit"/>
              </a:rPr>
              <a:t>Honiara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9859261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3" name="CaixaDeTexto 18">
            <a:extLst>
              <a:ext uri="{FF2B5EF4-FFF2-40B4-BE49-F238E27FC236}">
                <a16:creationId xmlns:a16="http://schemas.microsoft.com/office/drawing/2014/main" id="{C9F417FE-3B71-4ACE-8C75-995AC6BC08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4704"/>
            <a:ext cx="3836702" cy="338554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b="1" dirty="0">
                <a:solidFill>
                  <a:srgbClr val="FF0000"/>
                </a:solidFill>
              </a:rPr>
              <a:t>Lagarto Verde</a:t>
            </a:r>
          </a:p>
          <a:p>
            <a:r>
              <a:rPr lang="pt-BR" b="1" dirty="0"/>
              <a:t>Estes lagartos são encontrados nas ilhas de Papua Nova Guiné, e nas ilhas Salomão.</a:t>
            </a:r>
          </a:p>
          <a:p>
            <a:r>
              <a:rPr lang="pt-BR" b="1" dirty="0"/>
              <a:t>Eles tem uma coisa muito rara no mundo animal: a cor de seu sangue é verde, pois têm concentrações incrivelmente altas de biliverdina, que pode ser responsável pela coloração diferenciada. </a:t>
            </a:r>
          </a:p>
          <a:p>
            <a:endParaRPr lang="pt-BR" sz="1600" b="1" i="1" dirty="0"/>
          </a:p>
        </p:txBody>
      </p:sp>
      <p:pic>
        <p:nvPicPr>
          <p:cNvPr id="4098" name="Picture 2" descr="Resultado de imagem para lagarto das ilhas salomÃ£o">
            <a:extLst>
              <a:ext uri="{FF2B5EF4-FFF2-40B4-BE49-F238E27FC236}">
                <a16:creationId xmlns:a16="http://schemas.microsoft.com/office/drawing/2014/main" id="{E814618F-B5FF-471F-9D3A-007BA15448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836712"/>
            <a:ext cx="2411760" cy="180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Representante gÃªnero Prasinohaema">
            <a:extLst>
              <a:ext uri="{FF2B5EF4-FFF2-40B4-BE49-F238E27FC236}">
                <a16:creationId xmlns:a16="http://schemas.microsoft.com/office/drawing/2014/main" id="{A9F6A249-638B-4D59-BACA-7959ADAE6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328980"/>
            <a:ext cx="3295605" cy="220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Imagem relacionada">
            <a:extLst>
              <a:ext uri="{FF2B5EF4-FFF2-40B4-BE49-F238E27FC236}">
                <a16:creationId xmlns:a16="http://schemas.microsoft.com/office/drawing/2014/main" id="{AEB6B90A-A4BB-4414-A13C-10CE13274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254" y="4600631"/>
            <a:ext cx="4510080" cy="2200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 descr="Uma imagem contendo clip-art&#10;&#10;Descrição gerada automaticamente">
            <a:extLst>
              <a:ext uri="{FF2B5EF4-FFF2-40B4-BE49-F238E27FC236}">
                <a16:creationId xmlns:a16="http://schemas.microsoft.com/office/drawing/2014/main" id="{5E6FE4E1-3D8D-429F-9323-F6B28F270F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592" y="971258"/>
            <a:ext cx="1858194" cy="929097"/>
          </a:xfrm>
          <a:prstGeom prst="rect">
            <a:avLst/>
          </a:prstGeom>
        </p:spPr>
      </p:pic>
      <p:pic>
        <p:nvPicPr>
          <p:cNvPr id="4104" name="Picture 8" descr="Resultado de imagem para lagarto das ilhas salomÃ£o">
            <a:extLst>
              <a:ext uri="{FF2B5EF4-FFF2-40B4-BE49-F238E27FC236}">
                <a16:creationId xmlns:a16="http://schemas.microsoft.com/office/drawing/2014/main" id="{31C3C2D1-5669-42C9-A589-B99E85EE6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517" y="4529019"/>
            <a:ext cx="3041882" cy="227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B8E7ED4E-C38D-4527-B192-9C0CA41BF1AD}"/>
              </a:ext>
            </a:extLst>
          </p:cNvPr>
          <p:cNvSpPr txBox="1"/>
          <p:nvPr/>
        </p:nvSpPr>
        <p:spPr>
          <a:xfrm>
            <a:off x="421840" y="4228933"/>
            <a:ext cx="3295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Veja a boca verde do lagarto</a:t>
            </a:r>
          </a:p>
        </p:txBody>
      </p:sp>
    </p:spTree>
    <p:extLst>
      <p:ext uri="{BB962C8B-B14F-4D97-AF65-F5344CB8AC3E}">
        <p14:creationId xmlns:p14="http://schemas.microsoft.com/office/powerpoint/2010/main" val="1752223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Uma imagem contendo clip-art&#10;&#10;Descrição gerada automaticamente">
            <a:extLst>
              <a:ext uri="{FF2B5EF4-FFF2-40B4-BE49-F238E27FC236}">
                <a16:creationId xmlns:a16="http://schemas.microsoft.com/office/drawing/2014/main" id="{E2F7F315-E222-484E-B871-AAE2DD3D5A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16" y="3360339"/>
            <a:ext cx="2762267" cy="1381134"/>
          </a:xfrm>
          <a:prstGeom prst="rect">
            <a:avLst/>
          </a:prstGeom>
        </p:spPr>
      </p:pic>
      <p:pic>
        <p:nvPicPr>
          <p:cNvPr id="20" name="Imagem 19" descr="Uma imagem contendo clip-art&#10;&#10;Descrição gerada automaticamente">
            <a:extLst>
              <a:ext uri="{FF2B5EF4-FFF2-40B4-BE49-F238E27FC236}">
                <a16:creationId xmlns:a16="http://schemas.microsoft.com/office/drawing/2014/main" id="{BE325A42-B704-427E-A229-559BD00D44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3" y="1350942"/>
            <a:ext cx="2764800" cy="1382400"/>
          </a:xfrm>
          <a:prstGeom prst="rect">
            <a:avLst/>
          </a:prstGeom>
        </p:spPr>
      </p:pic>
      <p:pic>
        <p:nvPicPr>
          <p:cNvPr id="22" name="Imagem 21" descr="Uma imagem contendo clip-art&#10;&#10;Descrição gerada automaticamente">
            <a:extLst>
              <a:ext uri="{FF2B5EF4-FFF2-40B4-BE49-F238E27FC236}">
                <a16:creationId xmlns:a16="http://schemas.microsoft.com/office/drawing/2014/main" id="{99B7020D-6DB4-4EBE-BF6A-523658B847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616" y="1365410"/>
            <a:ext cx="2764800" cy="1382400"/>
          </a:xfrm>
          <a:prstGeom prst="rect">
            <a:avLst/>
          </a:prstGeom>
        </p:spPr>
      </p:pic>
      <p:pic>
        <p:nvPicPr>
          <p:cNvPr id="24" name="Imagem 23" descr="Uma imagem contendo clip-art&#10;&#10;Descrição gerada automaticamente">
            <a:extLst>
              <a:ext uri="{FF2B5EF4-FFF2-40B4-BE49-F238E27FC236}">
                <a16:creationId xmlns:a16="http://schemas.microsoft.com/office/drawing/2014/main" id="{E921D01E-EF40-490A-91AE-98C5F64A05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3945" y="5375713"/>
            <a:ext cx="2764800" cy="1382400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BBE5433D-8548-4ECE-9610-F984D13FDD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22" y="5375713"/>
            <a:ext cx="1843200" cy="1382400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704BFDF2-DD46-4410-A22F-98A296B6AB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23" y="3383795"/>
            <a:ext cx="2743533" cy="1382400"/>
          </a:xfrm>
          <a:prstGeom prst="rect">
            <a:avLst/>
          </a:prstGeom>
        </p:spPr>
      </p:pic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D54FAE2-DCDA-42E6-A0BC-9CCC9C556E0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9371" y="32085"/>
            <a:ext cx="9084629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4037" name="CaixaDeTexto 3"/>
          <p:cNvSpPr txBox="1">
            <a:spLocks noChangeArrowheads="1"/>
          </p:cNvSpPr>
          <p:nvPr/>
        </p:nvSpPr>
        <p:spPr bwMode="auto">
          <a:xfrm>
            <a:off x="59370" y="705873"/>
            <a:ext cx="451262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Ilhas Salomão</a:t>
            </a:r>
            <a:endParaRPr lang="pt-BR" altLang="pt-BR" sz="3600" b="1" dirty="0"/>
          </a:p>
        </p:txBody>
      </p:sp>
      <p:sp>
        <p:nvSpPr>
          <p:cNvPr id="5" name="CaixaDeTexto 3"/>
          <p:cNvSpPr txBox="1">
            <a:spLocks noChangeArrowheads="1"/>
          </p:cNvSpPr>
          <p:nvPr/>
        </p:nvSpPr>
        <p:spPr bwMode="auto">
          <a:xfrm>
            <a:off x="4571999" y="704611"/>
            <a:ext cx="454979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Nova Caledônia</a:t>
            </a:r>
          </a:p>
        </p:txBody>
      </p:sp>
      <p:sp>
        <p:nvSpPr>
          <p:cNvPr id="8" name="CaixaDeTexto 3">
            <a:extLst>
              <a:ext uri="{FF2B5EF4-FFF2-40B4-BE49-F238E27FC236}">
                <a16:creationId xmlns:a16="http://schemas.microsoft.com/office/drawing/2014/main" id="{D78871DF-26B1-4E24-9055-2A4252B8A6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5" y="2747332"/>
            <a:ext cx="451262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Fiji</a:t>
            </a:r>
            <a:endParaRPr lang="pt-BR" altLang="pt-BR" sz="3600" b="1" dirty="0"/>
          </a:p>
        </p:txBody>
      </p:sp>
      <p:sp>
        <p:nvSpPr>
          <p:cNvPr id="9" name="CaixaDeTexto 3">
            <a:extLst>
              <a:ext uri="{FF2B5EF4-FFF2-40B4-BE49-F238E27FC236}">
                <a16:creationId xmlns:a16="http://schemas.microsoft.com/office/drawing/2014/main" id="{17C2BD69-D3E6-4F49-944A-D302678EE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8" y="2743684"/>
            <a:ext cx="454979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pt-BR"/>
            </a:defPPr>
            <a:lvl1pPr algn="ctr">
              <a:spcBef>
                <a:spcPct val="0"/>
              </a:spcBef>
              <a:buFont typeface="Arial" charset="0"/>
              <a:buNone/>
              <a:defRPr sz="3600">
                <a:solidFill>
                  <a:srgbClr val="FF000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latin typeface="Calibri" pitchFamily="34" charset="0"/>
              </a:defRPr>
            </a:lvl9pPr>
          </a:lstStyle>
          <a:p>
            <a:r>
              <a:rPr lang="pt-BR" altLang="pt-BR" dirty="0"/>
              <a:t>Austrália</a:t>
            </a:r>
          </a:p>
        </p:txBody>
      </p:sp>
      <p:sp>
        <p:nvSpPr>
          <p:cNvPr id="12" name="CaixaDeTexto 3">
            <a:extLst>
              <a:ext uri="{FF2B5EF4-FFF2-40B4-BE49-F238E27FC236}">
                <a16:creationId xmlns:a16="http://schemas.microsoft.com/office/drawing/2014/main" id="{0F6D15E1-E50E-48A1-9C86-8A99D30833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69905" y="4729382"/>
            <a:ext cx="4516820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Nova Zelândia</a:t>
            </a:r>
            <a:endParaRPr lang="pt-BR" altLang="pt-BR" sz="3600" b="1" dirty="0"/>
          </a:p>
        </p:txBody>
      </p:sp>
      <p:sp>
        <p:nvSpPr>
          <p:cNvPr id="13" name="CaixaDeTexto 3">
            <a:extLst>
              <a:ext uri="{FF2B5EF4-FFF2-40B4-BE49-F238E27FC236}">
                <a16:creationId xmlns:a16="http://schemas.microsoft.com/office/drawing/2014/main" id="{98751D78-BBF1-42C9-9FD8-7ECB3AEDC0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75" y="4729383"/>
            <a:ext cx="4512629" cy="646331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pt-BR" altLang="pt-BR" sz="3600" dirty="0">
                <a:solidFill>
                  <a:srgbClr val="FF0000"/>
                </a:solidFill>
                <a:latin typeface="Arial" charset="0"/>
              </a:rPr>
              <a:t>Papua Nova Guiné</a:t>
            </a:r>
            <a:endParaRPr lang="pt-BR" altLang="pt-BR" sz="3600" b="1" dirty="0"/>
          </a:p>
        </p:txBody>
      </p:sp>
    </p:spTree>
    <p:extLst>
      <p:ext uri="{BB962C8B-B14F-4D97-AF65-F5344CB8AC3E}">
        <p14:creationId xmlns:p14="http://schemas.microsoft.com/office/powerpoint/2010/main" val="239477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4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7" grpId="0" animBg="1"/>
      <p:bldP spid="5" grpId="0" animBg="1"/>
      <p:bldP spid="8" grpId="0" animBg="1"/>
      <p:bldP spid="9" grpId="0" animBg="1"/>
      <p:bldP spid="12" grpId="0" animBg="1"/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S12 - Missões – 21 de setembro</a:t>
            </a:r>
            <a:endParaRPr lang="pt-BR" dirty="0"/>
          </a:p>
        </p:txBody>
      </p:sp>
      <p:sp>
        <p:nvSpPr>
          <p:cNvPr id="11" name="Espaço Reservado para Texto 10">
            <a:extLst>
              <a:ext uri="{FF2B5EF4-FFF2-40B4-BE49-F238E27FC236}">
                <a16:creationId xmlns:a16="http://schemas.microsoft.com/office/drawing/2014/main" id="{652FD021-18F8-4D27-B908-9EF259910D2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O </a:t>
            </a:r>
            <a:r>
              <a:rPr lang="en-US" dirty="0" err="1"/>
              <a:t>sábado</a:t>
            </a:r>
            <a:r>
              <a:rPr lang="en-US" dirty="0"/>
              <a:t> das </a:t>
            </a:r>
            <a:r>
              <a:rPr lang="en-US" dirty="0" err="1"/>
              <a:t>visitas</a:t>
            </a:r>
            <a:endParaRPr lang="pt-BR" dirty="0"/>
          </a:p>
        </p:txBody>
      </p:sp>
      <p:pic>
        <p:nvPicPr>
          <p:cNvPr id="17" name="Espaço Reservado para Imagem 16" descr="Uma imagem contendo árvore, pessoa, homem, ao ar livre&#10;&#10;Descrição gerada automaticamente">
            <a:extLst>
              <a:ext uri="{FF2B5EF4-FFF2-40B4-BE49-F238E27FC236}">
                <a16:creationId xmlns:a16="http://schemas.microsoft.com/office/drawing/2014/main" id="{F6981F63-BF2D-4ABD-9E5D-4DFFF042F36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4" r="6324"/>
          <a:stretch>
            <a:fillRect/>
          </a:stretch>
        </p:blipFill>
        <p:spPr/>
      </p:pic>
      <p:sp>
        <p:nvSpPr>
          <p:cNvPr id="14" name="Espaço Reservado para Texto 13">
            <a:extLst>
              <a:ext uri="{FF2B5EF4-FFF2-40B4-BE49-F238E27FC236}">
                <a16:creationId xmlns:a16="http://schemas.microsoft.com/office/drawing/2014/main" id="{36D72EE2-C020-4947-93A6-122A29189DE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Andrew Seth, 14 </a:t>
            </a:r>
          </a:p>
        </p:txBody>
      </p:sp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C97AC3FB-0615-402E-B61E-EBC0D25F38B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000" dirty="0"/>
              <a:t>Papua Nova Guiné</a:t>
            </a:r>
          </a:p>
        </p:txBody>
      </p: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CAA9E3AC-0412-40F5-A271-F1BEAEE286B0}"/>
              </a:ext>
            </a:extLst>
          </p:cNvPr>
          <p:cNvCxnSpPr>
            <a:cxnSpLocks/>
          </p:cNvCxnSpPr>
          <p:nvPr/>
        </p:nvCxnSpPr>
        <p:spPr>
          <a:xfrm flipH="1" flipV="1">
            <a:off x="2411760" y="2781855"/>
            <a:ext cx="4230106" cy="77534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Espaço Reservado para Imagem 24">
            <a:extLst>
              <a:ext uri="{FF2B5EF4-FFF2-40B4-BE49-F238E27FC236}">
                <a16:creationId xmlns:a16="http://schemas.microsoft.com/office/drawing/2014/main" id="{E2E4DB23-8124-4F92-A0E4-08D0ED9E65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6642100" y="1779588"/>
            <a:ext cx="2376488" cy="1473200"/>
          </a:xfrm>
        </p:spPr>
      </p:pic>
    </p:spTree>
    <p:extLst>
      <p:ext uri="{BB962C8B-B14F-4D97-AF65-F5344CB8AC3E}">
        <p14:creationId xmlns:p14="http://schemas.microsoft.com/office/powerpoint/2010/main" val="15970686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24210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Papua Nova Guiné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Algumas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tribos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Papua Nova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Guiné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costumam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se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pintar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quando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participam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guerras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ou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rituais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Em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Papua Nova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Guiné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se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falam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mais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850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idiomas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</a:t>
            </a:r>
          </a:p>
          <a:p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Muito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do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território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Papua Nova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Guiné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é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coberto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florestas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ainda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inexploradas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</a:t>
            </a:r>
          </a:p>
          <a:p>
            <a:endParaRPr lang="en-US" sz="2000" b="1" dirty="0">
              <a:solidFill>
                <a:srgbClr val="000000"/>
              </a:solidFill>
              <a:latin typeface="Goudy"/>
            </a:endParaRPr>
          </a:p>
          <a:p>
            <a:endParaRPr lang="en-US" sz="2000" b="1" dirty="0">
              <a:solidFill>
                <a:srgbClr val="000000"/>
              </a:solidFill>
              <a:latin typeface="Goudy"/>
            </a:endParaRPr>
          </a:p>
          <a:p>
            <a:endParaRPr lang="en-US" sz="2000" b="1" dirty="0">
              <a:solidFill>
                <a:srgbClr val="000000"/>
              </a:solidFill>
              <a:latin typeface="Goudy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9228" name="Picture 12" descr="Resultado de imagem para pAPUA">
            <a:extLst>
              <a:ext uri="{FF2B5EF4-FFF2-40B4-BE49-F238E27FC236}">
                <a16:creationId xmlns:a16="http://schemas.microsoft.com/office/drawing/2014/main" id="{FD4F0973-B2C8-4416-8C25-08172F64C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2601" y="690953"/>
            <a:ext cx="5619862" cy="302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Resultado de imagem para pAPUA">
            <a:extLst>
              <a:ext uri="{FF2B5EF4-FFF2-40B4-BE49-F238E27FC236}">
                <a16:creationId xmlns:a16="http://schemas.microsoft.com/office/drawing/2014/main" id="{AF0EB945-A88C-4BCA-BA10-A73D55316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8748" y="393305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Espaço Reservado para Texto 14">
            <a:extLst>
              <a:ext uri="{FF2B5EF4-FFF2-40B4-BE49-F238E27FC236}">
                <a16:creationId xmlns:a16="http://schemas.microsoft.com/office/drawing/2014/main" id="{1452025C-F051-40E5-BDF2-481E3BFC1D54}"/>
              </a:ext>
            </a:extLst>
          </p:cNvPr>
          <p:cNvSpPr txBox="1">
            <a:spLocks/>
          </p:cNvSpPr>
          <p:nvPr/>
        </p:nvSpPr>
        <p:spPr>
          <a:xfrm>
            <a:off x="3584436" y="4843071"/>
            <a:ext cx="1672345" cy="34020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pt-BR" sz="1400" b="1" dirty="0"/>
              <a:t>Papua Nova Guiné</a:t>
            </a:r>
          </a:p>
        </p:txBody>
      </p:sp>
      <p:pic>
        <p:nvPicPr>
          <p:cNvPr id="12" name="Espaço Reservado para Imagem 24">
            <a:extLst>
              <a:ext uri="{FF2B5EF4-FFF2-40B4-BE49-F238E27FC236}">
                <a16:creationId xmlns:a16="http://schemas.microsoft.com/office/drawing/2014/main" id="{8A8C555D-81B2-4A2D-ACB4-B5AF071500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3461691" y="3755368"/>
            <a:ext cx="1741373" cy="1079488"/>
          </a:xfrm>
          <a:prstGeom prst="rect">
            <a:avLst/>
          </a:prstGeom>
        </p:spPr>
      </p:pic>
      <p:pic>
        <p:nvPicPr>
          <p:cNvPr id="9232" name="Picture 16" descr="Imagem relacionada">
            <a:extLst>
              <a:ext uri="{FF2B5EF4-FFF2-40B4-BE49-F238E27FC236}">
                <a16:creationId xmlns:a16="http://schemas.microsoft.com/office/drawing/2014/main" id="{CF0FDD2D-9837-4E53-A9C3-E6D6128A2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8" y="4856313"/>
            <a:ext cx="3510932" cy="2001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08470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CaixaDeTexto 18">
            <a:extLst>
              <a:ext uri="{FF2B5EF4-FFF2-40B4-BE49-F238E27FC236}">
                <a16:creationId xmlns:a16="http://schemas.microsoft.com/office/drawing/2014/main" id="{C6B1A1C0-1244-410B-A8C0-8B2B1C2EEC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504" y="724948"/>
            <a:ext cx="3836702" cy="3939540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 err="1">
                <a:solidFill>
                  <a:srgbClr val="FF0000"/>
                </a:solidFill>
              </a:rPr>
              <a:t>Nautilus</a:t>
            </a:r>
            <a:endParaRPr lang="pt-BR" altLang="pt-BR" sz="1600" b="1" dirty="0">
              <a:solidFill>
                <a:srgbClr val="FF0000"/>
              </a:solidFill>
            </a:endParaRPr>
          </a:p>
          <a:p>
            <a:r>
              <a:rPr lang="pt-BR" b="1" dirty="0"/>
              <a:t>Os </a:t>
            </a:r>
            <a:r>
              <a:rPr lang="pt-BR" b="1" dirty="0" err="1"/>
              <a:t>Nautilus</a:t>
            </a:r>
            <a:r>
              <a:rPr lang="pt-BR" b="1" dirty="0"/>
              <a:t> são moluscos marinhos </a:t>
            </a:r>
            <a:r>
              <a:rPr lang="pt-BR" b="1" dirty="0" err="1"/>
              <a:t>caracterízados</a:t>
            </a:r>
            <a:r>
              <a:rPr lang="pt-BR" b="1" dirty="0"/>
              <a:t> por ter uma concha externa calcárea., dividida em câmaras, utilizadas para proteção e flutuação.</a:t>
            </a:r>
          </a:p>
          <a:p>
            <a:r>
              <a:rPr lang="pt-BR" b="1" dirty="0"/>
              <a:t>Se locomove na vertical colocando líquido ou ar para dentro das câmaras, e se desloca para frente ou para trás com jatos de água expelidos por dois tubos entre os seus tentáculos.</a:t>
            </a:r>
          </a:p>
          <a:p>
            <a:r>
              <a:rPr lang="pt-BR" b="1" dirty="0"/>
              <a:t>Vive no oceano Pacífico na região de Papua-Nova Guiné.</a:t>
            </a:r>
            <a:endParaRPr lang="pt-BR" sz="1600" b="1" i="1" dirty="0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6AAF2B2-8529-4320-9925-47943C8B1E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39" y="4675939"/>
            <a:ext cx="3836215" cy="2145574"/>
          </a:xfrm>
          <a:prstGeom prst="rect">
            <a:avLst/>
          </a:prstGeom>
        </p:spPr>
      </p:pic>
      <p:pic>
        <p:nvPicPr>
          <p:cNvPr id="6" name="Picture 8" descr="https://upload.wikimedia.org/wikipedia/commons/thumb/0/08/NautilusCutawayLogarithmicSpiral.jpg/800px-NautilusCutawayLogarithmicSpiral.jpg">
            <a:extLst>
              <a:ext uri="{FF2B5EF4-FFF2-40B4-BE49-F238E27FC236}">
                <a16:creationId xmlns:a16="http://schemas.microsoft.com/office/drawing/2014/main" id="{77508163-3017-4838-8EFA-B3478D2E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643" y="724948"/>
            <a:ext cx="2953046" cy="22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Fotografia de uma espÃ©cie do gÃªnero Nautilus em Lifou, na Nova CaledÃ´nia (Nautilus macromphalus).">
            <a:extLst>
              <a:ext uri="{FF2B5EF4-FFF2-40B4-BE49-F238E27FC236}">
                <a16:creationId xmlns:a16="http://schemas.microsoft.com/office/drawing/2014/main" id="{C15244BE-1E4C-4FD6-8D84-2D96AEBEF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4266842"/>
            <a:ext cx="2755164" cy="252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Resultado de imagem para nautilus">
            <a:extLst>
              <a:ext uri="{FF2B5EF4-FFF2-40B4-BE49-F238E27FC236}">
                <a16:creationId xmlns:a16="http://schemas.microsoft.com/office/drawing/2014/main" id="{F5694E96-3DD2-45C2-B1DC-1AA6C06A17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452" y="2507593"/>
            <a:ext cx="2680742" cy="2018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Espaço Reservado para Imagem 24">
            <a:extLst>
              <a:ext uri="{FF2B5EF4-FFF2-40B4-BE49-F238E27FC236}">
                <a16:creationId xmlns:a16="http://schemas.microsoft.com/office/drawing/2014/main" id="{AD898B80-ECA6-4D2D-8E29-ECD3F4C486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3" b="8673"/>
          <a:stretch>
            <a:fillRect/>
          </a:stretch>
        </p:blipFill>
        <p:spPr>
          <a:xfrm>
            <a:off x="7255571" y="5548674"/>
            <a:ext cx="1718797" cy="1065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8030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S13 - Missões – 28 de setembro</a:t>
            </a:r>
            <a:endParaRPr lang="pt-BR" dirty="0"/>
          </a:p>
        </p:txBody>
      </p:sp>
      <p:sp>
        <p:nvSpPr>
          <p:cNvPr id="12" name="Espaço Reservado para Texto 11">
            <a:extLst>
              <a:ext uri="{FF2B5EF4-FFF2-40B4-BE49-F238E27FC236}">
                <a16:creationId xmlns:a16="http://schemas.microsoft.com/office/drawing/2014/main" id="{601D35D9-48CC-4F1D-98AD-C2AF3A8A14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sz="3600" dirty="0" err="1"/>
              <a:t>Programa</a:t>
            </a:r>
            <a:r>
              <a:rPr lang="en-US" sz="3600" dirty="0"/>
              <a:t> do </a:t>
            </a:r>
            <a:r>
              <a:rPr lang="en-US" sz="3600" dirty="0" err="1"/>
              <a:t>décimo</a:t>
            </a:r>
            <a:r>
              <a:rPr lang="en-US" sz="3600" dirty="0"/>
              <a:t> </a:t>
            </a:r>
            <a:r>
              <a:rPr lang="en-US" sz="3600" dirty="0" err="1"/>
              <a:t>terceiro</a:t>
            </a:r>
            <a:r>
              <a:rPr lang="en-US" sz="3600" dirty="0"/>
              <a:t> </a:t>
            </a:r>
            <a:r>
              <a:rPr lang="en-US" sz="3600" dirty="0" err="1"/>
              <a:t>sábado</a:t>
            </a:r>
            <a:endParaRPr lang="pt-BR" sz="3600" dirty="0"/>
          </a:p>
        </p:txBody>
      </p:sp>
      <p:pic>
        <p:nvPicPr>
          <p:cNvPr id="22" name="Espaço Reservado para Imagem 21">
            <a:extLst>
              <a:ext uri="{FF2B5EF4-FFF2-40B4-BE49-F238E27FC236}">
                <a16:creationId xmlns:a16="http://schemas.microsoft.com/office/drawing/2014/main" id="{3C0D629F-6D47-4E25-BF62-EB12D9F1618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1389"/>
          <a:stretch>
            <a:fillRect/>
          </a:stretch>
        </p:blipFill>
        <p:spPr/>
      </p:pic>
      <p:pic>
        <p:nvPicPr>
          <p:cNvPr id="18" name="Espaço Reservado para Imagem 17" descr="Uma imagem contendo pessoa, homem, janela, parede&#10;&#10;Descrição gerada automaticamente">
            <a:extLst>
              <a:ext uri="{FF2B5EF4-FFF2-40B4-BE49-F238E27FC236}">
                <a16:creationId xmlns:a16="http://schemas.microsoft.com/office/drawing/2014/main" id="{9B454599-E44F-4471-ABA5-CF50875FCE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67" r="8667"/>
          <a:stretch>
            <a:fillRect/>
          </a:stretch>
        </p:blipFill>
        <p:spPr/>
      </p:pic>
      <p:sp>
        <p:nvSpPr>
          <p:cNvPr id="15" name="Espaço Reservado para Texto 14">
            <a:extLst>
              <a:ext uri="{FF2B5EF4-FFF2-40B4-BE49-F238E27FC236}">
                <a16:creationId xmlns:a16="http://schemas.microsoft.com/office/drawing/2014/main" id="{DD4EF79D-571F-4E4C-B9F7-97AC9D3F9A4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155840" y="6129031"/>
            <a:ext cx="2486025" cy="315912"/>
          </a:xfrm>
        </p:spPr>
        <p:txBody>
          <a:bodyPr/>
          <a:lstStyle/>
          <a:p>
            <a:r>
              <a:rPr lang="pt-BR" dirty="0" err="1"/>
              <a:t>Rohi</a:t>
            </a:r>
            <a:r>
              <a:rPr lang="pt-BR" dirty="0"/>
              <a:t> </a:t>
            </a:r>
            <a:r>
              <a:rPr lang="pt-BR" dirty="0" err="1"/>
              <a:t>Goiye</a:t>
            </a:r>
            <a:r>
              <a:rPr lang="pt-BR" dirty="0"/>
              <a:t>, 16 </a:t>
            </a:r>
            <a:endParaRPr lang="pt-BR" b="0" dirty="0"/>
          </a:p>
          <a:p>
            <a:r>
              <a:rPr lang="pt-BR" dirty="0"/>
              <a:t>Dwight Ope, 14</a:t>
            </a:r>
          </a:p>
        </p:txBody>
      </p:sp>
      <p:sp>
        <p:nvSpPr>
          <p:cNvPr id="20" name="Espaço Reservado para Texto 19">
            <a:extLst>
              <a:ext uri="{FF2B5EF4-FFF2-40B4-BE49-F238E27FC236}">
                <a16:creationId xmlns:a16="http://schemas.microsoft.com/office/drawing/2014/main" id="{D24EC882-8CE1-43F1-839A-9EF25731369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000" dirty="0"/>
              <a:t>Papua Nova Guiné</a:t>
            </a:r>
          </a:p>
        </p:txBody>
      </p:sp>
    </p:spTree>
    <p:extLst>
      <p:ext uri="{BB962C8B-B14F-4D97-AF65-F5344CB8AC3E}">
        <p14:creationId xmlns:p14="http://schemas.microsoft.com/office/powerpoint/2010/main" val="5334134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7D8298BA-5C68-43D1-820E-A4CCB578A1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5834392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Papua Nova Guiné</a:t>
            </a:r>
          </a:p>
          <a:p>
            <a:r>
              <a:rPr lang="en-US" sz="2000" b="1" dirty="0">
                <a:solidFill>
                  <a:srgbClr val="000000"/>
                </a:solidFill>
                <a:latin typeface="Goudy"/>
              </a:rPr>
              <a:t>82% da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população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de Papua Nova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Guiné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vive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em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áreas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rurais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Apenas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18%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moram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em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centros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urbanos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 É um dos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países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com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menor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percentual de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pessoas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vivendo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em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cidades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</a:t>
            </a:r>
          </a:p>
          <a:p>
            <a:r>
              <a:rPr lang="en-US" sz="2000" b="1" dirty="0">
                <a:solidFill>
                  <a:srgbClr val="000000"/>
                </a:solidFill>
                <a:latin typeface="Goudy"/>
              </a:rPr>
              <a:t>A Capital é Porto Moresby e é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também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a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maior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cidade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do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país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 com 250.000 </a:t>
            </a:r>
            <a:r>
              <a:rPr lang="en-US" sz="2000" b="1" dirty="0" err="1">
                <a:solidFill>
                  <a:srgbClr val="000000"/>
                </a:solidFill>
                <a:latin typeface="Goudy"/>
              </a:rPr>
              <a:t>habitantes</a:t>
            </a:r>
            <a:r>
              <a:rPr lang="en-US" sz="2000" b="1" dirty="0">
                <a:solidFill>
                  <a:srgbClr val="000000"/>
                </a:solidFill>
                <a:latin typeface="Goudy"/>
              </a:rPr>
              <a:t>.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A </a:t>
            </a:r>
            <a:r>
              <a:rPr lang="pt-BR" sz="2000" b="1" dirty="0">
                <a:solidFill>
                  <a:srgbClr val="000000"/>
                </a:solidFill>
                <a:latin typeface="Goudy"/>
                <a:hlinkClick r:id="rId2" tooltip="Bandeir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bandeira</a:t>
            </a:r>
            <a:r>
              <a:rPr lang="pt-BR" sz="2000" b="1" dirty="0">
                <a:solidFill>
                  <a:srgbClr val="000000"/>
                </a:solidFill>
                <a:latin typeface="Goudy"/>
              </a:rPr>
              <a:t> do país foi adotada em </a:t>
            </a:r>
            <a:r>
              <a:rPr lang="pt-BR" sz="2000" b="1" dirty="0">
                <a:solidFill>
                  <a:srgbClr val="000000"/>
                </a:solidFill>
                <a:latin typeface="Goudy"/>
                <a:hlinkClick r:id="rId3" tooltip="1 de julh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 de julho</a:t>
            </a:r>
            <a:r>
              <a:rPr lang="pt-BR" sz="2000" b="1" dirty="0">
                <a:solidFill>
                  <a:srgbClr val="000000"/>
                </a:solidFill>
                <a:latin typeface="Goudy"/>
              </a:rPr>
              <a:t> de </a:t>
            </a:r>
            <a:r>
              <a:rPr lang="pt-BR" sz="2000" b="1" dirty="0">
                <a:solidFill>
                  <a:srgbClr val="000000"/>
                </a:solidFill>
                <a:latin typeface="Goudy"/>
                <a:hlinkClick r:id="rId4" tooltip="197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1971</a:t>
            </a:r>
            <a:r>
              <a:rPr lang="pt-BR" sz="2000" b="1" dirty="0">
                <a:solidFill>
                  <a:srgbClr val="000000"/>
                </a:solidFill>
                <a:latin typeface="Goudy"/>
              </a:rPr>
              <a:t> após um concurso ganho por Susan </a:t>
            </a:r>
            <a:r>
              <a:rPr lang="pt-BR" sz="2000" b="1" dirty="0" err="1">
                <a:solidFill>
                  <a:srgbClr val="000000"/>
                </a:solidFill>
                <a:latin typeface="Goudy"/>
              </a:rPr>
              <a:t>Huhume</a:t>
            </a:r>
            <a:r>
              <a:rPr lang="pt-BR" sz="2000" b="1" dirty="0">
                <a:solidFill>
                  <a:srgbClr val="000000"/>
                </a:solidFill>
                <a:latin typeface="Goudy"/>
              </a:rPr>
              <a:t>, uma adolescente de 15 anos.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Tem o Cruzeiro do Sul e uma ave do Paraíso enfeitando a bandeira.</a:t>
            </a:r>
          </a:p>
        </p:txBody>
      </p:sp>
      <p:pic>
        <p:nvPicPr>
          <p:cNvPr id="5" name="Espaço Reservado para Imagem 21">
            <a:extLst>
              <a:ext uri="{FF2B5EF4-FFF2-40B4-BE49-F238E27FC236}">
                <a16:creationId xmlns:a16="http://schemas.microsoft.com/office/drawing/2014/main" id="{D0ABDFAA-4AFC-4B33-8138-479C406AB0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9" b="11389"/>
          <a:stretch>
            <a:fillRect/>
          </a:stretch>
        </p:blipFill>
        <p:spPr>
          <a:xfrm>
            <a:off x="6334628" y="764704"/>
            <a:ext cx="2718160" cy="1575207"/>
          </a:xfrm>
          <a:prstGeom prst="rect">
            <a:avLst/>
          </a:prstGeom>
        </p:spPr>
      </p:pic>
      <p:pic>
        <p:nvPicPr>
          <p:cNvPr id="3074" name="Picture 2" descr="Resultado de imagem para porto moresby">
            <a:extLst>
              <a:ext uri="{FF2B5EF4-FFF2-40B4-BE49-F238E27FC236}">
                <a16:creationId xmlns:a16="http://schemas.microsoft.com/office/drawing/2014/main" id="{C6BBED3A-55B4-4296-9626-184DA42444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6" y="4266356"/>
            <a:ext cx="5737993" cy="260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Resultado de imagem para porto moresby">
            <a:extLst>
              <a:ext uri="{FF2B5EF4-FFF2-40B4-BE49-F238E27FC236}">
                <a16:creationId xmlns:a16="http://schemas.microsoft.com/office/drawing/2014/main" id="{D8F27836-C05F-4CB7-8A54-C4C8BCD20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06" y="2390716"/>
            <a:ext cx="3334470" cy="187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esultado de imagem para porto moresby">
            <a:extLst>
              <a:ext uri="{FF2B5EF4-FFF2-40B4-BE49-F238E27FC236}">
                <a16:creationId xmlns:a16="http://schemas.microsoft.com/office/drawing/2014/main" id="{CDA36A76-76DC-44F0-B145-AB0CD01931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285" y="2403968"/>
            <a:ext cx="2381463" cy="1859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8760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FCAB8BB6-DE3D-4622-89AB-758277403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537" y="690952"/>
            <a:ext cx="3334470" cy="345812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Ave do Paraíso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A ave do Paraíso aparece na Bandeira de Papua-Nova Guiné. 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A principal característica da Ave do Paraíso são as suas 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penas grandes da sua plumagem.</a:t>
            </a:r>
          </a:p>
          <a:p>
            <a:r>
              <a:rPr lang="pt-BR" sz="2000" b="1" dirty="0">
                <a:solidFill>
                  <a:srgbClr val="000000"/>
                </a:solidFill>
                <a:latin typeface="Goudy"/>
              </a:rPr>
              <a:t>São 39 aves diferentes com esse nome, todas com a plumagem muito bonita.</a:t>
            </a:r>
            <a:endParaRPr lang="pt-BR" sz="2000" b="1" i="1" dirty="0">
              <a:solidFill>
                <a:srgbClr val="FF0000"/>
              </a:solidFill>
            </a:endParaRPr>
          </a:p>
        </p:txBody>
      </p:sp>
      <p:pic>
        <p:nvPicPr>
          <p:cNvPr id="5" name="Picture 2" descr="Resultado de imagem para aves de papua nueva guinea">
            <a:extLst>
              <a:ext uri="{FF2B5EF4-FFF2-40B4-BE49-F238E27FC236}">
                <a16:creationId xmlns:a16="http://schemas.microsoft.com/office/drawing/2014/main" id="{5B28FD0E-A1B1-4663-A9D8-2C7D5332F0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630" y="744789"/>
            <a:ext cx="3051149" cy="2280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6C530C79-E9A9-4A23-B34D-A0505FB3A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677" y="2636911"/>
            <a:ext cx="2942666" cy="230425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D28F2356-A045-481F-935C-1EEC6A48A2CE}"/>
              </a:ext>
            </a:extLst>
          </p:cNvPr>
          <p:cNvSpPr txBox="1"/>
          <p:nvPr/>
        </p:nvSpPr>
        <p:spPr>
          <a:xfrm>
            <a:off x="3635896" y="908720"/>
            <a:ext cx="2230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Alimentando o filhote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15C0BFC-4C04-4FD3-9C4B-153C6A5F75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599" y="5517232"/>
            <a:ext cx="1614278" cy="1210709"/>
          </a:xfrm>
          <a:prstGeom prst="rect">
            <a:avLst/>
          </a:prstGeom>
        </p:spPr>
      </p:pic>
      <p:pic>
        <p:nvPicPr>
          <p:cNvPr id="9" name="Picture 6" descr="http://es.bcdn.biz/Images/2018/7/27/d43aaa56-a0ab-4949-b40e-662b0de147d0.jpg">
            <a:extLst>
              <a:ext uri="{FF2B5EF4-FFF2-40B4-BE49-F238E27FC236}">
                <a16:creationId xmlns:a16="http://schemas.microsoft.com/office/drawing/2014/main" id="{FA225E9C-61B9-4B22-A063-77D2E24C9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07" y="4365104"/>
            <a:ext cx="3258953" cy="2444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59B02A60-C815-40F1-82F8-DA0DE6ED0101}"/>
              </a:ext>
            </a:extLst>
          </p:cNvPr>
          <p:cNvSpPr txBox="1"/>
          <p:nvPr/>
        </p:nvSpPr>
        <p:spPr>
          <a:xfrm>
            <a:off x="3438676" y="4943339"/>
            <a:ext cx="1925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t-BR" dirty="0"/>
              <a:t>Bandeira de </a:t>
            </a:r>
          </a:p>
          <a:p>
            <a:pPr algn="ctr"/>
            <a:r>
              <a:rPr lang="pt-BR" dirty="0"/>
              <a:t>Papua-Nova Guiné</a:t>
            </a:r>
          </a:p>
        </p:txBody>
      </p:sp>
      <p:pic>
        <p:nvPicPr>
          <p:cNvPr id="11" name="Picture 8" descr="http://es.bcdn.biz/Images/2018/7/27/8de33d92-3641-402a-9616-f74e49050893.jpg">
            <a:extLst>
              <a:ext uri="{FF2B5EF4-FFF2-40B4-BE49-F238E27FC236}">
                <a16:creationId xmlns:a16="http://schemas.microsoft.com/office/drawing/2014/main" id="{CEBFBC21-E103-4953-BC8F-4E865C4601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8648" y="4513986"/>
            <a:ext cx="3072344" cy="230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3E3140-EC79-420E-9BA5-B6C1DBF1385F}"/>
              </a:ext>
            </a:extLst>
          </p:cNvPr>
          <p:cNvSpPr txBox="1"/>
          <p:nvPr/>
        </p:nvSpPr>
        <p:spPr>
          <a:xfrm>
            <a:off x="6459512" y="3870562"/>
            <a:ext cx="25743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Essa espécie tem as duas</a:t>
            </a:r>
          </a:p>
          <a:p>
            <a:r>
              <a:rPr lang="pt-BR" dirty="0"/>
              <a:t>Penas grandes na cabeça </a:t>
            </a:r>
          </a:p>
        </p:txBody>
      </p:sp>
    </p:spTree>
    <p:extLst>
      <p:ext uri="{BB962C8B-B14F-4D97-AF65-F5344CB8AC3E}">
        <p14:creationId xmlns:p14="http://schemas.microsoft.com/office/powerpoint/2010/main" val="31889318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4" name="Espaço Reservado para Texto 1">
            <a:extLst>
              <a:ext uri="{FF2B5EF4-FFF2-40B4-BE49-F238E27FC236}">
                <a16:creationId xmlns:a16="http://schemas.microsoft.com/office/drawing/2014/main" id="{0D787BDA-0BB0-4CB8-91B4-015DE5AB27AD}"/>
              </a:ext>
            </a:extLst>
          </p:cNvPr>
          <p:cNvSpPr>
            <a:spLocks noGrp="1" noChangeArrowheads="1"/>
          </p:cNvSpPr>
          <p:nvPr>
            <p:ph type="body" sz="quarter" idx="10"/>
          </p:nvPr>
        </p:nvSpPr>
        <p:spPr bwMode="auto">
          <a:xfrm>
            <a:off x="34925" y="690563"/>
            <a:ext cx="9109075" cy="5238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None/>
            </a:pPr>
            <a:r>
              <a:rPr lang="pt-BR" altLang="pt-BR" dirty="0"/>
              <a:t>DIVISÃO DO SUL DO PACÍFICO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62DFF5F-2A9E-4643-99EE-34B08EC43BC9}"/>
              </a:ext>
            </a:extLst>
          </p:cNvPr>
          <p:cNvSpPr/>
          <p:nvPr/>
        </p:nvSpPr>
        <p:spPr>
          <a:xfrm>
            <a:off x="34925" y="-123396"/>
            <a:ext cx="9109075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5400" b="1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DESTINO DAS OFERTAS</a:t>
            </a:r>
          </a:p>
        </p:txBody>
      </p:sp>
      <p:pic>
        <p:nvPicPr>
          <p:cNvPr id="12" name="Imagem 11" descr="Uma imagem contendo texto, mapa&#10;&#10;Descrição gerada automaticamente">
            <a:extLst>
              <a:ext uri="{FF2B5EF4-FFF2-40B4-BE49-F238E27FC236}">
                <a16:creationId xmlns:a16="http://schemas.microsoft.com/office/drawing/2014/main" id="{4CA0EB04-ED78-4819-B734-D2857CCE6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87" y="1278259"/>
            <a:ext cx="8963025" cy="5541514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9ADF595-E4EF-47E9-9B4C-CFE9F7C65D27}"/>
              </a:ext>
            </a:extLst>
          </p:cNvPr>
          <p:cNvSpPr txBox="1"/>
          <p:nvPr/>
        </p:nvSpPr>
        <p:spPr>
          <a:xfrm>
            <a:off x="834886" y="4797152"/>
            <a:ext cx="1923661" cy="19543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indent="342900">
              <a:buFont typeface="+mj-lt"/>
              <a:buAutoNum type="arabicPeriod"/>
            </a:pPr>
            <a:r>
              <a:rPr lang="pt-BR" sz="1100" b="1" dirty="0"/>
              <a:t>Produção da série: “Daniel para Crianças”, Para Austrália.</a:t>
            </a:r>
          </a:p>
          <a:p>
            <a:pPr indent="342900">
              <a:buFont typeface="+mj-lt"/>
              <a:buAutoNum type="arabicPeriod"/>
            </a:pPr>
            <a:r>
              <a:rPr lang="pt-BR" sz="1100" b="1" dirty="0"/>
              <a:t>Realização da campanha “Salve 10.000 dedos” em Fiji, Vanuatu, Ilhas Salomão, Samoa, Kiribati e Tonga.</a:t>
            </a:r>
          </a:p>
          <a:p>
            <a:pPr indent="342900">
              <a:buFont typeface="+mj-lt"/>
              <a:buAutoNum type="arabicPeriod"/>
            </a:pPr>
            <a:r>
              <a:rPr lang="pt-BR" sz="1100" b="1" dirty="0"/>
              <a:t>Construção de estúdios para a TV e Rádio Hope, em </a:t>
            </a:r>
            <a:r>
              <a:rPr lang="pt-BR" sz="1100" b="1" dirty="0" err="1"/>
              <a:t>Tongatapu</a:t>
            </a:r>
            <a:r>
              <a:rPr lang="pt-BR" sz="1100" b="1" dirty="0"/>
              <a:t>, Tonga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1BF84908-6FF7-4CBA-AB5C-63A593D481D6}"/>
              </a:ext>
            </a:extLst>
          </p:cNvPr>
          <p:cNvSpPr/>
          <p:nvPr/>
        </p:nvSpPr>
        <p:spPr>
          <a:xfrm>
            <a:off x="5627030" y="1547500"/>
            <a:ext cx="2964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pt-BR" dirty="0"/>
              <a:t>DIVISÃO DO SUL DO PACÍFICO</a:t>
            </a:r>
          </a:p>
        </p:txBody>
      </p:sp>
      <p:cxnSp>
        <p:nvCxnSpPr>
          <p:cNvPr id="3" name="Conector de Seta Reta 2">
            <a:extLst>
              <a:ext uri="{FF2B5EF4-FFF2-40B4-BE49-F238E27FC236}">
                <a16:creationId xmlns:a16="http://schemas.microsoft.com/office/drawing/2014/main" id="{EFDD1E50-0C8E-4CD0-9859-FFB2E833D199}"/>
              </a:ext>
            </a:extLst>
          </p:cNvPr>
          <p:cNvCxnSpPr/>
          <p:nvPr/>
        </p:nvCxnSpPr>
        <p:spPr>
          <a:xfrm flipV="1">
            <a:off x="2758547" y="4149080"/>
            <a:ext cx="4333733" cy="2304256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100FD5F2-77D4-4276-8EB3-8DA044E9CF9A}"/>
              </a:ext>
            </a:extLst>
          </p:cNvPr>
          <p:cNvCxnSpPr>
            <a:cxnSpLocks/>
          </p:cNvCxnSpPr>
          <p:nvPr/>
        </p:nvCxnSpPr>
        <p:spPr>
          <a:xfrm flipV="1">
            <a:off x="2771801" y="4669393"/>
            <a:ext cx="216023" cy="415791"/>
          </a:xfrm>
          <a:prstGeom prst="straightConnector1">
            <a:avLst/>
          </a:prstGeom>
          <a:ln w="25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de Seta Reta 21">
            <a:extLst>
              <a:ext uri="{FF2B5EF4-FFF2-40B4-BE49-F238E27FC236}">
                <a16:creationId xmlns:a16="http://schemas.microsoft.com/office/drawing/2014/main" id="{37A9BF27-D7D0-49AE-A966-0DF439B9EFE6}"/>
              </a:ext>
            </a:extLst>
          </p:cNvPr>
          <p:cNvCxnSpPr>
            <a:cxnSpLocks/>
          </p:cNvCxnSpPr>
          <p:nvPr/>
        </p:nvCxnSpPr>
        <p:spPr>
          <a:xfrm flipV="1">
            <a:off x="2771800" y="3850883"/>
            <a:ext cx="2736302" cy="203298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de Seta Reta 22">
            <a:extLst>
              <a:ext uri="{FF2B5EF4-FFF2-40B4-BE49-F238E27FC236}">
                <a16:creationId xmlns:a16="http://schemas.microsoft.com/office/drawing/2014/main" id="{23CB7F60-A61E-47F3-86F4-0E8B59A98D6E}"/>
              </a:ext>
            </a:extLst>
          </p:cNvPr>
          <p:cNvCxnSpPr>
            <a:cxnSpLocks/>
          </p:cNvCxnSpPr>
          <p:nvPr/>
        </p:nvCxnSpPr>
        <p:spPr>
          <a:xfrm flipV="1">
            <a:off x="2771800" y="3552686"/>
            <a:ext cx="2556283" cy="2341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de Seta Reta 24">
            <a:extLst>
              <a:ext uri="{FF2B5EF4-FFF2-40B4-BE49-F238E27FC236}">
                <a16:creationId xmlns:a16="http://schemas.microsoft.com/office/drawing/2014/main" id="{880CED47-53E2-449C-B807-D579D7BAD18B}"/>
              </a:ext>
            </a:extLst>
          </p:cNvPr>
          <p:cNvCxnSpPr>
            <a:cxnSpLocks/>
          </p:cNvCxnSpPr>
          <p:nvPr/>
        </p:nvCxnSpPr>
        <p:spPr>
          <a:xfrm flipV="1">
            <a:off x="2771800" y="3054047"/>
            <a:ext cx="1944218" cy="2860319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6A7C66EE-585C-423F-B277-021EEE2B4919}"/>
              </a:ext>
            </a:extLst>
          </p:cNvPr>
          <p:cNvCxnSpPr>
            <a:cxnSpLocks/>
          </p:cNvCxnSpPr>
          <p:nvPr/>
        </p:nvCxnSpPr>
        <p:spPr>
          <a:xfrm flipV="1">
            <a:off x="2771800" y="3465004"/>
            <a:ext cx="4479944" cy="246427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de Seta Reta 29">
            <a:extLst>
              <a:ext uri="{FF2B5EF4-FFF2-40B4-BE49-F238E27FC236}">
                <a16:creationId xmlns:a16="http://schemas.microsoft.com/office/drawing/2014/main" id="{27A9A73C-FF39-4C18-9160-6F837B301837}"/>
              </a:ext>
            </a:extLst>
          </p:cNvPr>
          <p:cNvCxnSpPr>
            <a:cxnSpLocks/>
          </p:cNvCxnSpPr>
          <p:nvPr/>
        </p:nvCxnSpPr>
        <p:spPr>
          <a:xfrm flipV="1">
            <a:off x="2771800" y="4076930"/>
            <a:ext cx="4257986" cy="18523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 de Seta Reta 31">
            <a:extLst>
              <a:ext uri="{FF2B5EF4-FFF2-40B4-BE49-F238E27FC236}">
                <a16:creationId xmlns:a16="http://schemas.microsoft.com/office/drawing/2014/main" id="{72192C69-7D08-46FF-843F-111EDDD18F69}"/>
              </a:ext>
            </a:extLst>
          </p:cNvPr>
          <p:cNvCxnSpPr>
            <a:cxnSpLocks/>
          </p:cNvCxnSpPr>
          <p:nvPr/>
        </p:nvCxnSpPr>
        <p:spPr>
          <a:xfrm flipV="1">
            <a:off x="2771800" y="2640645"/>
            <a:ext cx="5079796" cy="328877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3326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053B05A-D29E-410B-B7A1-F26AD773498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Projetos para o Próximo Trimestre</a:t>
            </a:r>
          </a:p>
          <a:p>
            <a:endParaRPr lang="pt-BR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3235630-90A2-4AD9-B84A-45040AAFCFA7}"/>
              </a:ext>
            </a:extLst>
          </p:cNvPr>
          <p:cNvSpPr/>
          <p:nvPr/>
        </p:nvSpPr>
        <p:spPr>
          <a:xfrm>
            <a:off x="32394" y="748589"/>
            <a:ext cx="9089479" cy="1055606"/>
          </a:xfrm>
          <a:prstGeom prst="rect">
            <a:avLst/>
          </a:prstGeom>
        </p:spPr>
        <p:txBody>
          <a:bodyPr wrap="square" anchor="ctr" anchorCtr="0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dirty="0">
                <a:solidFill>
                  <a:srgbClr val="212121"/>
                </a:solidFill>
                <a:latin typeface="inherit"/>
              </a:rPr>
              <a:t>No próximo trimestre as ofertas irão para a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>
                <a:solidFill>
                  <a:srgbClr val="FF0000"/>
                </a:solidFill>
                <a:latin typeface="inherit"/>
                <a:cs typeface="Arial" pitchFamily="34" charset="0"/>
              </a:rPr>
              <a:t>Divisão Centro-Este Africana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CB06AA9-E2A7-4B5A-BC66-746C6AC85378}"/>
              </a:ext>
            </a:extLst>
          </p:cNvPr>
          <p:cNvSpPr txBox="1"/>
          <p:nvPr/>
        </p:nvSpPr>
        <p:spPr>
          <a:xfrm>
            <a:off x="323528" y="1804195"/>
            <a:ext cx="864096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Construir Classes na Universidade Adventista de Goma na República Democrática do Congo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Construção de três auditórios para a Universidade Adventista Philip Lemon, República Democrática do Congo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Expandir o serviço de saúde na Clínica Adventista de Kinshasa, República Democrática do Congo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Abrir um escritório em </a:t>
            </a:r>
            <a:r>
              <a:rPr lang="pt-BR" sz="2400" b="1" dirty="0" err="1"/>
              <a:t>Wau</a:t>
            </a:r>
            <a:r>
              <a:rPr lang="pt-BR" sz="2400" b="1" dirty="0"/>
              <a:t> no Sudão do Sul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Estabelecer a Escola Secundária Adventista de Juba no Sudão do Sul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Construir o Hospital Adventista </a:t>
            </a:r>
            <a:r>
              <a:rPr lang="pt-BR" sz="2400" b="1" dirty="0" err="1"/>
              <a:t>Kisumu</a:t>
            </a:r>
            <a:r>
              <a:rPr lang="pt-BR" sz="2400" b="1" dirty="0"/>
              <a:t> no </a:t>
            </a:r>
            <a:r>
              <a:rPr lang="pt-BR" sz="2400" b="1" dirty="0" err="1"/>
              <a:t>Kenya</a:t>
            </a:r>
            <a:r>
              <a:rPr lang="pt-BR" sz="2400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pt-BR" sz="2400" b="1" dirty="0"/>
              <a:t>Construir quatro salas para Escola Sabatina das crianças na Etiópia</a:t>
            </a:r>
          </a:p>
        </p:txBody>
      </p:sp>
    </p:spTree>
    <p:extLst>
      <p:ext uri="{BB962C8B-B14F-4D97-AF65-F5344CB8AC3E}">
        <p14:creationId xmlns:p14="http://schemas.microsoft.com/office/powerpoint/2010/main" val="388752331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776333"/>
            <a:ext cx="7733884" cy="6081667"/>
          </a:xfrm>
          <a:prstGeom prst="rect">
            <a:avLst/>
          </a:prstGeo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4667ADF4-113A-4287-9EC9-812102A014A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691680" y="188913"/>
            <a:ext cx="7272808" cy="431800"/>
          </a:xfrm>
          <a:prstGeom prst="rect">
            <a:avLst/>
          </a:prstGeom>
        </p:spPr>
        <p:txBody>
          <a:bodyPr/>
          <a:lstStyle/>
          <a:p>
            <a:pPr marL="0" indent="0" algn="r">
              <a:buNone/>
            </a:pPr>
            <a:r>
              <a:rPr lang="pt-BR" b="1" dirty="0">
                <a:solidFill>
                  <a:schemeClr val="bg1"/>
                </a:solidFill>
              </a:rPr>
              <a:t>Divisões</a:t>
            </a:r>
            <a:r>
              <a:rPr lang="pt-BR" dirty="0"/>
              <a:t> </a:t>
            </a:r>
            <a:r>
              <a:rPr lang="pt-BR" dirty="0">
                <a:solidFill>
                  <a:schemeClr val="bg1"/>
                </a:solidFill>
              </a:rPr>
              <a:t>da</a:t>
            </a:r>
            <a:r>
              <a:rPr lang="pt-BR" dirty="0"/>
              <a:t> Igreja Adventista no Mundo</a:t>
            </a:r>
          </a:p>
        </p:txBody>
      </p:sp>
    </p:spTree>
    <p:extLst>
      <p:ext uri="{BB962C8B-B14F-4D97-AF65-F5344CB8AC3E}">
        <p14:creationId xmlns:p14="http://schemas.microsoft.com/office/powerpoint/2010/main" val="28742336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3" name="CaixaDeTexto 2"/>
          <p:cNvSpPr txBox="1">
            <a:spLocks noChangeArrowheads="1"/>
          </p:cNvSpPr>
          <p:nvPr/>
        </p:nvSpPr>
        <p:spPr bwMode="auto">
          <a:xfrm>
            <a:off x="107504" y="981075"/>
            <a:ext cx="9036496" cy="4555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As imagens que tenho utilizado aqui são sempre imagens tiradas da internet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Procuro não utilizar imagens que tenham alguma restrição quanto à direitos autorais</a:t>
            </a:r>
          </a:p>
          <a:p>
            <a:pPr algn="just" eaLnBrk="1" hangingPunct="1">
              <a:spcAft>
                <a:spcPts val="1200"/>
              </a:spcAft>
            </a:pPr>
            <a:r>
              <a:rPr lang="pt-BR" altLang="pt-BR" sz="2400" b="1" dirty="0">
                <a:latin typeface="Calibri" pitchFamily="34" charset="0"/>
              </a:rPr>
              <a:t>Se por acaso estiver utilizando de maneira indevida alguma imagem, por favor me avise que retirarei imediatamente a imagem deste material.</a:t>
            </a: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  <a:p>
            <a:pPr algn="just" eaLnBrk="1" hangingPunct="1">
              <a:spcAft>
                <a:spcPts val="1200"/>
              </a:spcAft>
            </a:pPr>
            <a:endParaRPr lang="pt-BR" altLang="pt-BR" sz="2400" b="1" dirty="0">
              <a:latin typeface="Calibri" pitchFamily="34" charset="0"/>
            </a:endParaRPr>
          </a:p>
        </p:txBody>
      </p:sp>
      <p:sp>
        <p:nvSpPr>
          <p:cNvPr id="71684" name="Retângulo 3"/>
          <p:cNvSpPr>
            <a:spLocks noChangeArrowheads="1"/>
          </p:cNvSpPr>
          <p:nvPr/>
        </p:nvSpPr>
        <p:spPr bwMode="auto">
          <a:xfrm>
            <a:off x="107505" y="4077072"/>
            <a:ext cx="903649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pt-BR" altLang="pt-BR" sz="2400" b="1" dirty="0"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latin typeface="Calibri" pitchFamily="34" charset="0"/>
              </a:rPr>
              <a:t>Qualquer observação sobre este material entre em contato comigo pelo e-mail:</a:t>
            </a:r>
          </a:p>
          <a:p>
            <a:pPr eaLnBrk="1" hangingPunct="1"/>
            <a:endParaRPr lang="pt-BR" altLang="pt-BR" sz="2400" b="1" dirty="0">
              <a:solidFill>
                <a:srgbClr val="FF0000"/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Ruy Ernesto N Schwantes ( 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  <a:hlinkClick r:id="rId2"/>
              </a:rPr>
              <a:t>ruy_ernesto@hotmail.com</a:t>
            </a:r>
            <a:r>
              <a:rPr lang="pt-BR" altLang="pt-BR" sz="2400" b="1" dirty="0">
                <a:solidFill>
                  <a:srgbClr val="FF0000"/>
                </a:solidFill>
                <a:latin typeface="Calibri" pitchFamily="34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541338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97276DC-4B29-4795-A0E4-DD845B800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OBRIGADO!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107504" y="697592"/>
            <a:ext cx="9036496" cy="1384995"/>
          </a:xfrm>
          <a:prstGeom prst="rect">
            <a:avLst/>
          </a:prstGeom>
          <a:solidFill>
            <a:schemeClr val="accent3">
              <a:lumMod val="60000"/>
              <a:lumOff val="40000"/>
              <a:alpha val="69000"/>
            </a:schemeClr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PT" altLang="pt-BR" sz="2800" b="1" dirty="0"/>
              <a:t>Há três anos, parte da oferta do décimo terceiro sábado financiou as salas de aula da Escola Sabatina para crianças em duas igrejas na ilha de Maré, na Nova Caledônia. </a:t>
            </a:r>
          </a:p>
        </p:txBody>
      </p:sp>
      <p:pic>
        <p:nvPicPr>
          <p:cNvPr id="7" name="Imagem 6" descr="Uma imagem contendo grama, ao ar livre, árvore, céu&#10;&#10;Descrição gerada automaticamente">
            <a:extLst>
              <a:ext uri="{FF2B5EF4-FFF2-40B4-BE49-F238E27FC236}">
                <a16:creationId xmlns:a16="http://schemas.microsoft.com/office/drawing/2014/main" id="{B1285853-843C-42E3-A50C-33D305E487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620" y="2153185"/>
            <a:ext cx="6840760" cy="464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3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exto 1"/>
          <p:cNvSpPr>
            <a:spLocks noGrp="1"/>
          </p:cNvSpPr>
          <p:nvPr>
            <p:ph type="body" sz="quarter" idx="10"/>
          </p:nvPr>
        </p:nvSpPr>
        <p:spPr/>
        <p:txBody>
          <a:bodyPr anchor="ctr" anchorCtr="1"/>
          <a:lstStyle/>
          <a:p>
            <a:pPr marL="0" indent="0" algn="ctr" eaLnBrk="1" hangingPunct="1">
              <a:buNone/>
            </a:pPr>
            <a:r>
              <a:rPr lang="pt-BR" altLang="pt-BR"/>
              <a:t>Escolha um informativo clicando sobre ele</a:t>
            </a:r>
            <a:endParaRPr lang="pt-BR" dirty="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B4FC454-EE68-4A59-9256-52CD6F4A0A8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/>
              <a:t>ÍNDICE</a:t>
            </a:r>
            <a:endParaRPr lang="pt-BR" dirty="0"/>
          </a:p>
        </p:txBody>
      </p:sp>
      <p:sp>
        <p:nvSpPr>
          <p:cNvPr id="5" name="CaixaDeTexto 4"/>
          <p:cNvSpPr txBox="1"/>
          <p:nvPr/>
        </p:nvSpPr>
        <p:spPr>
          <a:xfrm>
            <a:off x="1052802" y="1556792"/>
            <a:ext cx="791168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rgbClr val="FF0000"/>
                </a:solidFill>
              </a:rPr>
              <a:t>1. </a:t>
            </a:r>
            <a:r>
              <a:rPr lang="pt-BR" sz="2400" dirty="0">
                <a:solidFill>
                  <a:srgbClr val="FF0000"/>
                </a:solidFill>
                <a:hlinkClick r:id="rId2" action="ppaction://hlinksldjump"/>
              </a:rPr>
              <a:t>06/julho – O garoto e as bananas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2. </a:t>
            </a:r>
            <a:r>
              <a:rPr lang="pt-BR" sz="2400" dirty="0">
                <a:solidFill>
                  <a:srgbClr val="FF0000"/>
                </a:solidFill>
                <a:hlinkClick r:id="rId3" action="ppaction://hlinksldjump"/>
              </a:rPr>
              <a:t>13/julho – O voo perdido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3. </a:t>
            </a:r>
            <a:r>
              <a:rPr lang="pt-BR" sz="2400" dirty="0">
                <a:solidFill>
                  <a:srgbClr val="FF0000"/>
                </a:solidFill>
                <a:hlinkClick r:id="rId4" action="ppaction://hlinksldjump"/>
              </a:rPr>
              <a:t>20/julho – O chefe “mudo”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4. </a:t>
            </a:r>
            <a:r>
              <a:rPr lang="pt-BR" sz="2400" dirty="0">
                <a:solidFill>
                  <a:srgbClr val="FF0000"/>
                </a:solidFill>
                <a:hlinkClick r:id="rId5" action="ppaction://hlinksldjump"/>
              </a:rPr>
              <a:t>27/julho – O presente especial de Deus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5. </a:t>
            </a:r>
            <a:r>
              <a:rPr lang="pt-BR" sz="2400" dirty="0">
                <a:solidFill>
                  <a:srgbClr val="FF0000"/>
                </a:solidFill>
                <a:hlinkClick r:id="rId6" action="ppaction://hlinksldjump"/>
              </a:rPr>
              <a:t>03/agosto – Uma amiga generosa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6. </a:t>
            </a:r>
            <a:r>
              <a:rPr lang="pt-BR" sz="2400" dirty="0">
                <a:solidFill>
                  <a:srgbClr val="FF0000"/>
                </a:solidFill>
                <a:hlinkClick r:id="rId7" action="ppaction://hlinksldjump"/>
              </a:rPr>
              <a:t>10/agosto – O acidente no cais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7. </a:t>
            </a:r>
            <a:r>
              <a:rPr lang="pt-BR" sz="2400" dirty="0">
                <a:solidFill>
                  <a:srgbClr val="FF0000"/>
                </a:solidFill>
                <a:hlinkClick r:id="rId8" action="ppaction://hlinksldjump"/>
              </a:rPr>
              <a:t>17/agosto – Jesus, o grande médico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8. </a:t>
            </a:r>
            <a:r>
              <a:rPr lang="pt-BR" sz="2400" dirty="0">
                <a:solidFill>
                  <a:srgbClr val="FF0000"/>
                </a:solidFill>
                <a:hlinkClick r:id="rId9" action="ppaction://hlinksldjump"/>
              </a:rPr>
              <a:t>24/agosto – A jornada de </a:t>
            </a:r>
            <a:r>
              <a:rPr lang="pt-BR" sz="2400" dirty="0" err="1">
                <a:solidFill>
                  <a:srgbClr val="FF0000"/>
                </a:solidFill>
                <a:hlinkClick r:id="rId9" action="ppaction://hlinksldjump"/>
              </a:rPr>
              <a:t>Jaxon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9. </a:t>
            </a:r>
            <a:r>
              <a:rPr lang="pt-BR" sz="2400" dirty="0">
                <a:solidFill>
                  <a:srgbClr val="FF0000"/>
                </a:solidFill>
                <a:hlinkClick r:id="rId10" action="ppaction://hlinksldjump"/>
              </a:rPr>
              <a:t>31/agosto – Salva de um incêndio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10. 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07/setembro – Os exames escolares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11. </a:t>
            </a: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14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 /setembro</a:t>
            </a:r>
            <a:r>
              <a:rPr lang="pt-BR" sz="2400" dirty="0">
                <a:solidFill>
                  <a:srgbClr val="FF0000"/>
                </a:solidFill>
                <a:hlinkClick r:id="rId12" action="ppaction://hlinksldjump"/>
              </a:rPr>
              <a:t> – A igreja dos desbravadores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12. </a:t>
            </a: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21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 /setembro</a:t>
            </a:r>
            <a:r>
              <a:rPr lang="pt-BR" sz="2400" dirty="0">
                <a:solidFill>
                  <a:srgbClr val="FF0000"/>
                </a:solidFill>
                <a:hlinkClick r:id="rId13" action="ppaction://hlinksldjump"/>
              </a:rPr>
              <a:t> – O sábado das visitas</a:t>
            </a:r>
            <a:endParaRPr lang="pt-BR" sz="2400" dirty="0">
              <a:solidFill>
                <a:srgbClr val="FF0000"/>
              </a:solidFill>
            </a:endParaRPr>
          </a:p>
          <a:p>
            <a:r>
              <a:rPr lang="pt-BR" sz="2400" dirty="0">
                <a:solidFill>
                  <a:srgbClr val="FF0000"/>
                </a:solidFill>
              </a:rPr>
              <a:t>13. </a:t>
            </a: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28</a:t>
            </a:r>
            <a:r>
              <a:rPr lang="pt-BR" sz="2400" dirty="0">
                <a:solidFill>
                  <a:srgbClr val="FF0000"/>
                </a:solidFill>
                <a:hlinkClick r:id="rId11" action="ppaction://hlinksldjump"/>
              </a:rPr>
              <a:t> /setembro</a:t>
            </a:r>
            <a:r>
              <a:rPr lang="pt-BR" sz="2400" dirty="0">
                <a:solidFill>
                  <a:srgbClr val="FF0000"/>
                </a:solidFill>
                <a:hlinkClick r:id="rId14" action="ppaction://hlinksldjump"/>
              </a:rPr>
              <a:t> – Programa do Décimo Terceiro Sábado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33684839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5D77E26-ED9C-4486-AC20-B5F2367CB16F}"/>
              </a:ext>
            </a:extLst>
          </p:cNvPr>
          <p:cNvCxnSpPr>
            <a:cxnSpLocks/>
          </p:cNvCxnSpPr>
          <p:nvPr/>
        </p:nvCxnSpPr>
        <p:spPr>
          <a:xfrm flipH="1">
            <a:off x="3995936" y="3590517"/>
            <a:ext cx="2682406" cy="12651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FA8EED5-2B87-4335-91B0-C9FC05C799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altLang="pt-BR" dirty="0">
                <a:latin typeface="Calibri" panose="020F0502020204030204" pitchFamily="34" charset="0"/>
              </a:rPr>
              <a:t>S01 - Missões – 06 de julho</a:t>
            </a:r>
            <a:endParaRPr lang="pt-BR" dirty="0"/>
          </a:p>
        </p:txBody>
      </p:sp>
      <p:sp>
        <p:nvSpPr>
          <p:cNvPr id="23" name="Espaço Reservado para Texto 22">
            <a:extLst>
              <a:ext uri="{FF2B5EF4-FFF2-40B4-BE49-F238E27FC236}">
                <a16:creationId xmlns:a16="http://schemas.microsoft.com/office/drawing/2014/main" id="{2C02EA92-35B4-46E2-A23C-9FCF617EB58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pt-BR" dirty="0">
                <a:ln w="11430">
                  <a:solidFill>
                    <a:srgbClr val="FF0000"/>
                  </a:solidFill>
                </a:ln>
              </a:rPr>
              <a:t>O </a:t>
            </a:r>
            <a:r>
              <a:rPr lang="pt-BR" dirty="0"/>
              <a:t>g</a:t>
            </a:r>
            <a:r>
              <a:rPr lang="pt-BR" dirty="0">
                <a:ln w="11430">
                  <a:solidFill>
                    <a:srgbClr val="FF0000"/>
                  </a:solidFill>
                </a:ln>
              </a:rPr>
              <a:t>aroto e as bananas</a:t>
            </a:r>
          </a:p>
        </p:txBody>
      </p:sp>
      <p:sp>
        <p:nvSpPr>
          <p:cNvPr id="26" name="Espaço Reservado para Texto 25">
            <a:extLst>
              <a:ext uri="{FF2B5EF4-FFF2-40B4-BE49-F238E27FC236}">
                <a16:creationId xmlns:a16="http://schemas.microsoft.com/office/drawing/2014/main" id="{B3D9C83C-30E9-4C94-A465-5B5230A4E6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t-BR" dirty="0"/>
              <a:t>Albert Andrea, 11</a:t>
            </a:r>
          </a:p>
        </p:txBody>
      </p:sp>
      <p:sp>
        <p:nvSpPr>
          <p:cNvPr id="27" name="Espaço Reservado para Texto 26">
            <a:extLst>
              <a:ext uri="{FF2B5EF4-FFF2-40B4-BE49-F238E27FC236}">
                <a16:creationId xmlns:a16="http://schemas.microsoft.com/office/drawing/2014/main" id="{1919916B-BCB8-4472-AF05-506064C7C12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pt-BR" sz="2400" dirty="0"/>
              <a:t>Nova Caledônia</a:t>
            </a:r>
          </a:p>
        </p:txBody>
      </p:sp>
      <p:pic>
        <p:nvPicPr>
          <p:cNvPr id="2062" name="Espaço Reservado para Imagem 2061" descr="Uma imagem contendo grama, ao ar livre, pessoa, árvore&#10;&#10;Descrição gerada automaticamente">
            <a:extLst>
              <a:ext uri="{FF2B5EF4-FFF2-40B4-BE49-F238E27FC236}">
                <a16:creationId xmlns:a16="http://schemas.microsoft.com/office/drawing/2014/main" id="{CC9CF0AB-1F31-4F4F-82BB-7D1D87D6303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" r="13"/>
          <a:stretch>
            <a:fillRect/>
          </a:stretch>
        </p:blipFill>
        <p:spPr/>
      </p:pic>
      <p:pic>
        <p:nvPicPr>
          <p:cNvPr id="2060" name="Espaço Reservado para Imagem 2059" descr="Uma imagem contendo clip-art&#10;&#10;Descrição gerada automaticamente">
            <a:extLst>
              <a:ext uri="{FF2B5EF4-FFF2-40B4-BE49-F238E27FC236}">
                <a16:creationId xmlns:a16="http://schemas.microsoft.com/office/drawing/2014/main" id="{534343DB-CE2A-4609-BD57-028179F2444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98844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08249EA-7043-49D0-BB8E-2094A81ECB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5875" y="-14132"/>
            <a:ext cx="9109075" cy="666750"/>
          </a:xfrm>
        </p:spPr>
        <p:txBody>
          <a:bodyPr/>
          <a:lstStyle/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6583A7C5-CA76-4D1C-B478-667E908C1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75" y="628548"/>
            <a:ext cx="3334470" cy="3501544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pt-BR" sz="2000" b="1" i="1" dirty="0">
                <a:solidFill>
                  <a:srgbClr val="FF0000"/>
                </a:solidFill>
              </a:rPr>
              <a:t>Nova Caledônia</a:t>
            </a:r>
          </a:p>
          <a:p>
            <a:r>
              <a:rPr lang="pt-BR" b="1" dirty="0"/>
              <a:t>Em 4 de Setembro de 1774, James </a:t>
            </a:r>
            <a:r>
              <a:rPr lang="pt-BR" b="1" dirty="0" err="1"/>
              <a:t>Colnett</a:t>
            </a:r>
            <a:r>
              <a:rPr lang="pt-BR" b="1" dirty="0"/>
              <a:t> avistou uma terra desconhecida no horizonte. O explorador inglês James Cook nomeou a terra como New </a:t>
            </a:r>
            <a:r>
              <a:rPr lang="pt-BR" b="1" dirty="0" err="1"/>
              <a:t>Caledonia</a:t>
            </a:r>
            <a:r>
              <a:rPr lang="pt-BR" b="1" dirty="0"/>
              <a:t> em homenagem à Escócia. Caledônia é, em latim antigo, correspondente à Escócia.</a:t>
            </a:r>
          </a:p>
          <a:p>
            <a:r>
              <a:rPr lang="pt-BR" b="1" dirty="0"/>
              <a:t>Depois passou a ser território Francês. A bandeira oficial é a mesma da França. </a:t>
            </a:r>
          </a:p>
        </p:txBody>
      </p:sp>
      <p:pic>
        <p:nvPicPr>
          <p:cNvPr id="6" name="Espaço Reservado para Imagem 28" descr="Uma imagem contendo clip-art&#10;&#10;Descrição gerada automaticamente">
            <a:extLst>
              <a:ext uri="{FF2B5EF4-FFF2-40B4-BE49-F238E27FC236}">
                <a16:creationId xmlns:a16="http://schemas.microsoft.com/office/drawing/2014/main" id="{8EF69F8F-2F92-4C13-B187-7C5A95F2C7D1}"/>
              </a:ext>
            </a:extLst>
          </p:cNvPr>
          <p:cNvPicPr preferRelativeResize="0"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6567468" y="711684"/>
            <a:ext cx="2520000" cy="1440000"/>
          </a:xfrm>
          <a:prstGeom prst="rect">
            <a:avLst/>
          </a:prstGeom>
          <a:ln w="15875">
            <a:solidFill>
              <a:schemeClr val="accent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291B4DDC-DD86-48DE-9212-6674F0D0A08C}"/>
              </a:ext>
            </a:extLst>
          </p:cNvPr>
          <p:cNvSpPr txBox="1"/>
          <p:nvPr/>
        </p:nvSpPr>
        <p:spPr>
          <a:xfrm>
            <a:off x="6987782" y="2119704"/>
            <a:ext cx="1679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Nova Caledônia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F45B74A-D5AD-4AE9-8A40-66DF00849899}"/>
              </a:ext>
            </a:extLst>
          </p:cNvPr>
          <p:cNvSpPr txBox="1"/>
          <p:nvPr/>
        </p:nvSpPr>
        <p:spPr>
          <a:xfrm>
            <a:off x="7420946" y="3760760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/>
              <a:t>França</a:t>
            </a:r>
          </a:p>
        </p:txBody>
      </p:sp>
      <p:pic>
        <p:nvPicPr>
          <p:cNvPr id="1032" name="Picture 8" descr="Imagem relacionada">
            <a:extLst>
              <a:ext uri="{FF2B5EF4-FFF2-40B4-BE49-F238E27FC236}">
                <a16:creationId xmlns:a16="http://schemas.microsoft.com/office/drawing/2014/main" id="{70A4A2D4-7786-433C-ADAA-8AF095C7E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4" y="4130092"/>
            <a:ext cx="9000000" cy="2704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Resultado de imagem para Nova caledÃ´nia">
            <a:extLst>
              <a:ext uri="{FF2B5EF4-FFF2-40B4-BE49-F238E27FC236}">
                <a16:creationId xmlns:a16="http://schemas.microsoft.com/office/drawing/2014/main" id="{F903EA92-2091-46BD-A83D-B4FE8FBC8A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8117" y="750881"/>
            <a:ext cx="3130504" cy="234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C2B8B387-1DD0-4276-9346-FB4BFAD95400}"/>
              </a:ext>
            </a:extLst>
          </p:cNvPr>
          <p:cNvSpPr txBox="1"/>
          <p:nvPr/>
        </p:nvSpPr>
        <p:spPr>
          <a:xfrm>
            <a:off x="3283999" y="3053511"/>
            <a:ext cx="324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Rocha no Oceano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F0D4DE1-36D6-4168-9FA7-6B858DF29A80}"/>
              </a:ext>
            </a:extLst>
          </p:cNvPr>
          <p:cNvSpPr txBox="1"/>
          <p:nvPr/>
        </p:nvSpPr>
        <p:spPr>
          <a:xfrm>
            <a:off x="3350345" y="3719851"/>
            <a:ext cx="3244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/>
              <a:t>Ilha dos Pinheiros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62146951-A890-417F-B787-397FEFAFF3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461" y="2402999"/>
            <a:ext cx="2524125" cy="1438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99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ço Reservado para Texto 2">
            <a:extLst>
              <a:ext uri="{FF2B5EF4-FFF2-40B4-BE49-F238E27FC236}">
                <a16:creationId xmlns:a16="http://schemas.microsoft.com/office/drawing/2014/main" id="{8BBA0ED8-CA9A-4BE6-82A8-A3A3272758EB}"/>
              </a:ext>
            </a:extLst>
          </p:cNvPr>
          <p:cNvSpPr txBox="1">
            <a:spLocks/>
          </p:cNvSpPr>
          <p:nvPr/>
        </p:nvSpPr>
        <p:spPr>
          <a:xfrm>
            <a:off x="15875" y="0"/>
            <a:ext cx="9109075" cy="666750"/>
          </a:xfrm>
          <a:prstGeom prst="rect">
            <a:avLst/>
          </a:prstGeom>
        </p:spPr>
        <p:txBody>
          <a:bodyPr/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b="1" kern="1200">
                <a:solidFill>
                  <a:srgbClr val="FFFF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altLang="pt-BR" dirty="0">
                <a:ln>
                  <a:solidFill>
                    <a:schemeClr val="tx1"/>
                  </a:solidFill>
                </a:ln>
              </a:rPr>
              <a:t>DIVISÃO DO SUL DO PACÍFICO</a:t>
            </a:r>
          </a:p>
        </p:txBody>
      </p:sp>
      <p:sp>
        <p:nvSpPr>
          <p:cNvPr id="11" name="CaixaDeTexto 18">
            <a:extLst>
              <a:ext uri="{FF2B5EF4-FFF2-40B4-BE49-F238E27FC236}">
                <a16:creationId xmlns:a16="http://schemas.microsoft.com/office/drawing/2014/main" id="{93F25DE9-7AAE-4540-A9F8-8043F5485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0072" y="764704"/>
            <a:ext cx="3836702" cy="3385542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pt-BR" altLang="pt-BR" sz="1600" b="1" dirty="0">
                <a:solidFill>
                  <a:srgbClr val="FF0000"/>
                </a:solidFill>
              </a:rPr>
              <a:t>Periquito da Nova-Caledônia</a:t>
            </a:r>
            <a:endParaRPr lang="pt-BR" altLang="pt-BR" sz="1600" b="1" dirty="0"/>
          </a:p>
          <a:p>
            <a:r>
              <a:rPr lang="pt-BR" b="1" dirty="0"/>
              <a:t>Os Periquitos da Nova Caledônia vivem nas florestas de Nova Caledônia. Colocam, de dois a cinco ovos em orifícios de árvores, onde são chocados.</a:t>
            </a:r>
          </a:p>
          <a:p>
            <a:r>
              <a:rPr lang="pt-BR" b="1" dirty="0"/>
              <a:t>Geralmente se alimenta de sementes e frutos, além de bagas, frutas e outras partes da planta (flores e folhas).</a:t>
            </a:r>
          </a:p>
          <a:p>
            <a:r>
              <a:rPr lang="pt-BR" b="1" dirty="0"/>
              <a:t>Está em risco de extinção pela diminuição das matas onde vive.</a:t>
            </a:r>
          </a:p>
        </p:txBody>
      </p:sp>
      <p:pic>
        <p:nvPicPr>
          <p:cNvPr id="12" name="Picture 2" descr="Resultado de imagem para periquito da nova caledÃ´nia">
            <a:extLst>
              <a:ext uri="{FF2B5EF4-FFF2-40B4-BE49-F238E27FC236}">
                <a16:creationId xmlns:a16="http://schemas.microsoft.com/office/drawing/2014/main" id="{905645CA-18F4-4286-A54F-5E01FCCE45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45"/>
          <a:stretch/>
        </p:blipFill>
        <p:spPr bwMode="auto">
          <a:xfrm>
            <a:off x="100096" y="775591"/>
            <a:ext cx="2942866" cy="1573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Espaço Reservado para Imagem 15" descr="Uma imagem contendo clip-art&#10;&#10;Descrição gerada automaticamente">
            <a:extLst>
              <a:ext uri="{FF2B5EF4-FFF2-40B4-BE49-F238E27FC236}">
                <a16:creationId xmlns:a16="http://schemas.microsoft.com/office/drawing/2014/main" id="{894DFFA6-B00B-449D-BF5B-96E0100CBF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4" r="6834"/>
          <a:stretch>
            <a:fillRect/>
          </a:stretch>
        </p:blipFill>
        <p:spPr>
          <a:xfrm>
            <a:off x="3498771" y="800878"/>
            <a:ext cx="1242503" cy="720046"/>
          </a:xfrm>
          <a:prstGeom prst="rect">
            <a:avLst/>
          </a:prstGeom>
        </p:spPr>
      </p:pic>
      <p:pic>
        <p:nvPicPr>
          <p:cNvPr id="14" name="Picture 4" descr="Resultado de imagem para periquito da nova caledÃ´nia">
            <a:extLst>
              <a:ext uri="{FF2B5EF4-FFF2-40B4-BE49-F238E27FC236}">
                <a16:creationId xmlns:a16="http://schemas.microsoft.com/office/drawing/2014/main" id="{E6526C9F-E79D-4BBC-B022-F3D4831234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8" y="2457475"/>
            <a:ext cx="2899741" cy="228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Resultado de imagem para periquito da nova caledÃ´nia">
            <a:extLst>
              <a:ext uri="{FF2B5EF4-FFF2-40B4-BE49-F238E27FC236}">
                <a16:creationId xmlns:a16="http://schemas.microsoft.com/office/drawing/2014/main" id="{F9DD9A7F-2945-4CAA-B182-8F054D054A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5412"/>
          <a:stretch/>
        </p:blipFill>
        <p:spPr bwMode="auto">
          <a:xfrm>
            <a:off x="3107819" y="1584815"/>
            <a:ext cx="2086239" cy="268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Periquito-da-nova-caledÃ´nia">
            <a:extLst>
              <a:ext uri="{FF2B5EF4-FFF2-40B4-BE49-F238E27FC236}">
                <a16:creationId xmlns:a16="http://schemas.microsoft.com/office/drawing/2014/main" id="{C4127E01-2FB8-4F1B-8872-9D6CE43E1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580112" y="4221088"/>
            <a:ext cx="3220418" cy="256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3" descr="Resultado de imagem para new Caledonian animals">
            <a:extLst>
              <a:ext uri="{FF2B5EF4-FFF2-40B4-BE49-F238E27FC236}">
                <a16:creationId xmlns:a16="http://schemas.microsoft.com/office/drawing/2014/main" id="{8F1082F5-D19A-4EE4-AFCF-245359D08F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212" y="4783051"/>
            <a:ext cx="3005860" cy="200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428569"/>
      </p:ext>
    </p:extLst>
  </p:cSld>
  <p:clrMapOvr>
    <a:masterClrMapping/>
  </p:clrMapOvr>
</p:sld>
</file>

<file path=ppt/theme/theme1.xml><?xml version="1.0" encoding="utf-8"?>
<a:theme xmlns:a="http://schemas.openxmlformats.org/drawingml/2006/main" name="Verde SERVIÇO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</a:spPr>
      <a:bodyPr anchor="ctr"/>
      <a:lstStyle>
        <a:defPPr algn="ctr" fontAlgn="auto">
          <a:spcBef>
            <a:spcPts val="0"/>
          </a:spcBef>
          <a:spcAft>
            <a:spcPts val="0"/>
          </a:spcAft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18776</TotalTime>
  <Words>1994</Words>
  <Application>Microsoft Office PowerPoint</Application>
  <PresentationFormat>Apresentação na tela (4:3)</PresentationFormat>
  <Paragraphs>279</Paragraphs>
  <Slides>49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49</vt:i4>
      </vt:variant>
    </vt:vector>
  </HeadingPairs>
  <TitlesOfParts>
    <vt:vector size="57" baseType="lpstr">
      <vt:lpstr>Arial</vt:lpstr>
      <vt:lpstr>Calibri</vt:lpstr>
      <vt:lpstr>Comic Sans MS</vt:lpstr>
      <vt:lpstr>Goudy</vt:lpstr>
      <vt:lpstr>inherit</vt:lpstr>
      <vt:lpstr>Muli</vt:lpstr>
      <vt:lpstr>Wingdings</vt:lpstr>
      <vt:lpstr>Verde SERVIÇO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Uso Pessoal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Ruy Schwantes</dc:creator>
  <cp:lastModifiedBy>Ruy Ernesto Nobrega Schwantes</cp:lastModifiedBy>
  <cp:revision>1044</cp:revision>
  <dcterms:created xsi:type="dcterms:W3CDTF">2014-12-27T17:37:04Z</dcterms:created>
  <dcterms:modified xsi:type="dcterms:W3CDTF">2019-06-18T20:28:35Z</dcterms:modified>
</cp:coreProperties>
</file>