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1"/>
  </p:notesMasterIdLst>
  <p:sldIdLst>
    <p:sldId id="727" r:id="rId2"/>
    <p:sldId id="256" r:id="rId3"/>
    <p:sldId id="766" r:id="rId4"/>
    <p:sldId id="517" r:id="rId5"/>
    <p:sldId id="258" r:id="rId6"/>
    <p:sldId id="259" r:id="rId7"/>
    <p:sldId id="260" r:id="rId8"/>
    <p:sldId id="733" r:id="rId9"/>
    <p:sldId id="819" r:id="rId10"/>
    <p:sldId id="783" r:id="rId11"/>
    <p:sldId id="784" r:id="rId12"/>
    <p:sldId id="820" r:id="rId13"/>
    <p:sldId id="786" r:id="rId14"/>
    <p:sldId id="787" r:id="rId15"/>
    <p:sldId id="821" r:id="rId16"/>
    <p:sldId id="789" r:id="rId17"/>
    <p:sldId id="790" r:id="rId18"/>
    <p:sldId id="822" r:id="rId19"/>
    <p:sldId id="792" r:id="rId20"/>
    <p:sldId id="793" r:id="rId21"/>
    <p:sldId id="823" r:id="rId22"/>
    <p:sldId id="795" r:id="rId23"/>
    <p:sldId id="796" r:id="rId24"/>
    <p:sldId id="824" r:id="rId25"/>
    <p:sldId id="798" r:id="rId26"/>
    <p:sldId id="799" r:id="rId27"/>
    <p:sldId id="825" r:id="rId28"/>
    <p:sldId id="801" r:id="rId29"/>
    <p:sldId id="802" r:id="rId30"/>
    <p:sldId id="826" r:id="rId31"/>
    <p:sldId id="804" r:id="rId32"/>
    <p:sldId id="805" r:id="rId33"/>
    <p:sldId id="827" r:id="rId34"/>
    <p:sldId id="807" r:id="rId35"/>
    <p:sldId id="808" r:id="rId36"/>
    <p:sldId id="828" r:id="rId37"/>
    <p:sldId id="810" r:id="rId38"/>
    <p:sldId id="811" r:id="rId39"/>
    <p:sldId id="829" r:id="rId40"/>
    <p:sldId id="813" r:id="rId41"/>
    <p:sldId id="814" r:id="rId42"/>
    <p:sldId id="830" r:id="rId43"/>
    <p:sldId id="671" r:id="rId44"/>
    <p:sldId id="816" r:id="rId45"/>
    <p:sldId id="817" r:id="rId46"/>
    <p:sldId id="831" r:id="rId47"/>
    <p:sldId id="312" r:id="rId48"/>
    <p:sldId id="325" r:id="rId49"/>
    <p:sldId id="304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7" autoAdjust="0"/>
    <p:restoredTop sz="94434" autoAdjust="0"/>
  </p:normalViewPr>
  <p:slideViewPr>
    <p:cSldViewPr>
      <p:cViewPr varScale="1">
        <p:scale>
          <a:sx n="72" d="100"/>
          <a:sy n="72" d="100"/>
        </p:scale>
        <p:origin x="1350" y="60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147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987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70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78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66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9719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646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473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798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350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59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40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165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28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9286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80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50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00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6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795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97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061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4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557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812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21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CAPA - 3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8F78A619-20D7-407B-A363-4CCC0A10B6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2018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6238" y="3933825"/>
            <a:ext cx="719137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SERVIÇO - Assunto do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4">
            <a:extLst>
              <a:ext uri="{FF2B5EF4-FFF2-40B4-BE49-F238E27FC236}">
                <a16:creationId xmlns:a16="http://schemas.microsoft.com/office/drawing/2014/main" id="{D66ED7D4-891A-4421-8D76-32A35B1CA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684383"/>
            <a:ext cx="7812360" cy="98884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buNone/>
              <a:defRPr sz="4000" baseline="0">
                <a:solidFill>
                  <a:schemeClr val="bg1"/>
                </a:solidFill>
              </a:defRPr>
            </a:lvl1pPr>
            <a:lvl2pPr algn="ctr">
              <a:buNone/>
              <a:defRPr sz="4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Informativo Mundial das Missões</a:t>
            </a:r>
          </a:p>
        </p:txBody>
      </p:sp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0396" y="1673224"/>
            <a:ext cx="7740352" cy="51401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-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54BBDFB-5678-4D6F-9751-3CCB63753025}"/>
              </a:ext>
            </a:extLst>
          </p:cNvPr>
          <p:cNvSpPr/>
          <p:nvPr userDrawn="1"/>
        </p:nvSpPr>
        <p:spPr>
          <a:xfrm>
            <a:off x="35495" y="0"/>
            <a:ext cx="910850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50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F3C1C5C-7732-42B8-AE90-B43EE781E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25" y="689900"/>
            <a:ext cx="9109075" cy="523875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defRPr sz="2800" b="1">
                <a:solidFill>
                  <a:srgbClr val="FFFF00"/>
                </a:solidFill>
              </a:defRPr>
            </a:lvl1pPr>
            <a:lvl2pPr>
              <a:defRPr b="1">
                <a:solidFill>
                  <a:srgbClr val="FFFF00"/>
                </a:solidFill>
              </a:defRPr>
            </a:lvl2pPr>
            <a:lvl3pPr>
              <a:defRPr b="1">
                <a:solidFill>
                  <a:srgbClr val="FFFF00"/>
                </a:solidFill>
              </a:defRPr>
            </a:lvl3pPr>
            <a:lvl4pPr>
              <a:defRPr b="1">
                <a:solidFill>
                  <a:srgbClr val="FFFF00"/>
                </a:solidFill>
              </a:defRPr>
            </a:lvl4pPr>
            <a:lvl5pPr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ral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2" r:id="rId3"/>
    <p:sldLayoutId id="2147483674" r:id="rId4"/>
    <p:sldLayoutId id="214748367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g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1.jpe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jp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jp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0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11" Type="http://schemas.openxmlformats.org/officeDocument/2006/relationships/slide" Target="slide34.xml"/><Relationship Id="rId5" Type="http://schemas.openxmlformats.org/officeDocument/2006/relationships/slide" Target="slide16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3645024"/>
            <a:ext cx="1224136" cy="936501"/>
          </a:xfrm>
        </p:spPr>
        <p:txBody>
          <a:bodyPr/>
          <a:lstStyle/>
          <a:p>
            <a:pPr algn="ctr"/>
            <a:r>
              <a:rPr lang="pt-BR" sz="6000" b="1" dirty="0"/>
              <a:t>4º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DD1E6F7-D229-44DE-B18D-56C1795B2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13 de outubro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Ignorada na Escola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Tailândia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427984" y="2920557"/>
            <a:ext cx="2074434" cy="3571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Varothai</a:t>
            </a:r>
            <a:r>
              <a:rPr lang="pt-BR" b="1" dirty="0"/>
              <a:t> “KK” </a:t>
            </a:r>
            <a:r>
              <a:rPr lang="pt-BR" b="1" dirty="0" err="1"/>
              <a:t>Phodi</a:t>
            </a:r>
            <a:r>
              <a:rPr lang="pt-BR" b="1" dirty="0"/>
              <a:t>, 13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Resultado de imagem para BANDEIRA TAILÃNDIA">
            <a:extLst>
              <a:ext uri="{FF2B5EF4-FFF2-40B4-BE49-F238E27FC236}">
                <a16:creationId xmlns:a16="http://schemas.microsoft.com/office/drawing/2014/main" id="{B2DA79EB-BE80-4855-BA77-8399B0A5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67" y="5634744"/>
            <a:ext cx="1792125" cy="119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F7269DB-7F74-4C5E-AA19-69A76195A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61432"/>
            <a:ext cx="3314700" cy="35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951EDCF-FE02-4CBD-84A8-0ACF6D8BF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272391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Tailândia</a:t>
            </a:r>
          </a:p>
          <a:p>
            <a:pPr algn="ctr"/>
            <a:r>
              <a:rPr lang="pt-BR" sz="2000" b="1" dirty="0"/>
              <a:t>Uma viagem para Tailândia é com certeza um mergulho em meio a aventuras e um mundo repleto de novos sabores, culturas e sons. Sua capital é Bangkok, o idioma tailandês é o principal num país com mais de 64 milhões de habitantes.</a:t>
            </a:r>
            <a:endParaRPr lang="pt-BR" sz="2000" b="1" i="1" dirty="0"/>
          </a:p>
        </p:txBody>
      </p:sp>
      <p:pic>
        <p:nvPicPr>
          <p:cNvPr id="2050" name="Picture 2" descr="Resultado de imagem para tailÃ¢ndia turismo bangkok">
            <a:extLst>
              <a:ext uri="{FF2B5EF4-FFF2-40B4-BE49-F238E27FC236}">
                <a16:creationId xmlns:a16="http://schemas.microsoft.com/office/drawing/2014/main" id="{03B3680D-026E-4164-8B1C-CF446449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719350"/>
            <a:ext cx="5508575" cy="319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DF4F2CE-D781-46FC-9842-8F6749BFF489}"/>
              </a:ext>
            </a:extLst>
          </p:cNvPr>
          <p:cNvSpPr/>
          <p:nvPr/>
        </p:nvSpPr>
        <p:spPr>
          <a:xfrm>
            <a:off x="3651716" y="719350"/>
            <a:ext cx="1455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Bangkok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2052" name="Picture 4" descr="Resultado de imagem para tailÃ¢ndia turismo bangkok">
            <a:extLst>
              <a:ext uri="{FF2B5EF4-FFF2-40B4-BE49-F238E27FC236}">
                <a16:creationId xmlns:a16="http://schemas.microsoft.com/office/drawing/2014/main" id="{46778865-4907-4F5A-B7E6-93590AC65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" y="3605900"/>
            <a:ext cx="4282380" cy="32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C5189F2-50A1-4590-ACF8-B1E6F3B96756}"/>
              </a:ext>
            </a:extLst>
          </p:cNvPr>
          <p:cNvSpPr/>
          <p:nvPr/>
        </p:nvSpPr>
        <p:spPr>
          <a:xfrm>
            <a:off x="2913958" y="3607387"/>
            <a:ext cx="1455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Bangkok</a:t>
            </a:r>
            <a:endParaRPr lang="pt-BR" sz="28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9F9D35C-497A-4B53-A952-DE4E3B20F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17" y="4105216"/>
            <a:ext cx="4282381" cy="252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99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38164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Cobra Coral Azul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A cobra coral azul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encontrado </a:t>
            </a:r>
            <a:r>
              <a:rPr lang="es-ES" sz="1200" dirty="0" err="1">
                <a:latin typeface="Comic Sans MS" panose="030F0702030302020204" pitchFamily="66" charset="0"/>
              </a:rPr>
              <a:t>em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alguns</a:t>
            </a:r>
            <a:r>
              <a:rPr lang="es-ES" sz="1200" dirty="0">
                <a:latin typeface="Comic Sans MS" panose="030F0702030302020204" pitchFamily="66" charset="0"/>
              </a:rPr>
              <a:t> lugares da </a:t>
            </a:r>
            <a:r>
              <a:rPr lang="es-ES" sz="1200" dirty="0" err="1">
                <a:latin typeface="Comic Sans MS" panose="030F0702030302020204" pitchFamily="66" charset="0"/>
              </a:rPr>
              <a:t>Ásia</a:t>
            </a:r>
            <a:r>
              <a:rPr lang="es-ES" sz="1200" dirty="0">
                <a:latin typeface="Comic Sans MS" panose="030F0702030302020204" pitchFamily="66" charset="0"/>
              </a:rPr>
              <a:t>, inclusive na </a:t>
            </a:r>
            <a:r>
              <a:rPr lang="es-ES" sz="1200" b="1" dirty="0" err="1">
                <a:latin typeface="Comic Sans MS" panose="030F0702030302020204" pitchFamily="66" charset="0"/>
              </a:rPr>
              <a:t>Tailândia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uma cobra de tamanho médio, atingindo cerca de 1,50m de comprimento;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 O corpo possui uma cor azul profundo com leves listras azuis ou brancas. A cabeça, ventre e cauda possuem um tom vermelho brilhante;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Tem hábitos noturnos e se alimenta de outras cobras.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7018802" y="2393666"/>
            <a:ext cx="2088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Tailândia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3074" name="Picture 2" descr="https://upload.wikimedia.org/wikipedia/commons/thumb/5/55/Red-headed_Krait.jpg/800px-Red-headed_Krait.jpg?15377547744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68" y="908719"/>
            <a:ext cx="3507779" cy="3507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Resultado de imagem para Blue Malayan Coral Sna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46906"/>
            <a:ext cx="3963503" cy="2111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Resultado de imagem para Calliophis bivirgat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30" y="4522498"/>
            <a:ext cx="3450052" cy="2235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89958B5-D20D-4837-8DD9-DB45D8D48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08" y="1219847"/>
            <a:ext cx="13620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8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54E071D-64CB-449B-A52F-D150C00F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20 de outubro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Oração pelos Pais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Tailândia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427984" y="2920557"/>
            <a:ext cx="2074434" cy="3571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Johrel</a:t>
            </a:r>
            <a:r>
              <a:rPr lang="pt-BR" b="1" dirty="0"/>
              <a:t> Milton P. </a:t>
            </a:r>
            <a:r>
              <a:rPr lang="pt-BR" b="1" dirty="0" err="1"/>
              <a:t>Galube</a:t>
            </a:r>
            <a:r>
              <a:rPr lang="pt-BR" b="1" dirty="0"/>
              <a:t>, 10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230A819-3700-4879-8C94-A54E8BECA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54" y="5808826"/>
            <a:ext cx="1362075" cy="9048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2608283-A930-41CA-9445-BC16DDBC7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0" y="1646590"/>
            <a:ext cx="3265714" cy="35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E0D0764-D86F-442A-85EE-41BDDD7FF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36" y="725266"/>
            <a:ext cx="4457700" cy="29718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42DD1AA-A835-47DA-B388-A03A93B05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6" y="714592"/>
            <a:ext cx="3448672" cy="49466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Tailândia</a:t>
            </a:r>
          </a:p>
          <a:p>
            <a:pPr algn="ctr"/>
            <a:r>
              <a:rPr lang="pt-BR" sz="2000" b="1" i="1" dirty="0"/>
              <a:t>O budismo é a principal religião do país, com muitos templos e estátuas de Buda. A maior é uma de Buda deitado com 46 metros de comprimento, maior que o Cristo Redentor no Rio de Janeiro.</a:t>
            </a:r>
          </a:p>
          <a:p>
            <a:pPr algn="ctr"/>
            <a:r>
              <a:rPr lang="pt-BR" sz="2000" dirty="0">
                <a:solidFill>
                  <a:srgbClr val="4B4B4B"/>
                </a:solidFill>
              </a:rPr>
              <a:t>O </a:t>
            </a:r>
            <a:r>
              <a:rPr lang="pt-BR" sz="2000" b="1" dirty="0">
                <a:solidFill>
                  <a:srgbClr val="4B4B4B"/>
                </a:solidFill>
              </a:rPr>
              <a:t>Wat </a:t>
            </a:r>
            <a:r>
              <a:rPr lang="pt-BR" sz="2000" b="1" dirty="0" err="1">
                <a:solidFill>
                  <a:srgbClr val="4B4B4B"/>
                </a:solidFill>
              </a:rPr>
              <a:t>Arun</a:t>
            </a:r>
            <a:r>
              <a:rPr lang="pt-BR" sz="2000" dirty="0">
                <a:solidFill>
                  <a:srgbClr val="4B4B4B"/>
                </a:solidFill>
              </a:rPr>
              <a:t> fica localizado em Bangkok. É também conhecido como </a:t>
            </a:r>
            <a:r>
              <a:rPr lang="pt-BR" sz="2000" b="1" dirty="0">
                <a:solidFill>
                  <a:srgbClr val="4B4B4B"/>
                </a:solidFill>
              </a:rPr>
              <a:t>Templo do Amanhecer</a:t>
            </a:r>
            <a:r>
              <a:rPr lang="pt-BR" sz="2000" dirty="0">
                <a:solidFill>
                  <a:srgbClr val="4B4B4B"/>
                </a:solidFill>
              </a:rPr>
              <a:t>. Com uma arquitetura diferente dos outros templos, o Wat </a:t>
            </a:r>
            <a:r>
              <a:rPr lang="pt-BR" sz="2000" dirty="0" err="1">
                <a:solidFill>
                  <a:srgbClr val="4B4B4B"/>
                </a:solidFill>
              </a:rPr>
              <a:t>Arun</a:t>
            </a:r>
            <a:r>
              <a:rPr lang="pt-BR" sz="2000" dirty="0">
                <a:solidFill>
                  <a:srgbClr val="4B4B4B"/>
                </a:solidFill>
              </a:rPr>
              <a:t> é coberto por </a:t>
            </a:r>
            <a:r>
              <a:rPr lang="pt-BR" sz="2000" b="1" dirty="0">
                <a:solidFill>
                  <a:srgbClr val="4B4B4B"/>
                </a:solidFill>
              </a:rPr>
              <a:t>pedacinhos de porcelana</a:t>
            </a:r>
            <a:r>
              <a:rPr lang="pt-BR" sz="2000" dirty="0">
                <a:solidFill>
                  <a:srgbClr val="4B4B4B"/>
                </a:solidFill>
              </a:rPr>
              <a:t> que formam grandes mosaicos.</a:t>
            </a:r>
            <a:endParaRPr lang="pt-BR" sz="2000" dirty="0"/>
          </a:p>
          <a:p>
            <a:pPr algn="ctr"/>
            <a:endParaRPr lang="pt-BR" sz="2000" b="1" i="1" dirty="0"/>
          </a:p>
        </p:txBody>
      </p:sp>
      <p:pic>
        <p:nvPicPr>
          <p:cNvPr id="3074" name="Picture 2" descr="O que fazer em Bangkok (Foto: Esse Mundo Ã© Nosso)">
            <a:extLst>
              <a:ext uri="{FF2B5EF4-FFF2-40B4-BE49-F238E27FC236}">
                <a16:creationId xmlns:a16="http://schemas.microsoft.com/office/drawing/2014/main" id="{B78BD1EF-E836-4807-B6BA-84D53E42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64" y="3829868"/>
            <a:ext cx="4464790" cy="29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6DD2E9E-2A4C-47CB-97C3-8EC7DDD1F00C}"/>
              </a:ext>
            </a:extLst>
          </p:cNvPr>
          <p:cNvSpPr/>
          <p:nvPr/>
        </p:nvSpPr>
        <p:spPr>
          <a:xfrm>
            <a:off x="5259117" y="762529"/>
            <a:ext cx="1064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>
                <a:solidFill>
                  <a:schemeClr val="bg1"/>
                </a:solidFill>
              </a:rPr>
              <a:t>Buda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90E98E-361E-4072-8332-C8AF46F2CE5F}"/>
              </a:ext>
            </a:extLst>
          </p:cNvPr>
          <p:cNvSpPr/>
          <p:nvPr/>
        </p:nvSpPr>
        <p:spPr>
          <a:xfrm>
            <a:off x="6352680" y="3763597"/>
            <a:ext cx="1809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/>
              <a:t>Wat </a:t>
            </a:r>
            <a:r>
              <a:rPr lang="pt-BR" sz="3200" b="1" dirty="0" err="1"/>
              <a:t>Arun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294517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604276" cy="252376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Peixes da Tailândia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A vida </a:t>
            </a:r>
            <a:r>
              <a:rPr lang="es-ES" sz="1200" dirty="0" err="1">
                <a:latin typeface="Comic Sans MS" panose="030F0702030302020204" pitchFamily="66" charset="0"/>
              </a:rPr>
              <a:t>marinha</a:t>
            </a:r>
            <a:r>
              <a:rPr lang="es-ES" sz="1200" dirty="0">
                <a:latin typeface="Comic Sans MS" panose="030F0702030302020204" pitchFamily="66" charset="0"/>
              </a:rPr>
              <a:t> na </a:t>
            </a:r>
            <a:r>
              <a:rPr lang="es-ES" sz="1200" dirty="0" err="1">
                <a:latin typeface="Comic Sans MS" panose="030F0702030302020204" pitchFamily="66" charset="0"/>
              </a:rPr>
              <a:t>Tailândia</a:t>
            </a:r>
            <a:r>
              <a:rPr lang="es-ES" sz="1200" dirty="0">
                <a:latin typeface="Comic Sans MS" panose="030F0702030302020204" pitchFamily="66" charset="0"/>
              </a:rPr>
              <a:t> é </a:t>
            </a:r>
            <a:r>
              <a:rPr lang="es-ES" sz="1200" dirty="0" err="1">
                <a:latin typeface="Comic Sans MS" panose="030F0702030302020204" pitchFamily="66" charset="0"/>
              </a:rPr>
              <a:t>muito</a:t>
            </a:r>
            <a:r>
              <a:rPr lang="es-ES" sz="1200" dirty="0">
                <a:latin typeface="Comic Sans MS" panose="030F0702030302020204" pitchFamily="66" charset="0"/>
              </a:rPr>
              <a:t> rica e colorida;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200" b="1" dirty="0">
              <a:latin typeface="Comic Sans MS" panose="030F0702030302020204" pitchFamily="66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Existem muitos corais no mar da Tailândia e muitos peixes, ouriços, pepinos do mar e outras espécies vivem ali.</a:t>
            </a:r>
            <a:endParaRPr lang="es-ES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200" b="1" dirty="0">
              <a:latin typeface="Comic Sans MS" panose="030F0702030302020204" pitchFamily="66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251520" y="6464369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Tailândia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1030" name="Picture 6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33" y="5232602"/>
            <a:ext cx="1846626" cy="138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00" y="4293096"/>
            <a:ext cx="4083482" cy="2296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Resultado de imagem para peixes tailan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80728"/>
            <a:ext cx="3636865" cy="170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30217"/>
            <a:ext cx="3250700" cy="2438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 descr="Imagem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816761"/>
            <a:ext cx="2086419" cy="1396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0" name="Picture 16" descr="Resultado de imagem para thailand aquarium fis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5" y="3365730"/>
            <a:ext cx="2619375" cy="1743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C4BFDFA-E93D-4A73-8861-EE35682CC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67" y="5394920"/>
            <a:ext cx="13620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0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FC3439E1-1F18-4AE2-B5A2-63174478B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27 de outubro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A Doença do Papai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Tailândia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427984" y="2920557"/>
            <a:ext cx="2074434" cy="3571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Jeremy </a:t>
            </a:r>
            <a:r>
              <a:rPr lang="pt-BR" b="1" dirty="0" err="1"/>
              <a:t>Pangputtipong</a:t>
            </a:r>
            <a:r>
              <a:rPr lang="pt-BR" b="1" dirty="0"/>
              <a:t>, 8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7C9B45D-3F64-42B6-9287-3C6E5C403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24" y="1643362"/>
            <a:ext cx="3077936" cy="35351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C16DD58-F5FF-427F-A188-56A197130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54" y="5808826"/>
            <a:ext cx="13620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0A03B97-00D8-4885-9162-D3927A089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10677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Tailândia</a:t>
            </a:r>
          </a:p>
          <a:p>
            <a:pPr algn="ctr"/>
            <a:r>
              <a:rPr lang="pt-BR" sz="2000" b="1" i="1" dirty="0"/>
              <a:t>Mercado Flutuante na Tailândia</a:t>
            </a:r>
          </a:p>
        </p:txBody>
      </p:sp>
      <p:pic>
        <p:nvPicPr>
          <p:cNvPr id="4098" name="Picture 2" descr="O que fazer em Bangkok (Foto: Esse Mundo Ã© Nosso)">
            <a:extLst>
              <a:ext uri="{FF2B5EF4-FFF2-40B4-BE49-F238E27FC236}">
                <a16:creationId xmlns:a16="http://schemas.microsoft.com/office/drawing/2014/main" id="{6D46B1DD-0C56-48C3-9F98-D2B3CFD2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8" y="1885020"/>
            <a:ext cx="4635072" cy="30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 que fazer em Bangkok (Foto: Esse Mundo Ã© Nosso)">
            <a:extLst>
              <a:ext uri="{FF2B5EF4-FFF2-40B4-BE49-F238E27FC236}">
                <a16:creationId xmlns:a16="http://schemas.microsoft.com/office/drawing/2014/main" id="{E388D8D2-E2A9-457E-8029-074A7EC2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80" y="736531"/>
            <a:ext cx="4635072" cy="30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O que fazer em Bangkok (Foto: Esse Mundo Ã© Nosso)">
            <a:extLst>
              <a:ext uri="{FF2B5EF4-FFF2-40B4-BE49-F238E27FC236}">
                <a16:creationId xmlns:a16="http://schemas.microsoft.com/office/drawing/2014/main" id="{20DA8057-5F1D-4D34-AFCE-F2234596E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27276"/>
            <a:ext cx="4139731" cy="275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BDE3F3C7-A48C-4574-B67D-046AF066E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187" y="4992420"/>
            <a:ext cx="4761854" cy="18390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Tailândia</a:t>
            </a:r>
          </a:p>
          <a:p>
            <a:pPr algn="ctr"/>
            <a:r>
              <a:rPr lang="pt-BR" sz="2000" b="1" i="1" dirty="0"/>
              <a:t>Mercado do trem ...</a:t>
            </a:r>
          </a:p>
          <a:p>
            <a:pPr algn="ctr"/>
            <a:r>
              <a:rPr lang="pt-BR" sz="2000" b="1" i="1" dirty="0"/>
              <a:t>É feito no trilho do trem ou em volta do trilho. Quando o trem vai passar, os mercadores tiram a mercadoria e repõem rapidamente depois que ele passa ...</a:t>
            </a:r>
          </a:p>
        </p:txBody>
      </p:sp>
    </p:spTree>
    <p:extLst>
      <p:ext uri="{BB962C8B-B14F-4D97-AF65-F5344CB8AC3E}">
        <p14:creationId xmlns:p14="http://schemas.microsoft.com/office/powerpoint/2010/main" val="21665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432426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Gato Siamês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500" dirty="0">
                <a:latin typeface="Comic Sans MS" panose="030F0702030302020204" pitchFamily="66" charset="0"/>
              </a:rPr>
              <a:t>O gato </a:t>
            </a:r>
            <a:r>
              <a:rPr lang="es-ES" sz="1500" dirty="0" err="1">
                <a:latin typeface="Comic Sans MS" panose="030F0702030302020204" pitchFamily="66" charset="0"/>
              </a:rPr>
              <a:t>siamês</a:t>
            </a:r>
            <a:r>
              <a:rPr lang="es-ES" sz="1500" dirty="0">
                <a:latin typeface="Comic Sans MS" panose="030F0702030302020204" pitchFamily="66" charset="0"/>
              </a:rPr>
              <a:t> é </a:t>
            </a:r>
            <a:r>
              <a:rPr lang="es-ES" sz="1500" dirty="0" err="1">
                <a:latin typeface="Comic Sans MS" panose="030F0702030302020204" pitchFamily="66" charset="0"/>
              </a:rPr>
              <a:t>um</a:t>
            </a:r>
            <a:r>
              <a:rPr lang="es-ES" sz="1500" dirty="0">
                <a:latin typeface="Comic Sans MS" panose="030F0702030302020204" pitchFamily="66" charset="0"/>
              </a:rPr>
              <a:t> animal originario da </a:t>
            </a:r>
            <a:r>
              <a:rPr lang="es-ES" sz="1500" b="1" dirty="0" err="1">
                <a:latin typeface="Comic Sans MS" panose="030F0702030302020204" pitchFamily="66" charset="0"/>
              </a:rPr>
              <a:t>Tailândia</a:t>
            </a:r>
            <a:r>
              <a:rPr lang="es-ES" sz="1500" dirty="0">
                <a:latin typeface="Comic Sans MS" panose="030F0702030302020204" pitchFamily="66" charset="0"/>
              </a:rPr>
              <a:t>;</a:t>
            </a:r>
            <a:r>
              <a:rPr lang="es-ES" sz="15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500" dirty="0">
                <a:latin typeface="Comic Sans MS" panose="030F0702030302020204" pitchFamily="66" charset="0"/>
              </a:rPr>
              <a:t>Os siameses são elegantes e esbeltos, com cabeça triangular e orelhas grandes;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5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500" dirty="0">
                <a:latin typeface="Comic Sans MS" panose="030F0702030302020204" pitchFamily="66" charset="0"/>
              </a:rPr>
              <a:t>Tem olhos azuis enormes e lindos. Seu pelo é clarinho, mas tem as orelhas, focinho, patas e cauda mais escuros;</a:t>
            </a:r>
          </a:p>
          <a:p>
            <a:pPr algn="just"/>
            <a:endParaRPr lang="pt-BR" sz="15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500" dirty="0">
                <a:latin typeface="Comic Sans MS" panose="030F0702030302020204" pitchFamily="66" charset="0"/>
              </a:rPr>
              <a:t>Vivem de 15 a 20 anos.</a:t>
            </a:r>
            <a:endParaRPr lang="pt-BR" sz="15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233357" y="6237312"/>
            <a:ext cx="206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Tailândia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1026" name="Picture 2" descr="Resultado de imagem para gato si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58" y="2877701"/>
            <a:ext cx="2238375" cy="1790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42498"/>
            <a:ext cx="2376264" cy="3477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13" y="4668402"/>
            <a:ext cx="3244935" cy="2163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87" y="859869"/>
            <a:ext cx="3284264" cy="2189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 descr="Resultado de imagem para gato siam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170" y="787154"/>
            <a:ext cx="1818826" cy="2148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EC2668A-C131-4D07-A015-E7798EDDF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67" y="5184605"/>
            <a:ext cx="13620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03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033BF75F-269F-4EF9-A274-23380CD4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03 de novembro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Isto é Incrível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Camboja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427984" y="3140968"/>
            <a:ext cx="2232248" cy="33511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Kong </a:t>
            </a:r>
            <a:r>
              <a:rPr lang="pt-BR" b="1" dirty="0" err="1"/>
              <a:t>Sokhom</a:t>
            </a:r>
            <a:r>
              <a:rPr lang="pt-BR" b="1" dirty="0"/>
              <a:t>, 28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E071C6-13BF-483C-830F-6D9C8329F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56" y="5526163"/>
            <a:ext cx="1871472" cy="12435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6934BFB-9C1C-4C8C-96D8-CBAB453E2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1" y="1622530"/>
            <a:ext cx="3469821" cy="34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ABDD034-A907-4F8E-B13C-3C5BF78096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r="21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5052C7F-626D-4D7C-B369-AA3FCF7C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92" y="726833"/>
            <a:ext cx="5543550" cy="287655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751DDCE-D217-47E8-A037-B88A0CDA3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495616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Camboja</a:t>
            </a:r>
          </a:p>
          <a:p>
            <a:pPr algn="ctr"/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Phnom Penh ou, na forma aportuguesada, </a:t>
            </a:r>
            <a:r>
              <a:rPr lang="pt-BR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Pnom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 Pen, é a capital, cidade mais populosa e o principal centro financeiro, corporativo, econômico e político do Camboja</a:t>
            </a:r>
          </a:p>
          <a:p>
            <a:pPr algn="ctr"/>
            <a:r>
              <a:rPr lang="pt-BR" sz="2000" b="1" dirty="0">
                <a:solidFill>
                  <a:srgbClr val="222222"/>
                </a:solidFill>
                <a:latin typeface="arial" panose="020B0604020202020204" pitchFamily="34" charset="0"/>
              </a:rPr>
              <a:t>O Palácio Real de Phnom Penh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 é um complexo de edifícios localizado em Phnom Penh, que forma o palácio real. Foi construído no século XIX, no ano de 1866, sobre o reinado do rei </a:t>
            </a:r>
            <a:r>
              <a:rPr lang="pt-BR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Morodom</a:t>
            </a:r>
            <a:r>
              <a:rPr lang="pt-BR" sz="20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pt-BR" sz="2000" b="1" i="1" dirty="0">
              <a:solidFill>
                <a:srgbClr val="FF0000"/>
              </a:solidFill>
            </a:endParaRPr>
          </a:p>
          <a:p>
            <a:pPr algn="ctr"/>
            <a:endParaRPr lang="pt-BR" sz="2000" b="1" i="1" dirty="0">
              <a:solidFill>
                <a:srgbClr val="FF0000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E5A1C72-2323-4354-A079-276A2B5EDFC3}"/>
              </a:ext>
            </a:extLst>
          </p:cNvPr>
          <p:cNvSpPr/>
          <p:nvPr/>
        </p:nvSpPr>
        <p:spPr>
          <a:xfrm>
            <a:off x="6156176" y="1916832"/>
            <a:ext cx="1008112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pic>
        <p:nvPicPr>
          <p:cNvPr id="5122" name="Picture 2" descr="Resultado de imagem para PalÃ¡cio Real de Phnom Penh">
            <a:extLst>
              <a:ext uri="{FF2B5EF4-FFF2-40B4-BE49-F238E27FC236}">
                <a16:creationId xmlns:a16="http://schemas.microsoft.com/office/drawing/2014/main" id="{E81E3992-9E88-48C6-9C58-81C0736F0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97767"/>
            <a:ext cx="5076056" cy="322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371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D63BE56-C4E1-4364-8451-4A4278D54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26" y="3931202"/>
            <a:ext cx="2076450" cy="2876550"/>
          </a:xfrm>
          <a:prstGeom prst="rect">
            <a:avLst/>
          </a:prstGeom>
        </p:spPr>
      </p:pic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36317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Douc</a:t>
            </a:r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de Canelas Vermelhas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douc</a:t>
            </a:r>
            <a:r>
              <a:rPr lang="es-ES" sz="1200" dirty="0">
                <a:latin typeface="Comic Sans MS" panose="030F0702030302020204" pitchFamily="66" charset="0"/>
              </a:rPr>
              <a:t> de canelas </a:t>
            </a:r>
            <a:r>
              <a:rPr lang="es-ES" sz="1200" dirty="0" err="1">
                <a:latin typeface="Comic Sans MS" panose="030F0702030302020204" pitchFamily="66" charset="0"/>
              </a:rPr>
              <a:t>vermelhas</a:t>
            </a:r>
            <a:r>
              <a:rPr lang="es-ES" sz="1200" dirty="0">
                <a:latin typeface="Comic Sans MS" panose="030F0702030302020204" pitchFamily="66" charset="0"/>
              </a:rPr>
              <a:t>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encontrado </a:t>
            </a:r>
            <a:r>
              <a:rPr lang="es-ES" sz="1200" dirty="0" err="1">
                <a:latin typeface="Comic Sans MS" panose="030F0702030302020204" pitchFamily="66" charset="0"/>
              </a:rPr>
              <a:t>em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alguns</a:t>
            </a:r>
            <a:r>
              <a:rPr lang="es-ES" sz="1200" dirty="0">
                <a:latin typeface="Comic Sans MS" panose="030F0702030302020204" pitchFamily="66" charset="0"/>
              </a:rPr>
              <a:t> lugares da </a:t>
            </a:r>
            <a:r>
              <a:rPr lang="es-ES" sz="1200" dirty="0" err="1">
                <a:latin typeface="Comic Sans MS" panose="030F0702030302020204" pitchFamily="66" charset="0"/>
              </a:rPr>
              <a:t>Ásia</a:t>
            </a:r>
            <a:r>
              <a:rPr lang="es-ES" sz="1200" dirty="0">
                <a:latin typeface="Comic Sans MS" panose="030F0702030302020204" pitchFamily="66" charset="0"/>
              </a:rPr>
              <a:t>, inclusive no </a:t>
            </a:r>
            <a:r>
              <a:rPr lang="es-ES" sz="1200" b="1" dirty="0" err="1">
                <a:latin typeface="Comic Sans MS" panose="030F0702030302020204" pitchFamily="66" charset="0"/>
              </a:rPr>
              <a:t>Camboja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um dos primatas mais coloridos do mundo;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 cauda é comprida e o ajuda a pular de galho em galho pelas árvores;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Infelizmente pela perda de seu habitat e à caça ilegal ele está em perigo de extinção.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6743583" y="6468279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Camboja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40614"/>
            <a:ext cx="3268239" cy="217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Resultado de imagem para Pygathrix nemae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30" y="853564"/>
            <a:ext cx="2144541" cy="3229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Imagem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89" y="853564"/>
            <a:ext cx="2623379" cy="3935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538365F-3034-42EF-98D1-1E52307C4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94" y="5085184"/>
            <a:ext cx="1870236" cy="11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67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F1A289C-B405-4FD4-A79F-C5973B8151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10 de novembro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Isto é Incrível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030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Timor-Leste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716016" y="4509120"/>
            <a:ext cx="3240360" cy="19829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Edu </a:t>
            </a:r>
            <a:r>
              <a:rPr lang="pt-BR" b="1" dirty="0" err="1"/>
              <a:t>Wachumura</a:t>
            </a:r>
            <a:r>
              <a:rPr lang="pt-BR" b="1" dirty="0"/>
              <a:t>, 28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id="{C15FBA33-30D5-4ED0-8414-10BF7AD8C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2" y="5522908"/>
            <a:ext cx="1801678" cy="126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4189EF-17F8-4CF2-BDDE-F7B8C102FF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8" y="1638794"/>
            <a:ext cx="3282043" cy="35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E2A5F65-1E1A-4518-92CB-E647FF53D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25078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Timor-Leste</a:t>
            </a:r>
          </a:p>
          <a:p>
            <a:pPr algn="ctr"/>
            <a:r>
              <a:rPr lang="pt-BR" sz="2000" i="1" dirty="0"/>
              <a:t>A </a:t>
            </a:r>
            <a:r>
              <a:rPr lang="pt-BR" sz="2000" b="1" i="1" dirty="0"/>
              <a:t>Ilha de </a:t>
            </a:r>
            <a:r>
              <a:rPr lang="pt-BR" sz="2000" b="1" i="1" dirty="0" err="1"/>
              <a:t>Ataúro</a:t>
            </a:r>
            <a:r>
              <a:rPr lang="pt-BR" sz="2000" i="1" dirty="0"/>
              <a:t> abriga uma variedade marinha tão grande que é possível ver peixes de todos os tamanhos e feitios.</a:t>
            </a:r>
          </a:p>
          <a:p>
            <a:pPr algn="ctr"/>
            <a:r>
              <a:rPr lang="pt-BR" sz="2000" b="1" i="1" dirty="0"/>
              <a:t>Timor-Leste</a:t>
            </a:r>
            <a:r>
              <a:rPr lang="pt-BR" sz="2000" i="1" dirty="0"/>
              <a:t> foi colonizado por Portugal. Lá também </a:t>
            </a:r>
            <a:r>
              <a:rPr lang="pt-BR" sz="2000" b="1" i="1" dirty="0"/>
              <a:t>se fala o português</a:t>
            </a:r>
          </a:p>
          <a:p>
            <a:pPr algn="ctr"/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Resultado de imagem para Timor leste">
            <a:extLst>
              <a:ext uri="{FF2B5EF4-FFF2-40B4-BE49-F238E27FC236}">
                <a16:creationId xmlns:a16="http://schemas.microsoft.com/office/drawing/2014/main" id="{8458DB45-704E-4E7A-90B0-C834F3C91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28880"/>
            <a:ext cx="4811010" cy="320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Ilha de AtaÃºro Ã© conhecida como oÃ¡sis da biodiversidade">
            <a:extLst>
              <a:ext uri="{FF2B5EF4-FFF2-40B4-BE49-F238E27FC236}">
                <a16:creationId xmlns:a16="http://schemas.microsoft.com/office/drawing/2014/main" id="{51EDA32C-1C03-4AFD-865A-FBAF0EFFB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0" y="3148675"/>
            <a:ext cx="5468262" cy="364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ronologia essencial sobre a libertaÃ§Ã£o de Timor-Leste">
            <a:extLst>
              <a:ext uri="{FF2B5EF4-FFF2-40B4-BE49-F238E27FC236}">
                <a16:creationId xmlns:a16="http://schemas.microsoft.com/office/drawing/2014/main" id="{7422FE66-F0BE-412E-A340-EA1A81B7D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25" y="4528313"/>
            <a:ext cx="3460716" cy="19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891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344709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Lagartixa </a:t>
            </a:r>
            <a:r>
              <a:rPr lang="pt-BR" sz="1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Tokê</a:t>
            </a:r>
            <a:endParaRPr lang="pt-BR" sz="16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A </a:t>
            </a:r>
            <a:r>
              <a:rPr lang="es-ES" sz="1200" dirty="0" err="1">
                <a:latin typeface="Comic Sans MS" panose="030F0702030302020204" pitchFamily="66" charset="0"/>
              </a:rPr>
              <a:t>lagartixa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Tokê</a:t>
            </a:r>
            <a:r>
              <a:rPr lang="es-ES" sz="1200" dirty="0">
                <a:latin typeface="Comic Sans MS" panose="030F0702030302020204" pitchFamily="66" charset="0"/>
              </a:rPr>
              <a:t>,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dos </a:t>
            </a:r>
            <a:r>
              <a:rPr lang="es-ES" sz="1200" dirty="0" err="1">
                <a:latin typeface="Comic Sans MS" panose="030F0702030302020204" pitchFamily="66" charset="0"/>
              </a:rPr>
              <a:t>animais</a:t>
            </a:r>
            <a:r>
              <a:rPr lang="es-ES" sz="1200" dirty="0">
                <a:latin typeface="Comic Sans MS" panose="030F0702030302020204" pitchFamily="66" charset="0"/>
              </a:rPr>
              <a:t> símbolos do </a:t>
            </a:r>
            <a:r>
              <a:rPr lang="es-ES" sz="1200" b="1" dirty="0">
                <a:latin typeface="Comic Sans MS" panose="030F0702030302020204" pitchFamily="66" charset="0"/>
              </a:rPr>
              <a:t>Timor Leste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Os timorenses também o chamam de lagarto cantor, porque faz um som repetitivo que soa exatamente a “</a:t>
            </a:r>
            <a:r>
              <a:rPr lang="pt-BR" sz="1200" dirty="0" err="1">
                <a:latin typeface="Comic Sans MS" panose="030F0702030302020204" pitchFamily="66" charset="0"/>
              </a:rPr>
              <a:t>tóóó-kêêê</a:t>
            </a:r>
            <a:r>
              <a:rPr lang="pt-BR" sz="1200" dirty="0">
                <a:latin typeface="Comic Sans MS" panose="030F0702030302020204" pitchFamily="66" charset="0"/>
              </a:rPr>
              <a:t>”;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</a:t>
            </a:r>
            <a:r>
              <a:rPr lang="pt-BR" sz="1200" dirty="0" err="1">
                <a:latin typeface="Comic Sans MS" panose="030F0702030302020204" pitchFamily="66" charset="0"/>
              </a:rPr>
              <a:t>tokê</a:t>
            </a:r>
            <a:r>
              <a:rPr lang="pt-BR" sz="1200" dirty="0">
                <a:latin typeface="Comic Sans MS" panose="030F0702030302020204" pitchFamily="66" charset="0"/>
              </a:rPr>
              <a:t> pode chegar a 30 cm de comprimento, tem hábitos noturnos e é insetívoro.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6615874" y="2703915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Timor Leste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53752"/>
            <a:ext cx="2304256" cy="3182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3624337" cy="2038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Imagem 10" descr="Resultado de imagem para Tokay Gecko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3097"/>
            <a:ext cx="3375223" cy="2351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9288C66-32FB-485B-A0F9-A9DBC11B5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64" y="1373734"/>
            <a:ext cx="2309128" cy="11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87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453B995C-6C4C-4846-A9C9-F2D65EBB2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17 de novembro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Relâmpago Sobrenatural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030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Timor-Leste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716016" y="4509120"/>
            <a:ext cx="3240360" cy="19829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Inaciu</a:t>
            </a:r>
            <a:r>
              <a:rPr lang="pt-BR" b="1" dirty="0"/>
              <a:t> da </a:t>
            </a:r>
            <a:r>
              <a:rPr lang="pt-BR" b="1" dirty="0" err="1"/>
              <a:t>Kosta</a:t>
            </a:r>
            <a:r>
              <a:rPr lang="pt-BR" b="1" dirty="0"/>
              <a:t>, 42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9D5E234-72C7-4C26-8DEC-D435CF669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23" y="5826599"/>
            <a:ext cx="1762125" cy="876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240A489-180E-4EB4-B5F5-90E52134B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7" y="1645103"/>
            <a:ext cx="3388179" cy="34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9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36DF0D8-AC2C-45AA-B972-7C2B92BFC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34765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Timor-Leste</a:t>
            </a:r>
          </a:p>
        </p:txBody>
      </p:sp>
      <p:pic>
        <p:nvPicPr>
          <p:cNvPr id="7170" name="Picture 2" descr="Resultado de imagem para Timor leste">
            <a:extLst>
              <a:ext uri="{FF2B5EF4-FFF2-40B4-BE49-F238E27FC236}">
                <a16:creationId xmlns:a16="http://schemas.microsoft.com/office/drawing/2014/main" id="{BCB5B0A1-135E-4A7F-9020-44593FFAE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395" y="728275"/>
            <a:ext cx="4658815" cy="248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455E805-0CC3-4F06-AE39-B98339B1E15A}"/>
              </a:ext>
            </a:extLst>
          </p:cNvPr>
          <p:cNvSpPr txBox="1"/>
          <p:nvPr/>
        </p:nvSpPr>
        <p:spPr>
          <a:xfrm>
            <a:off x="4389984" y="3218724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Roupa tradicional</a:t>
            </a:r>
          </a:p>
        </p:txBody>
      </p:sp>
      <p:pic>
        <p:nvPicPr>
          <p:cNvPr id="7172" name="Picture 4" descr="Resultado de imagem para Timor leste">
            <a:extLst>
              <a:ext uri="{FF2B5EF4-FFF2-40B4-BE49-F238E27FC236}">
                <a16:creationId xmlns:a16="http://schemas.microsoft.com/office/drawing/2014/main" id="{B0BFF68B-A407-4FD7-BC17-8CEC8F90E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72" y="3967064"/>
            <a:ext cx="42672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sultado de imagem para Timor leste biodiversidade">
            <a:extLst>
              <a:ext uri="{FF2B5EF4-FFF2-40B4-BE49-F238E27FC236}">
                <a16:creationId xmlns:a16="http://schemas.microsoft.com/office/drawing/2014/main" id="{E1FBAE0D-7B39-4DD2-8BD9-B81D13666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3" y="3429000"/>
            <a:ext cx="4485195" cy="336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0454421-B693-4EC3-BA93-36B9615F6D35}"/>
              </a:ext>
            </a:extLst>
          </p:cNvPr>
          <p:cNvSpPr txBox="1"/>
          <p:nvPr/>
        </p:nvSpPr>
        <p:spPr>
          <a:xfrm>
            <a:off x="107504" y="302889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Anêmona no mar de Timor-Leste</a:t>
            </a:r>
          </a:p>
        </p:txBody>
      </p:sp>
    </p:spTree>
    <p:extLst>
      <p:ext uri="{BB962C8B-B14F-4D97-AF65-F5344CB8AC3E}">
        <p14:creationId xmlns:p14="http://schemas.microsoft.com/office/powerpoint/2010/main" val="2604728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437042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Crocodilo Marinho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Crocodilo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marinho</a:t>
            </a:r>
            <a:r>
              <a:rPr lang="es-ES" sz="1200" dirty="0">
                <a:latin typeface="Comic Sans MS" panose="030F0702030302020204" pitchFamily="66" charset="0"/>
              </a:rPr>
              <a:t>, </a:t>
            </a:r>
            <a:r>
              <a:rPr lang="es-ES" sz="1200" dirty="0" err="1">
                <a:latin typeface="Comic Sans MS" panose="030F0702030302020204" pitchFamily="66" charset="0"/>
              </a:rPr>
              <a:t>também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conhecido</a:t>
            </a:r>
            <a:r>
              <a:rPr lang="es-ES" sz="1200" dirty="0">
                <a:latin typeface="Comic Sans MS" panose="030F0702030302020204" pitchFamily="66" charset="0"/>
              </a:rPr>
              <a:t> por </a:t>
            </a:r>
            <a:r>
              <a:rPr lang="es-ES" sz="1200" dirty="0" err="1">
                <a:latin typeface="Comic Sans MS" panose="030F0702030302020204" pitchFamily="66" charset="0"/>
              </a:rPr>
              <a:t>crocodilo</a:t>
            </a:r>
            <a:r>
              <a:rPr lang="es-ES" sz="1200" dirty="0">
                <a:latin typeface="Comic Sans MS" panose="030F0702030302020204" pitchFamily="66" charset="0"/>
              </a:rPr>
              <a:t> de agua salgada </a:t>
            </a:r>
            <a:r>
              <a:rPr lang="es-ES" sz="1200" dirty="0" err="1">
                <a:latin typeface="Comic Sans MS" panose="030F0702030302020204" pitchFamily="66" charset="0"/>
              </a:rPr>
              <a:t>ou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crocodilo</a:t>
            </a:r>
            <a:r>
              <a:rPr lang="es-ES" sz="1200" dirty="0">
                <a:latin typeface="Comic Sans MS" panose="030F0702030302020204" pitchFamily="66" charset="0"/>
              </a:rPr>
              <a:t> poroso, é o </a:t>
            </a:r>
            <a:r>
              <a:rPr lang="es-ES" sz="1200" dirty="0" err="1">
                <a:latin typeface="Comic Sans MS" panose="030F0702030302020204" pitchFamily="66" charset="0"/>
              </a:rPr>
              <a:t>maior</a:t>
            </a:r>
            <a:r>
              <a:rPr lang="es-ES" sz="1200" dirty="0">
                <a:latin typeface="Comic Sans MS" panose="030F0702030302020204" pitchFamily="66" charset="0"/>
              </a:rPr>
              <a:t> réptil do mundo, e é encontrado inclusive no </a:t>
            </a:r>
            <a:r>
              <a:rPr lang="es-ES" sz="1200" b="1" dirty="0">
                <a:latin typeface="Comic Sans MS" panose="030F0702030302020204" pitchFamily="66" charset="0"/>
              </a:rPr>
              <a:t>Timor Leste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Pode medir até 7 metros de comprimento e pesar mais de 1500 kg, sendo que os machos são bem maiores do que as fêmeas;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Normalmente, gostam de passar as tardes ensolaradas se aquecendo nas praias, tomando banho de sol;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  <a:cs typeface="Arial" panose="020B0604020202020204" pitchFamily="34" charset="0"/>
              </a:rPr>
              <a:t>São carnívoros e extremamente perigosos.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395536" y="6338490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Timor Leste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301" y="952939"/>
            <a:ext cx="2920887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SaltwaterCrocodile('Maximo'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81002"/>
            <a:ext cx="3839468" cy="2879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https://upload.wikimedia.org/wikipedia/commons/thumb/b/b7/Large_crocodile_in_park.jpg/1280px-Large_crocodile_in_par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52939"/>
            <a:ext cx="2875763" cy="1916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E7E0F8E-CCEB-4A8F-8CD4-9B2642474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9" y="5277327"/>
            <a:ext cx="176212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72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746A5D51-54D9-4815-83E8-BEF149B51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24 de novembro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Guardas de Vestes Brancas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030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Timor-Leste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716016" y="4509120"/>
            <a:ext cx="3240360" cy="19829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Inaciu</a:t>
            </a:r>
            <a:r>
              <a:rPr lang="pt-BR" b="1" dirty="0"/>
              <a:t> da </a:t>
            </a:r>
            <a:r>
              <a:rPr lang="pt-BR" b="1" dirty="0" err="1"/>
              <a:t>Kosta</a:t>
            </a:r>
            <a:r>
              <a:rPr lang="pt-BR" b="1" dirty="0"/>
              <a:t>, 42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6B44054-A6F9-4E11-8F87-D468AE48B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81" y="5823114"/>
            <a:ext cx="1762125" cy="8763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F6590F0-120D-4BCD-B92E-BD9B0CF2A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4" y="1647479"/>
            <a:ext cx="3241221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AD3F7B0-E207-4236-9F6A-71D85F2AA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12837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Timor-Leste</a:t>
            </a:r>
          </a:p>
          <a:p>
            <a:pPr algn="ctr"/>
            <a:r>
              <a:rPr lang="pt-BR" sz="2000" b="1" i="1" dirty="0"/>
              <a:t>O mar de Timor-Leste possui a maior biodiversidade do mundo </a:t>
            </a:r>
          </a:p>
        </p:txBody>
      </p:sp>
      <p:pic>
        <p:nvPicPr>
          <p:cNvPr id="8194" name="Picture 2" descr="https://www.tveuropa.pt/cnt/uploads/F16DV089-630x420.jpg">
            <a:extLst>
              <a:ext uri="{FF2B5EF4-FFF2-40B4-BE49-F238E27FC236}">
                <a16:creationId xmlns:a16="http://schemas.microsoft.com/office/drawing/2014/main" id="{DFD0BCAB-11A8-4C77-A6A5-D75F6A0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9582"/>
            <a:ext cx="4851040" cy="323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tveuropa.pt/cnt/uploads/F16DV092-630x420.jpg">
            <a:extLst>
              <a:ext uri="{FF2B5EF4-FFF2-40B4-BE49-F238E27FC236}">
                <a16:creationId xmlns:a16="http://schemas.microsoft.com/office/drawing/2014/main" id="{EB4B524F-809E-45B0-803F-154B26802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8" y="4440303"/>
            <a:ext cx="3542822" cy="236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tveuropa.pt/cnt/uploads/F16DV088.jpg">
            <a:extLst>
              <a:ext uri="{FF2B5EF4-FFF2-40B4-BE49-F238E27FC236}">
                <a16:creationId xmlns:a16="http://schemas.microsoft.com/office/drawing/2014/main" id="{D060C0C9-E000-4193-83E3-6D36E0BE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03608"/>
            <a:ext cx="4197865" cy="27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m relacionada">
            <a:extLst>
              <a:ext uri="{FF2B5EF4-FFF2-40B4-BE49-F238E27FC236}">
                <a16:creationId xmlns:a16="http://schemas.microsoft.com/office/drawing/2014/main" id="{F1C5326C-101A-4E66-962E-307775B3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206"/>
            <a:ext cx="3672408" cy="24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35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AA8E6CB-9960-4D03-8781-9F3175811C47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1212750"/>
            <a:ext cx="9043200" cy="5626800"/>
          </a:xfrm>
          <a:prstGeom prst="rect">
            <a:avLst/>
          </a:prstGeom>
        </p:spPr>
      </p:pic>
      <p:sp>
        <p:nvSpPr>
          <p:cNvPr id="41987" name="CaixaDeTexto 24">
            <a:extLst>
              <a:ext uri="{FF2B5EF4-FFF2-40B4-BE49-F238E27FC236}">
                <a16:creationId xmlns:a16="http://schemas.microsoft.com/office/drawing/2014/main" id="{6A3A146E-EA33-4219-B1C5-32B183C7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66" y="3055078"/>
            <a:ext cx="3863394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Centro de Saúde Vida Melhor, em Lahore, Paquistão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Escola de idiomas </a:t>
            </a:r>
            <a:r>
              <a:rPr lang="pt-BR" altLang="pt-BR" sz="1200" b="1" dirty="0" err="1"/>
              <a:t>Namthip</a:t>
            </a:r>
            <a:r>
              <a:rPr lang="pt-BR" altLang="pt-BR" sz="1200" b="1" dirty="0"/>
              <a:t> </a:t>
            </a:r>
            <a:r>
              <a:rPr lang="pt-BR" altLang="pt-BR" sz="1200" b="1" dirty="0" err="1"/>
              <a:t>Savan</a:t>
            </a:r>
            <a:r>
              <a:rPr lang="pt-BR" altLang="pt-BR" sz="1200" b="1" dirty="0"/>
              <a:t>, em </a:t>
            </a:r>
            <a:r>
              <a:rPr lang="pt-BR" altLang="pt-BR" sz="1200" b="1" dirty="0" err="1"/>
              <a:t>Ngoy</a:t>
            </a:r>
            <a:r>
              <a:rPr lang="pt-BR" altLang="pt-BR" sz="1200" b="1" dirty="0"/>
              <a:t>, </a:t>
            </a:r>
            <a:r>
              <a:rPr lang="pt-BR" altLang="pt-BR" sz="1200" b="1" dirty="0" err="1"/>
              <a:t>Phonsavanah</a:t>
            </a:r>
            <a:r>
              <a:rPr lang="pt-BR" altLang="pt-BR" sz="1200" b="1" dirty="0"/>
              <a:t>, Laos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Escola Adventista de Missão Internacional, em </a:t>
            </a:r>
            <a:r>
              <a:rPr lang="pt-BR" altLang="pt-BR" sz="1200" b="1" dirty="0" err="1"/>
              <a:t>Korat</a:t>
            </a:r>
            <a:r>
              <a:rPr lang="pt-BR" altLang="pt-BR" sz="1200" b="1" dirty="0"/>
              <a:t>, Tailândia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 err="1"/>
              <a:t>Cantro</a:t>
            </a:r>
            <a:r>
              <a:rPr lang="pt-BR" altLang="pt-BR" sz="1200" b="1" dirty="0"/>
              <a:t> de atividades Vida Essencial, em </a:t>
            </a:r>
            <a:r>
              <a:rPr lang="pt-BR" altLang="pt-BR" sz="1200" b="1" dirty="0" err="1"/>
              <a:t>Battambang</a:t>
            </a:r>
            <a:r>
              <a:rPr lang="pt-BR" altLang="pt-BR" sz="1200" b="1" dirty="0"/>
              <a:t>, Camboja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Centros de Evangelismo jovem, na península da Malásia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Centro de alfabetização, em Lago </a:t>
            </a:r>
            <a:r>
              <a:rPr lang="pt-BR" altLang="pt-BR" sz="1200" b="1" dirty="0" err="1"/>
              <a:t>Sebu</a:t>
            </a:r>
            <a:r>
              <a:rPr lang="pt-BR" altLang="pt-BR" sz="1200" b="1" dirty="0"/>
              <a:t>, Filipinas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Onze salas de Escola Sabatina para crianças, em Sarawak, Malásia</a:t>
            </a:r>
          </a:p>
        </p:txBody>
      </p:sp>
      <p:cxnSp>
        <p:nvCxnSpPr>
          <p:cNvPr id="34" name="Conector de seta reta 21">
            <a:extLst>
              <a:ext uri="{FF2B5EF4-FFF2-40B4-BE49-F238E27FC236}">
                <a16:creationId xmlns:a16="http://schemas.microsoft.com/office/drawing/2014/main" id="{2B02CD95-F083-4B97-888C-9AAD358AE5C4}"/>
              </a:ext>
            </a:extLst>
          </p:cNvPr>
          <p:cNvCxnSpPr>
            <a:cxnSpLocks/>
            <a:stCxn id="37" idx="6"/>
          </p:cNvCxnSpPr>
          <p:nvPr/>
        </p:nvCxnSpPr>
        <p:spPr>
          <a:xfrm flipV="1">
            <a:off x="635904" y="2719605"/>
            <a:ext cx="4296136" cy="9963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7F95D1F8-773B-4C21-A331-A96E85560639}"/>
              </a:ext>
            </a:extLst>
          </p:cNvPr>
          <p:cNvSpPr>
            <a:spLocks noChangeAspect="1"/>
          </p:cNvSpPr>
          <p:nvPr/>
        </p:nvSpPr>
        <p:spPr>
          <a:xfrm>
            <a:off x="96154" y="4166016"/>
            <a:ext cx="539750" cy="3238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3.</a:t>
            </a:r>
          </a:p>
        </p:txBody>
      </p:sp>
      <p:cxnSp>
        <p:nvCxnSpPr>
          <p:cNvPr id="36" name="Conector de seta reta 21">
            <a:extLst>
              <a:ext uri="{FF2B5EF4-FFF2-40B4-BE49-F238E27FC236}">
                <a16:creationId xmlns:a16="http://schemas.microsoft.com/office/drawing/2014/main" id="{E7C097A6-C780-42D3-80FE-A218DC3754EB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650105" y="3429000"/>
            <a:ext cx="4331062" cy="1421220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84AAD446-5318-4240-B9DF-4119697357B5}"/>
              </a:ext>
            </a:extLst>
          </p:cNvPr>
          <p:cNvSpPr>
            <a:spLocks noChangeAspect="1"/>
          </p:cNvSpPr>
          <p:nvPr/>
        </p:nvSpPr>
        <p:spPr>
          <a:xfrm>
            <a:off x="96154" y="3553232"/>
            <a:ext cx="539750" cy="3254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D5E1302-0291-48A0-8F49-CE84F158A7D1}"/>
              </a:ext>
            </a:extLst>
          </p:cNvPr>
          <p:cNvSpPr>
            <a:spLocks noChangeAspect="1"/>
          </p:cNvSpPr>
          <p:nvPr/>
        </p:nvSpPr>
        <p:spPr>
          <a:xfrm>
            <a:off x="78691" y="3049960"/>
            <a:ext cx="539750" cy="32385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1.</a:t>
            </a:r>
          </a:p>
        </p:txBody>
      </p:sp>
      <p:cxnSp>
        <p:nvCxnSpPr>
          <p:cNvPr id="39" name="Conector de seta reta 21">
            <a:extLst>
              <a:ext uri="{FF2B5EF4-FFF2-40B4-BE49-F238E27FC236}">
                <a16:creationId xmlns:a16="http://schemas.microsoft.com/office/drawing/2014/main" id="{E721AA19-28A9-4F99-9B1E-5CAB8A6D5EC3}"/>
              </a:ext>
            </a:extLst>
          </p:cNvPr>
          <p:cNvCxnSpPr>
            <a:cxnSpLocks/>
            <a:stCxn id="38" idx="6"/>
          </p:cNvCxnSpPr>
          <p:nvPr/>
        </p:nvCxnSpPr>
        <p:spPr>
          <a:xfrm flipV="1">
            <a:off x="618441" y="1484785"/>
            <a:ext cx="1289263" cy="17271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4" name="Espaço Reservado para Texto 1">
            <a:extLst>
              <a:ext uri="{FF2B5EF4-FFF2-40B4-BE49-F238E27FC236}">
                <a16:creationId xmlns:a16="http://schemas.microsoft.com/office/drawing/2014/main" id="{0D787BDA-0BB0-4CB8-91B4-015DE5AB27A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925" y="690563"/>
            <a:ext cx="9109075" cy="5238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t-BR" altLang="pt-BR" dirty="0"/>
              <a:t>DIVISÃO DO PACÍFICO SUL - ASIÁTICO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62DFF5F-2A9E-4643-99EE-34B08EC43BC9}"/>
              </a:ext>
            </a:extLst>
          </p:cNvPr>
          <p:cNvSpPr/>
          <p:nvPr/>
        </p:nvSpPr>
        <p:spPr>
          <a:xfrm>
            <a:off x="34925" y="-123396"/>
            <a:ext cx="9109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DESTINO DAS OFERTAS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AEC487F-2EEE-4B13-B2C5-C810445EFAE8}"/>
              </a:ext>
            </a:extLst>
          </p:cNvPr>
          <p:cNvSpPr>
            <a:spLocks noChangeAspect="1"/>
          </p:cNvSpPr>
          <p:nvPr/>
        </p:nvSpPr>
        <p:spPr>
          <a:xfrm>
            <a:off x="110355" y="4688295"/>
            <a:ext cx="539750" cy="3238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4.</a:t>
            </a:r>
          </a:p>
        </p:txBody>
      </p:sp>
      <p:cxnSp>
        <p:nvCxnSpPr>
          <p:cNvPr id="13" name="Conector de seta reta 21">
            <a:extLst>
              <a:ext uri="{FF2B5EF4-FFF2-40B4-BE49-F238E27FC236}">
                <a16:creationId xmlns:a16="http://schemas.microsoft.com/office/drawing/2014/main" id="{F10E763E-26A7-4FB2-906C-262F85366030}"/>
              </a:ext>
            </a:extLst>
          </p:cNvPr>
          <p:cNvCxnSpPr>
            <a:cxnSpLocks/>
            <a:stCxn id="35" idx="7"/>
          </p:cNvCxnSpPr>
          <p:nvPr/>
        </p:nvCxnSpPr>
        <p:spPr>
          <a:xfrm flipV="1">
            <a:off x="556859" y="3211885"/>
            <a:ext cx="4392644" cy="1001558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CD22F0DC-2EAB-4681-A436-3DBD27285502}"/>
              </a:ext>
            </a:extLst>
          </p:cNvPr>
          <p:cNvSpPr>
            <a:spLocks noChangeAspect="1"/>
          </p:cNvSpPr>
          <p:nvPr/>
        </p:nvSpPr>
        <p:spPr>
          <a:xfrm>
            <a:off x="96154" y="5224978"/>
            <a:ext cx="539750" cy="3238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5.</a:t>
            </a:r>
          </a:p>
        </p:txBody>
      </p:sp>
      <p:cxnSp>
        <p:nvCxnSpPr>
          <p:cNvPr id="15" name="Conector de seta reta 21">
            <a:extLst>
              <a:ext uri="{FF2B5EF4-FFF2-40B4-BE49-F238E27FC236}">
                <a16:creationId xmlns:a16="http://schemas.microsoft.com/office/drawing/2014/main" id="{C5087B45-C822-476C-B4DF-21A4CD09E494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635904" y="4221089"/>
            <a:ext cx="3999720" cy="1165814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>
            <a:extLst>
              <a:ext uri="{FF2B5EF4-FFF2-40B4-BE49-F238E27FC236}">
                <a16:creationId xmlns:a16="http://schemas.microsoft.com/office/drawing/2014/main" id="{F7FE7E91-6667-40C4-9771-E73F3843AB51}"/>
              </a:ext>
            </a:extLst>
          </p:cNvPr>
          <p:cNvSpPr>
            <a:spLocks noChangeAspect="1"/>
          </p:cNvSpPr>
          <p:nvPr/>
        </p:nvSpPr>
        <p:spPr>
          <a:xfrm>
            <a:off x="96154" y="5813899"/>
            <a:ext cx="539750" cy="3238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6.</a:t>
            </a:r>
          </a:p>
        </p:txBody>
      </p:sp>
      <p:cxnSp>
        <p:nvCxnSpPr>
          <p:cNvPr id="41" name="Conector de seta reta 21">
            <a:extLst>
              <a:ext uri="{FF2B5EF4-FFF2-40B4-BE49-F238E27FC236}">
                <a16:creationId xmlns:a16="http://schemas.microsoft.com/office/drawing/2014/main" id="{167ABD5D-1481-4153-B45C-E715F8FF8CBF}"/>
              </a:ext>
            </a:extLst>
          </p:cNvPr>
          <p:cNvCxnSpPr>
            <a:cxnSpLocks/>
            <a:stCxn id="40" idx="6"/>
          </p:cNvCxnSpPr>
          <p:nvPr/>
        </p:nvCxnSpPr>
        <p:spPr>
          <a:xfrm flipV="1">
            <a:off x="635904" y="3991663"/>
            <a:ext cx="6608943" cy="198416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e 41">
            <a:extLst>
              <a:ext uri="{FF2B5EF4-FFF2-40B4-BE49-F238E27FC236}">
                <a16:creationId xmlns:a16="http://schemas.microsoft.com/office/drawing/2014/main" id="{274CE852-AE43-42B3-9411-D5037EC1D736}"/>
              </a:ext>
            </a:extLst>
          </p:cNvPr>
          <p:cNvSpPr>
            <a:spLocks noChangeAspect="1"/>
          </p:cNvSpPr>
          <p:nvPr/>
        </p:nvSpPr>
        <p:spPr>
          <a:xfrm>
            <a:off x="96154" y="6417518"/>
            <a:ext cx="539750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7.</a:t>
            </a:r>
          </a:p>
        </p:txBody>
      </p:sp>
      <p:cxnSp>
        <p:nvCxnSpPr>
          <p:cNvPr id="43" name="Conector de seta reta 21">
            <a:extLst>
              <a:ext uri="{FF2B5EF4-FFF2-40B4-BE49-F238E27FC236}">
                <a16:creationId xmlns:a16="http://schemas.microsoft.com/office/drawing/2014/main" id="{C22ED9FC-6B52-4D00-922E-F57EECA1CA38}"/>
              </a:ext>
            </a:extLst>
          </p:cNvPr>
          <p:cNvCxnSpPr>
            <a:cxnSpLocks/>
            <a:stCxn id="42" idx="6"/>
          </p:cNvCxnSpPr>
          <p:nvPr/>
        </p:nvCxnSpPr>
        <p:spPr>
          <a:xfrm flipV="1">
            <a:off x="635904" y="4529226"/>
            <a:ext cx="5464997" cy="205021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43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40010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Dugongo</a:t>
            </a:r>
            <a:endParaRPr lang="pt-BR" sz="16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</a:t>
            </a:r>
            <a:r>
              <a:rPr lang="pt-BR" sz="1200" dirty="0" err="1">
                <a:latin typeface="Comic Sans MS" panose="030F0702030302020204" pitchFamily="66" charset="0"/>
              </a:rPr>
              <a:t>dugongo</a:t>
            </a:r>
            <a:r>
              <a:rPr lang="pt-BR" sz="1200" dirty="0">
                <a:latin typeface="Comic Sans MS" panose="030F0702030302020204" pitchFamily="66" charset="0"/>
              </a:rPr>
              <a:t> é um mamífero herbívoro aquático que habita os mares de alguns países, inclusive o do </a:t>
            </a:r>
            <a:r>
              <a:rPr lang="es-ES" sz="1200" b="1" dirty="0">
                <a:latin typeface="Comic Sans MS" panose="030F0702030302020204" pitchFamily="66" charset="0"/>
              </a:rPr>
              <a:t>Timor Leste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São muito semelhantes ao peixe-boi, o que diferencia é a cauda, pois a do </a:t>
            </a:r>
            <a:r>
              <a:rPr lang="pt-BR" sz="1200" dirty="0" err="1">
                <a:latin typeface="Comic Sans MS" panose="030F0702030302020204" pitchFamily="66" charset="0"/>
              </a:rPr>
              <a:t>dugongo</a:t>
            </a:r>
            <a:r>
              <a:rPr lang="pt-BR" sz="1200" dirty="0">
                <a:latin typeface="Comic Sans MS" panose="030F0702030302020204" pitchFamily="66" charset="0"/>
              </a:rPr>
              <a:t> parece mais a cauda de uma baleia;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Conseguem ficar debaixo da água por 6 minutos, depois disso tem que ir à superfície para respirar;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Alimentam-se principalmente de ervas aquáticas.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6825631" y="2024844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Timor Leste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3074" name="Picture 2" descr="Resultado de imagem para Dugong dug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36712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91" y="4612704"/>
            <a:ext cx="3816424" cy="214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ttps://upload.wikimedia.org/wikipedia/commons/thumb/f/f3/Dugong.jpg/220px-Dug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80" y="2802818"/>
            <a:ext cx="2355309" cy="1702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5508104" y="6392361"/>
            <a:ext cx="90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>
                <a:latin typeface="Comic Sans MS" panose="030F0702030302020204" pitchFamily="66" charset="0"/>
              </a:rPr>
              <a:t>Dugongo</a:t>
            </a:r>
            <a:r>
              <a:rPr lang="pt-BR" sz="1200" dirty="0">
                <a:latin typeface="Comic Sans MS" panose="030F0702030302020204" pitchFamily="66" charset="0"/>
              </a:rPr>
              <a:t>         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7164288" y="6392361"/>
            <a:ext cx="90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Peixe-boi          </a:t>
            </a:r>
          </a:p>
        </p:txBody>
      </p:sp>
      <p:pic>
        <p:nvPicPr>
          <p:cNvPr id="3082" name="Picture 10" descr="Imagem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78" y="3351631"/>
            <a:ext cx="1817668" cy="120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5479246" y="3788810"/>
            <a:ext cx="902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Peixe-boi         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D499EC4-5C02-4BEE-B982-0B532D436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010" y="994879"/>
            <a:ext cx="1762125" cy="876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B1AF21D-04D5-4765-999D-3F545A0C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23133"/>
            <a:ext cx="3976515" cy="14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129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53EBCED-2CB0-494C-A375-0332BAA50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01 de dezembro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O Gato que Orava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030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Filipinas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716016" y="3140969"/>
            <a:ext cx="3024336" cy="33511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Jacinth</a:t>
            </a:r>
            <a:r>
              <a:rPr lang="pt-BR" b="1" dirty="0"/>
              <a:t> </a:t>
            </a:r>
            <a:r>
              <a:rPr lang="pt-BR" b="1" dirty="0" err="1"/>
              <a:t>Adap</a:t>
            </a:r>
            <a:r>
              <a:rPr lang="pt-BR" b="1" dirty="0"/>
              <a:t>, 55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9C8F211-F4E0-4406-8945-FF17DEDC0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07" y="5526870"/>
            <a:ext cx="1790700" cy="119062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DD1CA77-71F3-44F7-9C91-052FD677C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1" y="1655042"/>
            <a:ext cx="3069771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E3C14BD-4D0A-466B-A61E-E5B190C96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0" y="4653136"/>
            <a:ext cx="3225354" cy="187220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Filipinas</a:t>
            </a:r>
          </a:p>
          <a:p>
            <a:pPr algn="ctr"/>
            <a:r>
              <a:rPr lang="pt-BR" b="1" dirty="0"/>
              <a:t>Com uma população de mais de 100 milhões de habitantes, as Filipinas são o sétimo país mais populoso da Ásia e o 12º mais populoso do mundo. </a:t>
            </a:r>
            <a:endParaRPr lang="pt-BR" sz="2000" b="1" i="1" dirty="0"/>
          </a:p>
        </p:txBody>
      </p:sp>
      <p:pic>
        <p:nvPicPr>
          <p:cNvPr id="9218" name="Picture 2" descr="Resultado de imagem para filipinas">
            <a:extLst>
              <a:ext uri="{FF2B5EF4-FFF2-40B4-BE49-F238E27FC236}">
                <a16:creationId xmlns:a16="http://schemas.microsoft.com/office/drawing/2014/main" id="{D9E6F1CB-042E-401A-8CED-145A4667D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84" y="743949"/>
            <a:ext cx="4625008" cy="33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m para Filipinas">
            <a:extLst>
              <a:ext uri="{FF2B5EF4-FFF2-40B4-BE49-F238E27FC236}">
                <a16:creationId xmlns:a16="http://schemas.microsoft.com/office/drawing/2014/main" id="{117F0EFB-3F49-4E25-9FFA-8176C4FE1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8" y="1977344"/>
            <a:ext cx="4355976" cy="249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m para Filipinas">
            <a:extLst>
              <a:ext uri="{FF2B5EF4-FFF2-40B4-BE49-F238E27FC236}">
                <a16:creationId xmlns:a16="http://schemas.microsoft.com/office/drawing/2014/main" id="{57BD5AE3-99B6-4CDD-9C51-F906399F8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62" y="4492499"/>
            <a:ext cx="5765698" cy="230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69850C6-C11B-4C79-86F9-122A93ED12E5}"/>
              </a:ext>
            </a:extLst>
          </p:cNvPr>
          <p:cNvSpPr/>
          <p:nvPr/>
        </p:nvSpPr>
        <p:spPr>
          <a:xfrm>
            <a:off x="4979871" y="4147207"/>
            <a:ext cx="243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i="1" dirty="0"/>
              <a:t>Passeando nas Filipinas</a:t>
            </a:r>
          </a:p>
        </p:txBody>
      </p:sp>
    </p:spTree>
    <p:extLst>
      <p:ext uri="{BB962C8B-B14F-4D97-AF65-F5344CB8AC3E}">
        <p14:creationId xmlns:p14="http://schemas.microsoft.com/office/powerpoint/2010/main" val="3507597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28931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Társios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 err="1">
                <a:latin typeface="Comic Sans MS" panose="030F0702030302020204" pitchFamily="66" charset="0"/>
              </a:rPr>
              <a:t>Társios</a:t>
            </a:r>
            <a:r>
              <a:rPr lang="es-ES" sz="1200" dirty="0">
                <a:latin typeface="Comic Sans MS" panose="030F0702030302020204" pitchFamily="66" charset="0"/>
              </a:rPr>
              <a:t>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encontrado </a:t>
            </a:r>
            <a:r>
              <a:rPr lang="es-ES" sz="1200" dirty="0" err="1">
                <a:latin typeface="Comic Sans MS" panose="030F0702030302020204" pitchFamily="66" charset="0"/>
              </a:rPr>
              <a:t>em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pt-BR" sz="1200" dirty="0">
                <a:latin typeface="Comic Sans MS" panose="030F0702030302020204" pitchFamily="66" charset="0"/>
              </a:rPr>
              <a:t>algumas ilhas do sudeste asiático, incluindo </a:t>
            </a:r>
            <a:r>
              <a:rPr lang="pt-BR" sz="1200" b="1" i="1" dirty="0">
                <a:latin typeface="Comic Sans MS" panose="030F0702030302020204" pitchFamily="66" charset="0"/>
              </a:rPr>
              <a:t>Filipinas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um dos menores primatas do mundo, raramente ultrapassam 15 centímetros. Tem olhos enormes;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São noturnos, comem insetos e vivem agarrados aos galhos das árvores. 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2066397" y="6284981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das Filipinas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1048"/>
            <a:ext cx="2843808" cy="189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https://upload.wikimedia.org/wikipedia/commons/4/44/Tarsius_sp.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67" y="4005064"/>
            <a:ext cx="3334521" cy="2667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Tarsius syrich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59160"/>
            <a:ext cx="3816424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https://upload.wikimedia.org/wikipedia/commons/thumb/d/d3/Tarsius_tarsier_Tandurusa.JPG/1024px-Tarsius_tarsier_Tanduru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57" y="3723404"/>
            <a:ext cx="2681064" cy="2010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36BC09B-6083-4DB9-A95F-1E5A6DBE1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33135"/>
            <a:ext cx="17526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25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4D7248C-5BA2-42A8-A350-A44E92F66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08 de dezembro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Uma Luz Brilhante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030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Indonésia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716016" y="4218503"/>
            <a:ext cx="2827658" cy="2273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Ayup</a:t>
            </a:r>
            <a:r>
              <a:rPr lang="pt-BR" b="1" dirty="0"/>
              <a:t> </a:t>
            </a:r>
            <a:r>
              <a:rPr lang="pt-BR" b="1" dirty="0" err="1"/>
              <a:t>Antukali</a:t>
            </a:r>
            <a:r>
              <a:rPr lang="pt-BR" b="1" dirty="0"/>
              <a:t>, 29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Resultado de imagem para bandeira da IndonÃ©sia">
            <a:extLst>
              <a:ext uri="{FF2B5EF4-FFF2-40B4-BE49-F238E27FC236}">
                <a16:creationId xmlns:a16="http://schemas.microsoft.com/office/drawing/2014/main" id="{E47D9F25-C1E0-4F9E-8085-EF39CD65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74" y="5486244"/>
            <a:ext cx="2005836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DB1511F-9F4A-4CB2-958A-5555CFC55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3" y="1645103"/>
            <a:ext cx="3265714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C37F385-0144-4AD5-8553-DFD5E586A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93" y="705084"/>
            <a:ext cx="3276327" cy="373202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Indonésia</a:t>
            </a:r>
          </a:p>
          <a:p>
            <a:pPr algn="ctr"/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República da Indonésia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é um país localizado entre o Sudeste o Sudeste Asiático e a Austrália, sendo o maior arquipélago do mundo, composto pelas Ilhas de Sonda, a metade ocidental da Nova Guiné e compreendendo no total </a:t>
            </a:r>
            <a:r>
              <a:rPr lang="pt-BR" alt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17 508 ilhas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altLang="pt-BR" sz="2000" dirty="0">
              <a:latin typeface="Arial" panose="020B0604020202020204" pitchFamily="34" charset="0"/>
            </a:endParaRPr>
          </a:p>
          <a:p>
            <a:pPr algn="ctr"/>
            <a:endParaRPr lang="pt-BR" sz="2000" b="1" i="1" dirty="0">
              <a:solidFill>
                <a:srgbClr val="FF0000"/>
              </a:solidFill>
            </a:endParaRPr>
          </a:p>
          <a:p>
            <a:pPr algn="ctr"/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10250" name="Picture 10" descr="Resultado de imagem para indonÃ©sia mapa">
            <a:extLst>
              <a:ext uri="{FF2B5EF4-FFF2-40B4-BE49-F238E27FC236}">
                <a16:creationId xmlns:a16="http://schemas.microsoft.com/office/drawing/2014/main" id="{C73B83FB-350A-4CFE-8560-1463ADD19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02" y="719758"/>
            <a:ext cx="4221630" cy="29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Resultado de imagem para indonÃ©sia">
            <a:extLst>
              <a:ext uri="{FF2B5EF4-FFF2-40B4-BE49-F238E27FC236}">
                <a16:creationId xmlns:a16="http://schemas.microsoft.com/office/drawing/2014/main" id="{9034EDFA-EC77-4FFE-B127-B211E4F4F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1" y="4269551"/>
            <a:ext cx="3289579" cy="253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Resultado de imagem para indonÃ©sia">
            <a:extLst>
              <a:ext uri="{FF2B5EF4-FFF2-40B4-BE49-F238E27FC236}">
                <a16:creationId xmlns:a16="http://schemas.microsoft.com/office/drawing/2014/main" id="{35289A5D-A050-42CB-9731-90DED0EE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872" y="3882929"/>
            <a:ext cx="5689260" cy="291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18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344709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Lóris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Lóris</a:t>
            </a:r>
            <a:r>
              <a:rPr lang="es-ES" sz="1200" dirty="0">
                <a:latin typeface="Comic Sans MS" panose="030F0702030302020204" pitchFamily="66" charset="0"/>
              </a:rPr>
              <a:t>,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primata</a:t>
            </a:r>
            <a:r>
              <a:rPr lang="es-ES" sz="1200" dirty="0">
                <a:latin typeface="Comic Sans MS" panose="030F0702030302020204" pitchFamily="66" charset="0"/>
              </a:rPr>
              <a:t> nativo do sudeste asiático, encontrado inclusive na  </a:t>
            </a:r>
            <a:r>
              <a:rPr lang="es-ES" sz="1200" b="1" dirty="0" err="1">
                <a:latin typeface="Comic Sans MS" panose="030F0702030302020204" pitchFamily="66" charset="0"/>
              </a:rPr>
              <a:t>Indonésia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Tem pelo curto e sedoso, olhos grandes e se parece com um ursinho de pelúcia. Chegam a medir 38cm de altura e seu peso por volta de 2kg;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Apesar de sua aparência indefesa, possuem uma mordida venenosa que é usada para se defenderem de ataques.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2418251" y="5398657"/>
            <a:ext cx="2130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 Indonésia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72" y="3779375"/>
            <a:ext cx="4443595" cy="295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01" y="4729389"/>
            <a:ext cx="260074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4"/>
            <a:ext cx="3176977" cy="196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65555A3-675B-4718-9328-3FA047EED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1" y="4291239"/>
            <a:ext cx="1314450" cy="876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E4CE366-CD69-4AEB-B74A-AC7001C799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24" y="733784"/>
            <a:ext cx="26193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0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6461EA03-71BB-4C84-BE73-DB22B9C4B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15 de dezembro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Mestre do Mar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030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Indonésia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716016" y="4218503"/>
            <a:ext cx="2827658" cy="2273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Armi</a:t>
            </a:r>
            <a:r>
              <a:rPr lang="pt-BR" b="1" dirty="0"/>
              <a:t> </a:t>
            </a:r>
            <a:r>
              <a:rPr lang="pt-BR" b="1" dirty="0" err="1"/>
              <a:t>Arjuna</a:t>
            </a:r>
            <a:r>
              <a:rPr lang="pt-BR" b="1" dirty="0"/>
              <a:t> </a:t>
            </a:r>
            <a:r>
              <a:rPr lang="pt-BR" b="1" dirty="0" err="1"/>
              <a:t>Palandeng</a:t>
            </a:r>
            <a:r>
              <a:rPr lang="pt-BR" b="1" dirty="0"/>
              <a:t>, 24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Resultado de imagem para bandeira da IndonÃ©sia">
            <a:extLst>
              <a:ext uri="{FF2B5EF4-FFF2-40B4-BE49-F238E27FC236}">
                <a16:creationId xmlns:a16="http://schemas.microsoft.com/office/drawing/2014/main" id="{E47D9F25-C1E0-4F9E-8085-EF39CD65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74" y="5486244"/>
            <a:ext cx="2005836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AD39A8-59FD-4D10-8C78-CE52BA83C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2" y="1644934"/>
            <a:ext cx="3265714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5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D52F375-D0AB-4716-86E9-D31B57910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4284439" cy="18598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Indonésia</a:t>
            </a:r>
          </a:p>
          <a:p>
            <a:pPr algn="ctr"/>
            <a:r>
              <a:rPr lang="pt-BR" sz="2000" b="1" dirty="0"/>
              <a:t>O tamanho, o clima tropical e a geografia do arquipélago da Indonésia são a base para o segundo maior nível de biodiversidade do mundo </a:t>
            </a:r>
          </a:p>
          <a:p>
            <a:pPr algn="ctr"/>
            <a:r>
              <a:rPr lang="pt-BR" sz="2000" b="1" dirty="0"/>
              <a:t>(depois do Brasil, que possui a maior)</a:t>
            </a:r>
            <a:endParaRPr lang="pt-BR" sz="2400" b="1" i="1" dirty="0"/>
          </a:p>
        </p:txBody>
      </p:sp>
      <p:pic>
        <p:nvPicPr>
          <p:cNvPr id="11266" name="Picture 2" descr="https://upload.wikimedia.org/wikipedia/commons/thumb/9/97/Rafflesia_arnoldi_2013-12-31_21-48.JPG/800px-Rafflesia_arnoldi_2013-12-31_21-48.JPG">
            <a:extLst>
              <a:ext uri="{FF2B5EF4-FFF2-40B4-BE49-F238E27FC236}">
                <a16:creationId xmlns:a16="http://schemas.microsoft.com/office/drawing/2014/main" id="{ADB7B5EF-9C31-461D-8B1C-19DA1F471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2" y="3180724"/>
            <a:ext cx="4811688" cy="36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0959235-A0ED-420D-8A93-0015EC90F2C0}"/>
              </a:ext>
            </a:extLst>
          </p:cNvPr>
          <p:cNvSpPr/>
          <p:nvPr/>
        </p:nvSpPr>
        <p:spPr>
          <a:xfrm>
            <a:off x="4937179" y="5661248"/>
            <a:ext cx="4187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</a:rPr>
              <a:t>Flor da Indonésia da espécie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pt-BR" i="1" dirty="0" err="1">
                <a:solidFill>
                  <a:srgbClr val="0B0080"/>
                </a:solidFill>
                <a:latin typeface="Arial" panose="020B0604020202020204" pitchFamily="34" charset="0"/>
              </a:rPr>
              <a:t>Rafflesia</a:t>
            </a:r>
            <a:r>
              <a:rPr lang="pt-BR" i="1" dirty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pt-BR" i="1" dirty="0" err="1">
                <a:solidFill>
                  <a:srgbClr val="0B0080"/>
                </a:solidFill>
                <a:latin typeface="Arial" panose="020B0604020202020204" pitchFamily="34" charset="0"/>
              </a:rPr>
              <a:t>arnoldii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pt-BR" b="1" dirty="0">
                <a:solidFill>
                  <a:srgbClr val="222222"/>
                </a:solidFill>
                <a:latin typeface="Arial" panose="020B0604020202020204" pitchFamily="34" charset="0"/>
              </a:rPr>
              <a:t>a </a:t>
            </a:r>
            <a:r>
              <a:rPr lang="pt-BR" b="1" dirty="0">
                <a:latin typeface="Arial" panose="020B0604020202020204" pitchFamily="34" charset="0"/>
              </a:rPr>
              <a:t>maior do mundo,</a:t>
            </a:r>
            <a:r>
              <a:rPr lang="pt-BR" dirty="0">
                <a:latin typeface="Arial" panose="020B0604020202020204" pitchFamily="34" charset="0"/>
              </a:rPr>
              <a:t> que pode atingir mais de um metro de diâmetro e pesar até 11 kg.</a:t>
            </a:r>
            <a:endParaRPr lang="pt-BR" dirty="0"/>
          </a:p>
        </p:txBody>
      </p:sp>
      <p:pic>
        <p:nvPicPr>
          <p:cNvPr id="11268" name="Picture 4" descr="https://upload.wikimedia.org/wikipedia/commons/thumb/3/3e/Komodo_Dragon_AdF.jpg/1024px-Komodo_Dragon_AdF.jpg">
            <a:extLst>
              <a:ext uri="{FF2B5EF4-FFF2-40B4-BE49-F238E27FC236}">
                <a16:creationId xmlns:a16="http://schemas.microsoft.com/office/drawing/2014/main" id="{D8FDBD79-9B76-43E5-B102-13DF2148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15686"/>
            <a:ext cx="4374975" cy="291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8F4AFFD-AFD9-4C07-8E75-3A2836865B0D}"/>
              </a:ext>
            </a:extLst>
          </p:cNvPr>
          <p:cNvSpPr/>
          <p:nvPr/>
        </p:nvSpPr>
        <p:spPr>
          <a:xfrm>
            <a:off x="4964292" y="3724221"/>
            <a:ext cx="4126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Dragão de </a:t>
            </a:r>
            <a:r>
              <a:rPr lang="pt-BR" dirty="0" err="1">
                <a:solidFill>
                  <a:srgbClr val="222222"/>
                </a:solidFill>
                <a:latin typeface="Arial" panose="020B0604020202020204" pitchFamily="34" charset="0"/>
              </a:rPr>
              <a:t>Komodo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, uma espécie de lagarto que vive nas ilhas </a:t>
            </a:r>
            <a:r>
              <a:rPr lang="pt-BR" dirty="0" err="1">
                <a:solidFill>
                  <a:srgbClr val="222222"/>
                </a:solidFill>
                <a:latin typeface="Arial" panose="020B0604020202020204" pitchFamily="34" charset="0"/>
              </a:rPr>
              <a:t>Komodo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pt-BR" dirty="0" err="1">
                <a:solidFill>
                  <a:srgbClr val="222222"/>
                </a:solidFill>
                <a:latin typeface="Arial" panose="020B0604020202020204" pitchFamily="34" charset="0"/>
              </a:rPr>
              <a:t>Rinca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pt-BR" dirty="0" err="1">
                <a:solidFill>
                  <a:srgbClr val="222222"/>
                </a:solidFill>
                <a:latin typeface="Arial" panose="020B0604020202020204" pitchFamily="34" charset="0"/>
              </a:rPr>
              <a:t>ili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pt-BR" dirty="0" err="1">
                <a:solidFill>
                  <a:srgbClr val="222222"/>
                </a:solidFill>
                <a:latin typeface="Arial" panose="020B0604020202020204" pitchFamily="34" charset="0"/>
              </a:rPr>
              <a:t>Motang</a:t>
            </a:r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 e Flores, na Indonésia.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3958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418576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Orangotango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orangotango</a:t>
            </a:r>
            <a:r>
              <a:rPr lang="es-ES" sz="1200" dirty="0">
                <a:latin typeface="Comic Sans MS" panose="030F0702030302020204" pitchFamily="66" charset="0"/>
              </a:rPr>
              <a:t> é o segundo </a:t>
            </a:r>
            <a:r>
              <a:rPr lang="es-ES" sz="1200" dirty="0" err="1">
                <a:latin typeface="Comic Sans MS" panose="030F0702030302020204" pitchFamily="66" charset="0"/>
              </a:rPr>
              <a:t>maior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primata</a:t>
            </a:r>
            <a:r>
              <a:rPr lang="es-ES" sz="1200" dirty="0">
                <a:latin typeface="Comic Sans MS" panose="030F0702030302020204" pitchFamily="66" charset="0"/>
              </a:rPr>
              <a:t>, e é originario da </a:t>
            </a:r>
            <a:r>
              <a:rPr lang="es-ES" sz="1200" b="1" dirty="0" err="1">
                <a:latin typeface="Comic Sans MS" panose="030F0702030302020204" pitchFamily="66" charset="0"/>
              </a:rPr>
              <a:t>Indonésia</a:t>
            </a:r>
            <a:r>
              <a:rPr lang="es-ES" sz="1200" b="1" dirty="0">
                <a:latin typeface="Comic Sans MS" panose="030F0702030302020204" pitchFamily="66" charset="0"/>
              </a:rPr>
              <a:t>;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Seu pelo é longo e ruivo. Não possui cauda. Mede cerca de 2 metros e chega a pesar 100kg, sendo que as fêmeas são menores;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Alimentam-se principalmente de frutos;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Passam grande parte de sua vida nas árvores. Infelizmente está em risco de extinção, pois os humanos derrubam as árvores que os orangotangos precisam para sobreviver.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6994065" y="5974431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Indonésia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39355"/>
            <a:ext cx="1872208" cy="281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81648"/>
            <a:ext cx="2496277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Imagem 8" descr="Imagem relacionad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359" y="3994535"/>
            <a:ext cx="3585371" cy="271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 descr="Resultado de imagem para Pongo abeli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4" y="4963085"/>
            <a:ext cx="2401218" cy="1800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0108B49-6122-4407-9680-2F63F2FD02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519" y="4933268"/>
            <a:ext cx="13239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03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CaixaDeTexto 3"/>
          <p:cNvSpPr txBox="1">
            <a:spLocks noChangeArrowheads="1"/>
          </p:cNvSpPr>
          <p:nvPr/>
        </p:nvSpPr>
        <p:spPr bwMode="auto">
          <a:xfrm>
            <a:off x="59371" y="732377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Paquistão</a:t>
            </a: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4837821" y="717863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Camboja</a:t>
            </a:r>
            <a:endParaRPr lang="pt-BR" altLang="pt-BR" sz="3600" b="1" dirty="0"/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>
            <a:off x="102810" y="4941167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Tailândia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54FAE2-DCDA-42E6-A0BC-9CCC9C556E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371" y="32085"/>
            <a:ext cx="9084629" cy="666750"/>
          </a:xfrm>
        </p:spPr>
        <p:txBody>
          <a:bodyPr/>
          <a:lstStyle/>
          <a:p>
            <a:r>
              <a:rPr lang="pt-BR" dirty="0"/>
              <a:t>DIVISÃO PACÍFICO SUL - ASIÁTICO</a:t>
            </a: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CA2A0EB1-D9F6-47BF-BFF1-03FF93E9F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21" y="2963396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Malásia</a:t>
            </a:r>
            <a:endParaRPr lang="pt-BR" altLang="pt-BR" sz="3600" b="1" dirty="0"/>
          </a:p>
        </p:txBody>
      </p:sp>
      <p:sp>
        <p:nvSpPr>
          <p:cNvPr id="13" name="CaixaDeTexto 3">
            <a:extLst>
              <a:ext uri="{FF2B5EF4-FFF2-40B4-BE49-F238E27FC236}">
                <a16:creationId xmlns:a16="http://schemas.microsoft.com/office/drawing/2014/main" id="{26A7DB8E-2921-4CAC-AD41-55D3BA6A9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9" y="2909408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Laos</a:t>
            </a:r>
            <a:endParaRPr lang="pt-BR" altLang="pt-BR" sz="3600" b="1" dirty="0"/>
          </a:p>
        </p:txBody>
      </p:sp>
      <p:sp>
        <p:nvSpPr>
          <p:cNvPr id="15" name="CaixaDeTexto 3">
            <a:extLst>
              <a:ext uri="{FF2B5EF4-FFF2-40B4-BE49-F238E27FC236}">
                <a16:creationId xmlns:a16="http://schemas.microsoft.com/office/drawing/2014/main" id="{80175911-9E73-494C-8427-23196451E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925" y="4941168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Filipinas</a:t>
            </a:r>
            <a:endParaRPr lang="pt-BR" altLang="pt-BR" sz="3600" b="1" dirty="0"/>
          </a:p>
        </p:txBody>
      </p:sp>
      <p:pic>
        <p:nvPicPr>
          <p:cNvPr id="2" name="Picture 4" descr="Imagem relacionada">
            <a:extLst>
              <a:ext uri="{FF2B5EF4-FFF2-40B4-BE49-F238E27FC236}">
                <a16:creationId xmlns:a16="http://schemas.microsoft.com/office/drawing/2014/main" id="{D3EDA219-E7BE-4144-8EE5-6171E413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93" y="3585029"/>
            <a:ext cx="1998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m para BANDEIRA TAILÃNDIA">
            <a:extLst>
              <a:ext uri="{FF2B5EF4-FFF2-40B4-BE49-F238E27FC236}">
                <a16:creationId xmlns:a16="http://schemas.microsoft.com/office/drawing/2014/main" id="{C6EB13D6-09BE-472E-BD0D-CA1EFF76D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81" y="5634744"/>
            <a:ext cx="1792125" cy="119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759475-ED2B-4B8B-9F7E-F8B7818B0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53" y="1435366"/>
            <a:ext cx="2164080" cy="144475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BA12CED-1F35-4E0D-8108-E9AEDF5CA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84" y="1435366"/>
            <a:ext cx="2157984" cy="144475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72C64CC-55A4-4DE3-8DF0-594828B1B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300" y="3608297"/>
            <a:ext cx="2663952" cy="133502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49EC799-6EC2-4447-9010-474872E775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88" y="5623941"/>
            <a:ext cx="17811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5" grpId="0" animBg="1"/>
      <p:bldP spid="12" grpId="0" animBg="1"/>
      <p:bldP spid="10" grpId="0" animBg="1"/>
      <p:bldP spid="13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799E901-04DF-4EFF-94FD-EDA0D06C3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</p:spPr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22 de dezembro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O Livro reluzente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030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Indonésia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716016" y="4218503"/>
            <a:ext cx="2827658" cy="2273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Darron</a:t>
            </a:r>
            <a:r>
              <a:rPr lang="pt-BR" b="1" dirty="0"/>
              <a:t> </a:t>
            </a:r>
            <a:r>
              <a:rPr lang="pt-BR" b="1" dirty="0" err="1"/>
              <a:t>Boyd</a:t>
            </a:r>
            <a:r>
              <a:rPr lang="pt-BR" b="1" dirty="0"/>
              <a:t>, 45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Resultado de imagem para bandeira da IndonÃ©sia">
            <a:extLst>
              <a:ext uri="{FF2B5EF4-FFF2-40B4-BE49-F238E27FC236}">
                <a16:creationId xmlns:a16="http://schemas.microsoft.com/office/drawing/2014/main" id="{E47D9F25-C1E0-4F9E-8085-EF39CD655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74" y="5486244"/>
            <a:ext cx="2005836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A91105-476A-4F99-97BB-66FC9D62D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0" y="1622402"/>
            <a:ext cx="3363686" cy="35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8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04F3E99-C501-4CAD-9CC0-A7A215CDC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93" y="705084"/>
            <a:ext cx="3276327" cy="315596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Indonésia</a:t>
            </a:r>
          </a:p>
          <a:p>
            <a:pPr algn="ctr"/>
            <a:r>
              <a:rPr lang="pt-BR" sz="2000" b="1" dirty="0"/>
              <a:t>Bali é uma ilha da Indonésia conhecida por suas montanhas vulcânicas repletas de florestas, seus arrozais, suas praias e seus recifes de coral. A ilha abriga locais religiosos, como o templo </a:t>
            </a:r>
            <a:r>
              <a:rPr lang="pt-BR" sz="2000" b="1" dirty="0" err="1"/>
              <a:t>Uluwatu</a:t>
            </a:r>
            <a:r>
              <a:rPr lang="pt-BR" sz="2000" b="1" dirty="0"/>
              <a:t>, localizado na beira de um penhasco. 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285FC06D-2FCD-4AFA-B265-EEE6BF321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66" y="4476521"/>
            <a:ext cx="3486449" cy="231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temple uluwatu bali indonesia">
            <a:extLst>
              <a:ext uri="{FF2B5EF4-FFF2-40B4-BE49-F238E27FC236}">
                <a16:creationId xmlns:a16="http://schemas.microsoft.com/office/drawing/2014/main" id="{A5E1C0F8-8CCD-479A-B9E4-0CC5CC5B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5" y="3899383"/>
            <a:ext cx="5317582" cy="289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F0E0F5-357C-4105-A3C7-17492B9AE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67" y="720104"/>
            <a:ext cx="561022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99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298543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Dragão de </a:t>
            </a:r>
            <a:r>
              <a:rPr lang="pt-BR" sz="16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Komodo</a:t>
            </a:r>
            <a:endParaRPr lang="pt-BR" sz="16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dragão</a:t>
            </a:r>
            <a:r>
              <a:rPr lang="es-ES" sz="1200" dirty="0">
                <a:latin typeface="Comic Sans MS" panose="030F0702030302020204" pitchFamily="66" charset="0"/>
              </a:rPr>
              <a:t> de </a:t>
            </a:r>
            <a:r>
              <a:rPr lang="es-ES" sz="1200" dirty="0" err="1">
                <a:latin typeface="Comic Sans MS" panose="030F0702030302020204" pitchFamily="66" charset="0"/>
              </a:rPr>
              <a:t>komodo</a:t>
            </a:r>
            <a:r>
              <a:rPr lang="es-ES" sz="1200" dirty="0">
                <a:latin typeface="Comic Sans MS" panose="030F0702030302020204" pitchFamily="66" charset="0"/>
              </a:rPr>
              <a:t> é o </a:t>
            </a:r>
            <a:r>
              <a:rPr lang="es-ES" sz="1200" dirty="0" err="1">
                <a:latin typeface="Comic Sans MS" panose="030F0702030302020204" pitchFamily="66" charset="0"/>
              </a:rPr>
              <a:t>maior</a:t>
            </a:r>
            <a:r>
              <a:rPr lang="es-ES" sz="1200" dirty="0">
                <a:latin typeface="Comic Sans MS" panose="030F0702030302020204" pitchFamily="66" charset="0"/>
              </a:rPr>
              <a:t> lagarto do mundo, e é encontrado na </a:t>
            </a:r>
            <a:r>
              <a:rPr lang="es-ES" sz="1200" dirty="0" err="1">
                <a:latin typeface="Comic Sans MS" panose="030F0702030302020204" pitchFamily="66" charset="0"/>
              </a:rPr>
              <a:t>ilha</a:t>
            </a:r>
            <a:r>
              <a:rPr lang="es-ES" sz="1200" dirty="0">
                <a:latin typeface="Comic Sans MS" panose="030F0702030302020204" pitchFamily="66" charset="0"/>
              </a:rPr>
              <a:t> de </a:t>
            </a:r>
            <a:r>
              <a:rPr lang="es-ES" sz="1200" dirty="0" err="1">
                <a:latin typeface="Comic Sans MS" panose="030F0702030302020204" pitchFamily="66" charset="0"/>
              </a:rPr>
              <a:t>Komodo</a:t>
            </a:r>
            <a:r>
              <a:rPr lang="es-ES" sz="1200" dirty="0">
                <a:latin typeface="Comic Sans MS" panose="030F0702030302020204" pitchFamily="66" charset="0"/>
              </a:rPr>
              <a:t>, que </a:t>
            </a:r>
            <a:r>
              <a:rPr lang="es-ES" sz="1200" dirty="0" err="1">
                <a:latin typeface="Comic Sans MS" panose="030F0702030302020204" pitchFamily="66" charset="0"/>
              </a:rPr>
              <a:t>fica</a:t>
            </a:r>
            <a:r>
              <a:rPr lang="es-ES" sz="1200" dirty="0">
                <a:latin typeface="Comic Sans MS" panose="030F0702030302020204" pitchFamily="66" charset="0"/>
              </a:rPr>
              <a:t> na </a:t>
            </a:r>
            <a:r>
              <a:rPr lang="es-ES" sz="1200" b="1" dirty="0" err="1">
                <a:latin typeface="Comic Sans MS" panose="030F0702030302020204" pitchFamily="66" charset="0"/>
              </a:rPr>
              <a:t>Indonésia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De cor cinza ou marrom, chega a 3,5 metros de comprimento e pode pesar 135 quilos;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carnívoro e possui dentes tão afiados quanto os de um tubarão.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7376899" y="6387771"/>
            <a:ext cx="1960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Indonésia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5122" name="Picture 2" descr="https://upload.wikimedia.org/wikipedia/commons/3/3f/Varanus_komodoen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786" y="4470446"/>
            <a:ext cx="4274181" cy="1963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https://upload.wikimedia.org/wikipedia/commons/thumb/4/45/Parthkomodo.jpg/1024px-Parthkomod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1" y="4242946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48" y="808966"/>
            <a:ext cx="4483136" cy="3362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B9C1EFA-EE01-4C3F-ACA7-31535A9C5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65" y="5359509"/>
            <a:ext cx="13239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664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74AA129-0BBC-409C-9D51-D5E0236BE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82B557-DDF5-49BD-889C-2B9277F55C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Missões – 29</a:t>
            </a:r>
            <a:r>
              <a:rPr lang="pt-BR" altLang="pt-BR" dirty="0">
                <a:latin typeface="Calibri" panose="020F0502020204030204" pitchFamily="34" charset="0"/>
              </a:rPr>
              <a:t> de dezembro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6774" y="74773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Programa do Décimo Terceiro Sábado</a:t>
            </a:r>
            <a:endParaRPr lang="pt-BR" sz="2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5" name="CaixaDeTexto 2">
            <a:extLst>
              <a:ext uri="{FF2B5EF4-FFF2-40B4-BE49-F238E27FC236}">
                <a16:creationId xmlns:a16="http://schemas.microsoft.com/office/drawing/2014/main" id="{0B973ECB-2D70-494A-BB6E-112BEA745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030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Indonésia</a:t>
            </a:r>
            <a:endParaRPr lang="pt-BR" altLang="pt-BR" sz="2400" b="1" dirty="0"/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85E0BC9F-7800-46AB-A668-615D60D88935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4716016" y="4218503"/>
            <a:ext cx="2827658" cy="22735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ACD66B28-BA74-4D84-8DF0-EBE8537D1EEF}"/>
              </a:ext>
            </a:extLst>
          </p:cNvPr>
          <p:cNvSpPr/>
          <p:nvPr/>
        </p:nvSpPr>
        <p:spPr>
          <a:xfrm>
            <a:off x="179512" y="515753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Gary Roberts, 40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Resultado de imagem para bandeira da IndonÃ©sia">
            <a:extLst>
              <a:ext uri="{FF2B5EF4-FFF2-40B4-BE49-F238E27FC236}">
                <a16:creationId xmlns:a16="http://schemas.microsoft.com/office/drawing/2014/main" id="{FCD14832-6C49-4FC8-B6D1-6457876D4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74" y="5486244"/>
            <a:ext cx="2005836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7EA5148-F413-4DA8-BA51-47EE39989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14532"/>
            <a:ext cx="3347357" cy="358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9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4AA1917-4746-4464-894C-535108FC8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" y="1201087"/>
            <a:ext cx="9043200" cy="5634786"/>
          </a:xfrm>
          <a:prstGeom prst="rect">
            <a:avLst/>
          </a:prstGeom>
        </p:spPr>
      </p:pic>
      <p:sp>
        <p:nvSpPr>
          <p:cNvPr id="41987" name="CaixaDeTexto 24">
            <a:extLst>
              <a:ext uri="{FF2B5EF4-FFF2-40B4-BE49-F238E27FC236}">
                <a16:creationId xmlns:a16="http://schemas.microsoft.com/office/drawing/2014/main" id="{6A3A146E-EA33-4219-B1C5-32B183C7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66" y="3055078"/>
            <a:ext cx="3863394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Centro de Saúde Vida Melhor, em Lahore, Paquistão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Escola de idiomas </a:t>
            </a:r>
            <a:r>
              <a:rPr lang="pt-BR" altLang="pt-BR" sz="1200" b="1" dirty="0" err="1"/>
              <a:t>Namthip</a:t>
            </a:r>
            <a:r>
              <a:rPr lang="pt-BR" altLang="pt-BR" sz="1200" b="1" dirty="0"/>
              <a:t> </a:t>
            </a:r>
            <a:r>
              <a:rPr lang="pt-BR" altLang="pt-BR" sz="1200" b="1" dirty="0" err="1"/>
              <a:t>Savan</a:t>
            </a:r>
            <a:r>
              <a:rPr lang="pt-BR" altLang="pt-BR" sz="1200" b="1" dirty="0"/>
              <a:t>, em </a:t>
            </a:r>
            <a:r>
              <a:rPr lang="pt-BR" altLang="pt-BR" sz="1200" b="1" dirty="0" err="1"/>
              <a:t>Ngoy</a:t>
            </a:r>
            <a:r>
              <a:rPr lang="pt-BR" altLang="pt-BR" sz="1200" b="1" dirty="0"/>
              <a:t>, </a:t>
            </a:r>
            <a:r>
              <a:rPr lang="pt-BR" altLang="pt-BR" sz="1200" b="1" dirty="0" err="1"/>
              <a:t>Phonsavanah</a:t>
            </a:r>
            <a:r>
              <a:rPr lang="pt-BR" altLang="pt-BR" sz="1200" b="1" dirty="0"/>
              <a:t>, Laos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Escola Adventista de Missão Internacional, em </a:t>
            </a:r>
            <a:r>
              <a:rPr lang="pt-BR" altLang="pt-BR" sz="1200" b="1" dirty="0" err="1"/>
              <a:t>Korat</a:t>
            </a:r>
            <a:r>
              <a:rPr lang="pt-BR" altLang="pt-BR" sz="1200" b="1" dirty="0"/>
              <a:t>, Tailândia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 err="1"/>
              <a:t>Cantro</a:t>
            </a:r>
            <a:r>
              <a:rPr lang="pt-BR" altLang="pt-BR" sz="1200" b="1" dirty="0"/>
              <a:t> de atividades Vida Essencial, em </a:t>
            </a:r>
            <a:r>
              <a:rPr lang="pt-BR" altLang="pt-BR" sz="1200" b="1" dirty="0" err="1"/>
              <a:t>Battambang</a:t>
            </a:r>
            <a:r>
              <a:rPr lang="pt-BR" altLang="pt-BR" sz="1200" b="1" dirty="0"/>
              <a:t>, Camboja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Centros de Evangelismo jovem, na península da Malásia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Centro de alfabetização, em Lago </a:t>
            </a:r>
            <a:r>
              <a:rPr lang="pt-BR" altLang="pt-BR" sz="1200" b="1" dirty="0" err="1"/>
              <a:t>Sebu</a:t>
            </a:r>
            <a:r>
              <a:rPr lang="pt-BR" altLang="pt-BR" sz="1200" b="1" dirty="0"/>
              <a:t>, Filipinas</a:t>
            </a:r>
          </a:p>
          <a:p>
            <a:pPr marL="228600" indent="-228600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Onze salas de Escola Sabatina para crianças, em Sarawak, Malásia</a:t>
            </a:r>
          </a:p>
        </p:txBody>
      </p:sp>
      <p:cxnSp>
        <p:nvCxnSpPr>
          <p:cNvPr id="34" name="Conector de seta reta 21">
            <a:extLst>
              <a:ext uri="{FF2B5EF4-FFF2-40B4-BE49-F238E27FC236}">
                <a16:creationId xmlns:a16="http://schemas.microsoft.com/office/drawing/2014/main" id="{2B02CD95-F083-4B97-888C-9AAD358AE5C4}"/>
              </a:ext>
            </a:extLst>
          </p:cNvPr>
          <p:cNvCxnSpPr>
            <a:cxnSpLocks/>
            <a:stCxn id="37" idx="6"/>
          </p:cNvCxnSpPr>
          <p:nvPr/>
        </p:nvCxnSpPr>
        <p:spPr>
          <a:xfrm flipV="1">
            <a:off x="635904" y="2719605"/>
            <a:ext cx="4296136" cy="9963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7F95D1F8-773B-4C21-A331-A96E85560639}"/>
              </a:ext>
            </a:extLst>
          </p:cNvPr>
          <p:cNvSpPr>
            <a:spLocks noChangeAspect="1"/>
          </p:cNvSpPr>
          <p:nvPr/>
        </p:nvSpPr>
        <p:spPr>
          <a:xfrm>
            <a:off x="96154" y="4166016"/>
            <a:ext cx="539750" cy="3238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3.</a:t>
            </a:r>
          </a:p>
        </p:txBody>
      </p:sp>
      <p:cxnSp>
        <p:nvCxnSpPr>
          <p:cNvPr id="36" name="Conector de seta reta 21">
            <a:extLst>
              <a:ext uri="{FF2B5EF4-FFF2-40B4-BE49-F238E27FC236}">
                <a16:creationId xmlns:a16="http://schemas.microsoft.com/office/drawing/2014/main" id="{E7C097A6-C780-42D3-80FE-A218DC3754EB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650105" y="3429000"/>
            <a:ext cx="4331062" cy="1421220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84AAD446-5318-4240-B9DF-4119697357B5}"/>
              </a:ext>
            </a:extLst>
          </p:cNvPr>
          <p:cNvSpPr>
            <a:spLocks noChangeAspect="1"/>
          </p:cNvSpPr>
          <p:nvPr/>
        </p:nvSpPr>
        <p:spPr>
          <a:xfrm>
            <a:off x="96154" y="3553232"/>
            <a:ext cx="539750" cy="3254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D5E1302-0291-48A0-8F49-CE84F158A7D1}"/>
              </a:ext>
            </a:extLst>
          </p:cNvPr>
          <p:cNvSpPr>
            <a:spLocks noChangeAspect="1"/>
          </p:cNvSpPr>
          <p:nvPr/>
        </p:nvSpPr>
        <p:spPr>
          <a:xfrm>
            <a:off x="78691" y="3049960"/>
            <a:ext cx="539750" cy="32385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1.</a:t>
            </a:r>
          </a:p>
        </p:txBody>
      </p:sp>
      <p:cxnSp>
        <p:nvCxnSpPr>
          <p:cNvPr id="39" name="Conector de seta reta 21">
            <a:extLst>
              <a:ext uri="{FF2B5EF4-FFF2-40B4-BE49-F238E27FC236}">
                <a16:creationId xmlns:a16="http://schemas.microsoft.com/office/drawing/2014/main" id="{E721AA19-28A9-4F99-9B1E-5CAB8A6D5EC3}"/>
              </a:ext>
            </a:extLst>
          </p:cNvPr>
          <p:cNvCxnSpPr>
            <a:cxnSpLocks/>
            <a:stCxn id="38" idx="6"/>
          </p:cNvCxnSpPr>
          <p:nvPr/>
        </p:nvCxnSpPr>
        <p:spPr>
          <a:xfrm flipV="1">
            <a:off x="618441" y="1484785"/>
            <a:ext cx="1289263" cy="1727100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4" name="Espaço Reservado para Texto 1">
            <a:extLst>
              <a:ext uri="{FF2B5EF4-FFF2-40B4-BE49-F238E27FC236}">
                <a16:creationId xmlns:a16="http://schemas.microsoft.com/office/drawing/2014/main" id="{0D787BDA-0BB0-4CB8-91B4-015DE5AB27A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925" y="690563"/>
            <a:ext cx="9109075" cy="5238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t-BR" altLang="pt-BR" dirty="0"/>
              <a:t>DIVISÃO DO PACÍFICO SUL - ASIÁTICO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62DFF5F-2A9E-4643-99EE-34B08EC43BC9}"/>
              </a:ext>
            </a:extLst>
          </p:cNvPr>
          <p:cNvSpPr/>
          <p:nvPr/>
        </p:nvSpPr>
        <p:spPr>
          <a:xfrm>
            <a:off x="34925" y="-123396"/>
            <a:ext cx="9109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DESTINO DAS OFERTAS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AEC487F-2EEE-4B13-B2C5-C810445EFAE8}"/>
              </a:ext>
            </a:extLst>
          </p:cNvPr>
          <p:cNvSpPr>
            <a:spLocks noChangeAspect="1"/>
          </p:cNvSpPr>
          <p:nvPr/>
        </p:nvSpPr>
        <p:spPr>
          <a:xfrm>
            <a:off x="110355" y="4688295"/>
            <a:ext cx="539750" cy="3238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4.</a:t>
            </a:r>
          </a:p>
        </p:txBody>
      </p:sp>
      <p:cxnSp>
        <p:nvCxnSpPr>
          <p:cNvPr id="13" name="Conector de seta reta 21">
            <a:extLst>
              <a:ext uri="{FF2B5EF4-FFF2-40B4-BE49-F238E27FC236}">
                <a16:creationId xmlns:a16="http://schemas.microsoft.com/office/drawing/2014/main" id="{F10E763E-26A7-4FB2-906C-262F85366030}"/>
              </a:ext>
            </a:extLst>
          </p:cNvPr>
          <p:cNvCxnSpPr>
            <a:cxnSpLocks/>
            <a:stCxn id="35" idx="7"/>
          </p:cNvCxnSpPr>
          <p:nvPr/>
        </p:nvCxnSpPr>
        <p:spPr>
          <a:xfrm flipV="1">
            <a:off x="556859" y="3211885"/>
            <a:ext cx="4392644" cy="1001558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CD22F0DC-2EAB-4681-A436-3DBD27285502}"/>
              </a:ext>
            </a:extLst>
          </p:cNvPr>
          <p:cNvSpPr>
            <a:spLocks noChangeAspect="1"/>
          </p:cNvSpPr>
          <p:nvPr/>
        </p:nvSpPr>
        <p:spPr>
          <a:xfrm>
            <a:off x="96154" y="5224978"/>
            <a:ext cx="539750" cy="3238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5.</a:t>
            </a:r>
          </a:p>
        </p:txBody>
      </p:sp>
      <p:cxnSp>
        <p:nvCxnSpPr>
          <p:cNvPr id="15" name="Conector de seta reta 21">
            <a:extLst>
              <a:ext uri="{FF2B5EF4-FFF2-40B4-BE49-F238E27FC236}">
                <a16:creationId xmlns:a16="http://schemas.microsoft.com/office/drawing/2014/main" id="{C5087B45-C822-476C-B4DF-21A4CD09E494}"/>
              </a:ext>
            </a:extLst>
          </p:cNvPr>
          <p:cNvCxnSpPr>
            <a:cxnSpLocks/>
            <a:stCxn id="14" idx="6"/>
          </p:cNvCxnSpPr>
          <p:nvPr/>
        </p:nvCxnSpPr>
        <p:spPr>
          <a:xfrm flipV="1">
            <a:off x="635904" y="4221089"/>
            <a:ext cx="3999720" cy="1165814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>
            <a:extLst>
              <a:ext uri="{FF2B5EF4-FFF2-40B4-BE49-F238E27FC236}">
                <a16:creationId xmlns:a16="http://schemas.microsoft.com/office/drawing/2014/main" id="{F7FE7E91-6667-40C4-9771-E73F3843AB51}"/>
              </a:ext>
            </a:extLst>
          </p:cNvPr>
          <p:cNvSpPr>
            <a:spLocks noChangeAspect="1"/>
          </p:cNvSpPr>
          <p:nvPr/>
        </p:nvSpPr>
        <p:spPr>
          <a:xfrm>
            <a:off x="96154" y="5813899"/>
            <a:ext cx="539750" cy="32385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6.</a:t>
            </a:r>
          </a:p>
        </p:txBody>
      </p:sp>
      <p:cxnSp>
        <p:nvCxnSpPr>
          <p:cNvPr id="41" name="Conector de seta reta 21">
            <a:extLst>
              <a:ext uri="{FF2B5EF4-FFF2-40B4-BE49-F238E27FC236}">
                <a16:creationId xmlns:a16="http://schemas.microsoft.com/office/drawing/2014/main" id="{167ABD5D-1481-4153-B45C-E715F8FF8CBF}"/>
              </a:ext>
            </a:extLst>
          </p:cNvPr>
          <p:cNvCxnSpPr>
            <a:cxnSpLocks/>
            <a:stCxn id="40" idx="6"/>
          </p:cNvCxnSpPr>
          <p:nvPr/>
        </p:nvCxnSpPr>
        <p:spPr>
          <a:xfrm flipV="1">
            <a:off x="635904" y="3991663"/>
            <a:ext cx="6608943" cy="1984161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ipse 41">
            <a:extLst>
              <a:ext uri="{FF2B5EF4-FFF2-40B4-BE49-F238E27FC236}">
                <a16:creationId xmlns:a16="http://schemas.microsoft.com/office/drawing/2014/main" id="{274CE852-AE43-42B3-9411-D5037EC1D736}"/>
              </a:ext>
            </a:extLst>
          </p:cNvPr>
          <p:cNvSpPr>
            <a:spLocks noChangeAspect="1"/>
          </p:cNvSpPr>
          <p:nvPr/>
        </p:nvSpPr>
        <p:spPr>
          <a:xfrm>
            <a:off x="96154" y="6417518"/>
            <a:ext cx="539750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7.</a:t>
            </a:r>
          </a:p>
        </p:txBody>
      </p:sp>
      <p:cxnSp>
        <p:nvCxnSpPr>
          <p:cNvPr id="43" name="Conector de seta reta 21">
            <a:extLst>
              <a:ext uri="{FF2B5EF4-FFF2-40B4-BE49-F238E27FC236}">
                <a16:creationId xmlns:a16="http://schemas.microsoft.com/office/drawing/2014/main" id="{C22ED9FC-6B52-4D00-922E-F57EECA1CA38}"/>
              </a:ext>
            </a:extLst>
          </p:cNvPr>
          <p:cNvCxnSpPr>
            <a:cxnSpLocks/>
            <a:stCxn id="42" idx="6"/>
          </p:cNvCxnSpPr>
          <p:nvPr/>
        </p:nvCxnSpPr>
        <p:spPr>
          <a:xfrm flipV="1">
            <a:off x="635904" y="4529226"/>
            <a:ext cx="5464997" cy="2050217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23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Pacífico Sul-Asiático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08E2422-5CFE-4E32-92CE-B9746A8B0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3"/>
            <a:ext cx="3276327" cy="316842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Indonésia</a:t>
            </a:r>
          </a:p>
          <a:p>
            <a:pPr algn="ctr"/>
            <a:r>
              <a:rPr lang="pt-BR" sz="2000" b="1" dirty="0"/>
              <a:t>Jacarta é a capital e maior cidade da Indonésia. Situa-se na ilha de Java e conta com cerca de 18,2 milhões de habitantes na sua área metropolitana. Foi fundada em 1619 pelos holandeses com o nome de Batávia, junto à aldeia javanesa de Jacarta.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Resultado de imagem para Jacarta">
            <a:extLst>
              <a:ext uri="{FF2B5EF4-FFF2-40B4-BE49-F238E27FC236}">
                <a16:creationId xmlns:a16="http://schemas.microsoft.com/office/drawing/2014/main" id="{7F9135A7-AE7E-4724-B65B-4749C423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721581"/>
            <a:ext cx="5724599" cy="321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m relacionada">
            <a:extLst>
              <a:ext uri="{FF2B5EF4-FFF2-40B4-BE49-F238E27FC236}">
                <a16:creationId xmlns:a16="http://schemas.microsoft.com/office/drawing/2014/main" id="{95FEB9C0-4429-4520-841A-FD11338A0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 bwMode="auto">
          <a:xfrm>
            <a:off x="517175" y="3928338"/>
            <a:ext cx="3910809" cy="28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Jacarta">
            <a:extLst>
              <a:ext uri="{FF2B5EF4-FFF2-40B4-BE49-F238E27FC236}">
                <a16:creationId xmlns:a16="http://schemas.microsoft.com/office/drawing/2014/main" id="{26066AE0-50E1-4223-8F4F-1690DCCAF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72585"/>
            <a:ext cx="3924337" cy="27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583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270843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Urso Gato Asiático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Urso</a:t>
            </a:r>
            <a:r>
              <a:rPr lang="es-ES" sz="1200" dirty="0">
                <a:latin typeface="Comic Sans MS" panose="030F0702030302020204" pitchFamily="66" charset="0"/>
              </a:rPr>
              <a:t> gato asiático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mamífero encontrado no sudeste asiático, inclusive na  </a:t>
            </a:r>
            <a:r>
              <a:rPr lang="es-ES" sz="1200" b="1" dirty="0" err="1">
                <a:latin typeface="Comic Sans MS" panose="030F0702030302020204" pitchFamily="66" charset="0"/>
              </a:rPr>
              <a:t>Indonésia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 onívoro e alimenta-se de ovos, folhas, pequenos animais e frutos;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Dormem em troncos. Medem de 60 a 90 cm, pesam entre 9 a 14 kg, tem hábitos noturnos.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6606988" y="3328359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Indonésia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2050" name="Picture 2" descr="Binturong in Overl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734" y="1034242"/>
            <a:ext cx="2859139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upload.wikimedia.org/wikipedia/commons/thumb/2/24/CZ_Binturong.jpg/1280px-CZ_Bintur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27198"/>
            <a:ext cx="3744416" cy="2495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1884677" cy="2827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Imagem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89" y="4113796"/>
            <a:ext cx="3703858" cy="2652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014E2D8-942A-4846-92B4-F88C9C318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11" y="3107977"/>
            <a:ext cx="13239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51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2400" y="2425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4" y="748589"/>
            <a:ext cx="9089479" cy="105560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dirty="0">
                <a:solidFill>
                  <a:srgbClr val="212121"/>
                </a:solidFill>
                <a:latin typeface="inherit"/>
              </a:rPr>
              <a:t>No próximo trimestre as ofertas irão para 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Divisão Sul Africana – Oceano Índico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958400C-8E38-4CF5-BEC2-5DF803578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323528" y="1804195"/>
            <a:ext cx="86409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A oferta do décimo terceiro sábado ajudará dois países no próximo trimestre. Moçambique: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Expandir o departamento de alimentação e nutrição da Universidade Adventista de Moçambique, Beira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Estabelecer um orfanato para crianças que perderam os pais para o HIV / SIDA, Nampula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Construir uma escola primária Milange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PT" altLang="pt-BR" b="1" dirty="0">
              <a:solidFill>
                <a:srgbClr val="212121"/>
              </a:solidFill>
              <a:latin typeface="inherit"/>
            </a:endParaRPr>
          </a:p>
          <a:p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São Tomé e Príncipe: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Configurar Centro de Reabilitação para álcool e drogas, São Tomé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Construir uma nova igreja, São Tomé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Construir um auditório para Crianças na Escola de São Tomé </a:t>
            </a:r>
          </a:p>
          <a:p>
            <a:endParaRPr lang="pt-PT" altLang="pt-BR" b="1" dirty="0">
              <a:solidFill>
                <a:srgbClr val="212121"/>
              </a:solidFill>
              <a:latin typeface="inherit"/>
            </a:endParaRPr>
          </a:p>
          <a:p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Projeto infantil: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Bíblias portuguesas para crianças de famílias carentes em Moçambique e São Tomé e Príncipe </a:t>
            </a:r>
            <a:r>
              <a:rPr lang="en-US" b="1" dirty="0">
                <a:solidFill>
                  <a:srgbClr val="212121"/>
                </a:solidFill>
                <a:latin typeface="inherit"/>
              </a:rPr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76333"/>
            <a:ext cx="7733884" cy="60816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667ADF4-113A-4287-9EC9-812102A014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91680" y="188913"/>
            <a:ext cx="7272808" cy="431800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pt-BR" b="1" dirty="0">
                <a:solidFill>
                  <a:schemeClr val="bg1"/>
                </a:solidFill>
              </a:rPr>
              <a:t>Divisões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da</a:t>
            </a:r>
            <a:r>
              <a:rPr lang="pt-BR" dirty="0"/>
              <a:t> Igreja Adventista no Mundo</a:t>
            </a:r>
          </a:p>
        </p:txBody>
      </p:sp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ixaDeTexto 2"/>
          <p:cNvSpPr txBox="1">
            <a:spLocks noChangeArrowheads="1"/>
          </p:cNvSpPr>
          <p:nvPr/>
        </p:nvSpPr>
        <p:spPr bwMode="auto">
          <a:xfrm>
            <a:off x="107504" y="981075"/>
            <a:ext cx="9036496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As imagens que tenho utilizado aqui são sempre imagens tiradas da internet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Procuro não utilizar imagens que tenham alguma restrição quanto à direitos autorais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Se por acaso estiver utilizando de maneira indevida alguma imagem, por favor me avise que retirarei imediatamente a imagem deste material.</a:t>
            </a: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</p:txBody>
      </p:sp>
      <p:sp>
        <p:nvSpPr>
          <p:cNvPr id="71684" name="Retângulo 3"/>
          <p:cNvSpPr>
            <a:spLocks noChangeArrowheads="1"/>
          </p:cNvSpPr>
          <p:nvPr/>
        </p:nvSpPr>
        <p:spPr bwMode="auto">
          <a:xfrm>
            <a:off x="107505" y="4077072"/>
            <a:ext cx="903649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Neste trimestre contamos com a colaboração de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Eliane Batista </a:t>
            </a:r>
            <a:r>
              <a:rPr lang="pt-BR" altLang="pt-BR" sz="2400" b="1" dirty="0">
                <a:latin typeface="Calibri" pitchFamily="34" charset="0"/>
              </a:rPr>
              <a:t>para a pesquisa dos animais  </a:t>
            </a:r>
          </a:p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 </a:t>
            </a:r>
          </a:p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Qualquer observação sobre este material entre em contato comigo pelo e-mail: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276DC-4B29-4795-A0E4-DD845B800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697592"/>
            <a:ext cx="9036496" cy="2554545"/>
          </a:xfrm>
          <a:prstGeom prst="rect">
            <a:avLst/>
          </a:prstGeom>
          <a:solidFill>
            <a:schemeClr val="accent3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/>
              <a:t>Há três anos, parte da oferta do décimo terceiro Sábado ajudou a abrir a Escola Internacional Adventista no Oriente na capital de Timor-Leste, Díli. Vamos ter mais histórias do Timor-Leste neste trimestre.</a:t>
            </a:r>
            <a:endParaRPr lang="pt-PT" altLang="pt-BR" sz="4400" b="1" dirty="0">
              <a:latin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4CCCC9-6670-4012-8273-57083E08577B}"/>
              </a:ext>
            </a:extLst>
          </p:cNvPr>
          <p:cNvSpPr/>
          <p:nvPr/>
        </p:nvSpPr>
        <p:spPr>
          <a:xfrm>
            <a:off x="152400" y="3843044"/>
            <a:ext cx="4346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pt-BR" sz="2400" b="1" dirty="0">
                <a:solidFill>
                  <a:srgbClr val="FF0000"/>
                </a:solidFill>
                <a:latin typeface="inherit"/>
              </a:rPr>
              <a:t>Obrigado por seu apoio e generosidade à </a:t>
            </a:r>
          </a:p>
          <a:p>
            <a:pPr algn="ctr"/>
            <a:r>
              <a:rPr lang="pt-PT" altLang="pt-BR" sz="2400" b="1" dirty="0">
                <a:solidFill>
                  <a:srgbClr val="FF0000"/>
                </a:solidFill>
                <a:latin typeface="inherit"/>
              </a:rPr>
              <a:t>Divisão Pacífico Sul - Asiático!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ED3A113-6D01-4176-9481-4E2EB7C5E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42" y="3770243"/>
            <a:ext cx="4653643" cy="30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ÍNDICE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52802" y="1556792"/>
            <a:ext cx="79116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1. </a:t>
            </a:r>
            <a:r>
              <a:rPr lang="pt-BR" sz="2400" dirty="0">
                <a:solidFill>
                  <a:srgbClr val="FF0000"/>
                </a:solidFill>
                <a:hlinkClick r:id="rId2" action="ppaction://hlinksldjump"/>
              </a:rPr>
              <a:t>06/outubro – Em Busca de Deus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2. </a:t>
            </a:r>
            <a:r>
              <a:rPr lang="pt-BR" sz="2400" dirty="0">
                <a:solidFill>
                  <a:srgbClr val="FF0000"/>
                </a:solidFill>
                <a:hlinkClick r:id="rId3" action="ppaction://hlinksldjump"/>
              </a:rPr>
              <a:t>13/outubro – Ignorada na Escola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3. </a:t>
            </a:r>
            <a:r>
              <a:rPr lang="pt-BR" sz="2400" dirty="0">
                <a:solidFill>
                  <a:srgbClr val="FF0000"/>
                </a:solidFill>
                <a:hlinkClick r:id="rId4" action="ppaction://hlinksldjump"/>
              </a:rPr>
              <a:t>20/outubro – Oração pelos Pais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4. </a:t>
            </a:r>
            <a:r>
              <a:rPr lang="pt-BR" sz="2400" dirty="0">
                <a:solidFill>
                  <a:srgbClr val="FF0000"/>
                </a:solidFill>
                <a:hlinkClick r:id="rId5" action="ppaction://hlinksldjump"/>
              </a:rPr>
              <a:t>27/outubro – A Doença do Papai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5. </a:t>
            </a: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03/novembro – Isto é Incrível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6. </a:t>
            </a:r>
            <a:r>
              <a:rPr lang="pt-BR" sz="2400" dirty="0">
                <a:solidFill>
                  <a:srgbClr val="FF0000"/>
                </a:solidFill>
                <a:hlinkClick r:id="rId7" action="ppaction://hlinksldjump"/>
              </a:rPr>
              <a:t>10/novembro – Perdoando um Agressor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7. </a:t>
            </a:r>
            <a:r>
              <a:rPr lang="pt-BR" sz="2400" dirty="0">
                <a:solidFill>
                  <a:srgbClr val="FF0000"/>
                </a:solidFill>
                <a:hlinkClick r:id="rId8" action="ppaction://hlinksldjump"/>
              </a:rPr>
              <a:t>17/novembro – Relâmpago Sobrenatural 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8. </a:t>
            </a:r>
            <a:r>
              <a:rPr lang="pt-BR" sz="2400" dirty="0">
                <a:solidFill>
                  <a:srgbClr val="FF0000"/>
                </a:solidFill>
                <a:hlinkClick r:id="rId9" action="ppaction://hlinksldjump"/>
              </a:rPr>
              <a:t>24/novembro – Guardas de Vestes Brancas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9. </a:t>
            </a:r>
            <a:r>
              <a:rPr lang="pt-BR" sz="2400" dirty="0">
                <a:solidFill>
                  <a:srgbClr val="FF0000"/>
                </a:solidFill>
                <a:hlinkClick r:id="rId10" action="ppaction://hlinksldjump"/>
              </a:rPr>
              <a:t>01/dezembro – O Gato que Orava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10. 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08/dezembro – A Luz Brilhante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11. </a:t>
            </a:r>
            <a:r>
              <a:rPr lang="pt-BR" sz="2400" dirty="0">
                <a:solidFill>
                  <a:srgbClr val="FF0000"/>
                </a:solidFill>
                <a:hlinkClick r:id="rId12" action="ppaction://hlinksldjump"/>
              </a:rPr>
              <a:t>15/dezembro – Mestre do Mar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12. </a:t>
            </a:r>
            <a:r>
              <a:rPr lang="pt-BR" sz="2400" dirty="0">
                <a:solidFill>
                  <a:srgbClr val="FF0000"/>
                </a:solidFill>
                <a:hlinkClick r:id="rId13" action="ppaction://hlinksldjump"/>
              </a:rPr>
              <a:t>22/dezembro – O Livro Reluzente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13. </a:t>
            </a:r>
            <a:r>
              <a:rPr lang="pt-BR" sz="2400" dirty="0">
                <a:solidFill>
                  <a:srgbClr val="FF0000"/>
                </a:solidFill>
                <a:hlinkClick r:id="rId14" action="ppaction://hlinksldjump"/>
              </a:rPr>
              <a:t>29/dezembro – Programa do Décimo Terceiro Sábado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61A72F1-4C9C-41ED-AD11-2060E0731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680" y="1645103"/>
            <a:ext cx="5257800" cy="356779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06 de outubro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Em Busca de Deus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Tailândia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427984" y="2920557"/>
            <a:ext cx="2074434" cy="35715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179512" y="515753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err="1"/>
              <a:t>Lambeth</a:t>
            </a:r>
            <a:r>
              <a:rPr lang="pt-BR" b="1" dirty="0"/>
              <a:t> </a:t>
            </a:r>
            <a:r>
              <a:rPr lang="pt-BR" b="1" dirty="0" err="1"/>
              <a:t>Sriwattanapapha</a:t>
            </a:r>
            <a:r>
              <a:rPr lang="pt-BR" b="1" dirty="0"/>
              <a:t>, 11 </a:t>
            </a:r>
            <a:r>
              <a:rPr lang="pt-BR" sz="2400" b="1" dirty="0"/>
              <a:t> 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Resultado de imagem para BANDEIRA TAILÃNDIA">
            <a:extLst>
              <a:ext uri="{FF2B5EF4-FFF2-40B4-BE49-F238E27FC236}">
                <a16:creationId xmlns:a16="http://schemas.microsoft.com/office/drawing/2014/main" id="{B2DA79EB-BE80-4855-BA77-8399B0A5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67" y="5634744"/>
            <a:ext cx="1792125" cy="119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BDF11DF-C339-4315-8F37-3EF25D6AF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2" y="1638071"/>
            <a:ext cx="3086100" cy="353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68EB152-6CB2-4A10-8450-65B79929A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02" y="719200"/>
            <a:ext cx="5543550" cy="287655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Sul-Asiático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334470" cy="207584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Tailândia</a:t>
            </a:r>
            <a:r>
              <a:rPr lang="pt-BR" sz="2000" dirty="0"/>
              <a:t> Oficialmente Reino da Tailândia, anteriormente conhecida como </a:t>
            </a:r>
            <a:r>
              <a:rPr lang="pt-BR" sz="2000" b="1" dirty="0">
                <a:solidFill>
                  <a:srgbClr val="FF0000"/>
                </a:solidFill>
              </a:rPr>
              <a:t>Sião</a:t>
            </a:r>
            <a:r>
              <a:rPr lang="pt-BR" sz="2000" dirty="0"/>
              <a:t> é um estado soberano no centro da península da Indochina, no Sudeste asiático.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Resultado de imagem para tailÃ¢ndia ilhas phi phi">
            <a:extLst>
              <a:ext uri="{FF2B5EF4-FFF2-40B4-BE49-F238E27FC236}">
                <a16:creationId xmlns:a16="http://schemas.microsoft.com/office/drawing/2014/main" id="{5F7147D1-595F-4942-9427-042930ED0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1" y="3570602"/>
            <a:ext cx="4830008" cy="322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8F7F320-25E8-43C4-AEDA-AAEE3345B486}"/>
              </a:ext>
            </a:extLst>
          </p:cNvPr>
          <p:cNvSpPr/>
          <p:nvPr/>
        </p:nvSpPr>
        <p:spPr>
          <a:xfrm>
            <a:off x="5640146" y="1523433"/>
            <a:ext cx="1236109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D4BFAC7-2373-4053-87F8-B47CA19AB82D}"/>
              </a:ext>
            </a:extLst>
          </p:cNvPr>
          <p:cNvSpPr/>
          <p:nvPr/>
        </p:nvSpPr>
        <p:spPr>
          <a:xfrm>
            <a:off x="4932039" y="3612519"/>
            <a:ext cx="4176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pt-BR" sz="2400" b="1" dirty="0">
                <a:latin typeface="arial" panose="020B0604020202020204" pitchFamily="34" charset="0"/>
              </a:rPr>
              <a:t>Ilhas </a:t>
            </a:r>
            <a:r>
              <a:rPr lang="pt-BR" sz="2400" b="1" dirty="0" err="1">
                <a:latin typeface="arial" panose="020B0604020202020204" pitchFamily="34" charset="0"/>
              </a:rPr>
              <a:t>Phi</a:t>
            </a:r>
            <a:r>
              <a:rPr lang="pt-BR" sz="2400" b="1" dirty="0">
                <a:latin typeface="arial" panose="020B0604020202020204" pitchFamily="34" charset="0"/>
              </a:rPr>
              <a:t> </a:t>
            </a:r>
            <a:r>
              <a:rPr lang="pt-BR" sz="2400" b="1" dirty="0" err="1">
                <a:latin typeface="arial" panose="020B0604020202020204" pitchFamily="34" charset="0"/>
              </a:rPr>
              <a:t>Phi</a:t>
            </a:r>
            <a:r>
              <a:rPr lang="pt-BR" sz="2400" b="1" dirty="0">
                <a:latin typeface="arial" panose="020B0604020202020204" pitchFamily="34" charset="0"/>
              </a:rPr>
              <a:t> na Tailândia</a:t>
            </a:r>
            <a:endParaRPr lang="pt-BR" sz="2400" b="1" dirty="0"/>
          </a:p>
        </p:txBody>
      </p:sp>
      <p:pic>
        <p:nvPicPr>
          <p:cNvPr id="1030" name="Picture 6" descr="Resultado de imagem para tailÃ¢ndia ilhas phi phi">
            <a:extLst>
              <a:ext uri="{FF2B5EF4-FFF2-40B4-BE49-F238E27FC236}">
                <a16:creationId xmlns:a16="http://schemas.microsoft.com/office/drawing/2014/main" id="{E24DDFBC-001E-4A28-BD6D-A6EAC1D9D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21" y="4109890"/>
            <a:ext cx="4010204" cy="267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38164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Elefante Asiático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elefante asiático é nativo do sudeste da </a:t>
            </a:r>
            <a:r>
              <a:rPr lang="es-ES" sz="1200" dirty="0" err="1">
                <a:latin typeface="Comic Sans MS" panose="030F0702030302020204" pitchFamily="66" charset="0"/>
              </a:rPr>
              <a:t>Ásia</a:t>
            </a:r>
            <a:r>
              <a:rPr lang="es-ES" sz="1200" dirty="0">
                <a:latin typeface="Comic Sans MS" panose="030F0702030302020204" pitchFamily="66" charset="0"/>
              </a:rPr>
              <a:t>, e é o animal símbolo da </a:t>
            </a:r>
            <a:r>
              <a:rPr lang="es-ES" sz="1200" b="1" dirty="0" err="1">
                <a:latin typeface="Comic Sans MS" panose="030F0702030302020204" pitchFamily="66" charset="0"/>
              </a:rPr>
              <a:t>Tailândia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Podem medir quase 3m e seu peso pode chegar a 4 toneladas;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Fazer um passeio montado em um elefante é uma das principais atrações turísticas da Tailândia;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período de gestação da elefanta é de 22 meses, e seu bebê pode pesar até 90k ao nascer.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319673" y="5787324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Tailândia</a:t>
            </a:r>
          </a:p>
        </p:txBody>
      </p:sp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do Pacífico Sul-Asiático</a:t>
            </a:r>
          </a:p>
        </p:txBody>
      </p:sp>
      <p:pic>
        <p:nvPicPr>
          <p:cNvPr id="4098" name="Picture 2" descr="Resultado de imagem para elefante asiat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01888"/>
            <a:ext cx="4155592" cy="2770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 descr="Imagem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07421"/>
            <a:ext cx="4320480" cy="287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2AB7FCE-B3D3-4123-A839-C81704D7C9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77" y="4705695"/>
            <a:ext cx="13620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28569"/>
      </p:ext>
    </p:extLst>
  </p:cSld>
  <p:clrMapOvr>
    <a:masterClrMapping/>
  </p:clrMapOvr>
</p:sld>
</file>

<file path=ppt/theme/theme1.xml><?xml version="1.0" encoding="utf-8"?>
<a:theme xmlns:a="http://schemas.openxmlformats.org/drawingml/2006/main" name="Verde SERVIÇ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13611</TotalTime>
  <Words>2164</Words>
  <Application>Microsoft Office PowerPoint</Application>
  <PresentationFormat>Apresentação na tela (4:3)</PresentationFormat>
  <Paragraphs>378</Paragraphs>
  <Slides>49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6" baseType="lpstr">
      <vt:lpstr>Arial</vt:lpstr>
      <vt:lpstr>Arial</vt:lpstr>
      <vt:lpstr>Calibri</vt:lpstr>
      <vt:lpstr>Comic Sans MS</vt:lpstr>
      <vt:lpstr>inherit</vt:lpstr>
      <vt:lpstr>Wingdings</vt:lpstr>
      <vt:lpstr>Verde SERVIÇO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830</cp:revision>
  <dcterms:created xsi:type="dcterms:W3CDTF">2014-12-27T17:37:04Z</dcterms:created>
  <dcterms:modified xsi:type="dcterms:W3CDTF">2018-09-29T02:45:56Z</dcterms:modified>
</cp:coreProperties>
</file>