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0"/>
  </p:notesMasterIdLst>
  <p:sldIdLst>
    <p:sldId id="727" r:id="rId2"/>
    <p:sldId id="256" r:id="rId3"/>
    <p:sldId id="766" r:id="rId4"/>
    <p:sldId id="517" r:id="rId5"/>
    <p:sldId id="258" r:id="rId6"/>
    <p:sldId id="259" r:id="rId7"/>
    <p:sldId id="260" r:id="rId8"/>
    <p:sldId id="733" r:id="rId9"/>
    <p:sldId id="767" r:id="rId10"/>
    <p:sldId id="732" r:id="rId11"/>
    <p:sldId id="781" r:id="rId12"/>
    <p:sldId id="768" r:id="rId13"/>
    <p:sldId id="735" r:id="rId14"/>
    <p:sldId id="736" r:id="rId15"/>
    <p:sldId id="769" r:id="rId16"/>
    <p:sldId id="738" r:id="rId17"/>
    <p:sldId id="739" r:id="rId18"/>
    <p:sldId id="770" r:id="rId19"/>
    <p:sldId id="741" r:id="rId20"/>
    <p:sldId id="771" r:id="rId21"/>
    <p:sldId id="742" r:id="rId22"/>
    <p:sldId id="744" r:id="rId23"/>
    <p:sldId id="772" r:id="rId24"/>
    <p:sldId id="745" r:id="rId25"/>
    <p:sldId id="747" r:id="rId26"/>
    <p:sldId id="773" r:id="rId27"/>
    <p:sldId id="748" r:id="rId28"/>
    <p:sldId id="750" r:id="rId29"/>
    <p:sldId id="751" r:id="rId30"/>
    <p:sldId id="774" r:id="rId31"/>
    <p:sldId id="753" r:id="rId32"/>
    <p:sldId id="754" r:id="rId33"/>
    <p:sldId id="775" r:id="rId34"/>
    <p:sldId id="756" r:id="rId35"/>
    <p:sldId id="760" r:id="rId36"/>
    <p:sldId id="776" r:id="rId37"/>
    <p:sldId id="759" r:id="rId38"/>
    <p:sldId id="757" r:id="rId39"/>
    <p:sldId id="777" r:id="rId40"/>
    <p:sldId id="762" r:id="rId41"/>
    <p:sldId id="763" r:id="rId42"/>
    <p:sldId id="778" r:id="rId43"/>
    <p:sldId id="671" r:id="rId44"/>
    <p:sldId id="782" r:id="rId45"/>
    <p:sldId id="779" r:id="rId46"/>
    <p:sldId id="312" r:id="rId47"/>
    <p:sldId id="325" r:id="rId48"/>
    <p:sldId id="304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4434" autoAdjust="0"/>
  </p:normalViewPr>
  <p:slideViewPr>
    <p:cSldViewPr>
      <p:cViewPr varScale="1">
        <p:scale>
          <a:sx n="114" d="100"/>
          <a:sy n="114" d="100"/>
        </p:scale>
        <p:origin x="1794" y="132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902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44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109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971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07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62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2680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814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643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72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4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676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106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88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54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508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752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397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7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8334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5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29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79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26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pic>
        <p:nvPicPr>
          <p:cNvPr id="28" name="Imagem 13" descr="Uma imagem contendo texto&#10;&#10;Descrição gerada com alta confiança">
            <a:extLst>
              <a:ext uri="{FF2B5EF4-FFF2-40B4-BE49-F238E27FC236}">
                <a16:creationId xmlns:a16="http://schemas.microsoft.com/office/drawing/2014/main" id="{8F78A619-20D7-407B-A363-4CCC0A10B6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4" b="20526"/>
          <a:stretch>
            <a:fillRect/>
          </a:stretch>
        </p:blipFill>
        <p:spPr bwMode="auto">
          <a:xfrm>
            <a:off x="52388" y="5473700"/>
            <a:ext cx="1204912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2018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SERVIÇO - Assunto do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4">
            <a:extLst>
              <a:ext uri="{FF2B5EF4-FFF2-40B4-BE49-F238E27FC236}">
                <a16:creationId xmlns:a16="http://schemas.microsoft.com/office/drawing/2014/main" id="{D66ED7D4-891A-4421-8D76-32A35B1CA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68438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buNone/>
              <a:defRPr sz="4000" baseline="0">
                <a:solidFill>
                  <a:schemeClr val="bg1"/>
                </a:solidFill>
              </a:defRPr>
            </a:lvl1pPr>
            <a:lvl2pPr algn="ctr">
              <a:buNone/>
              <a:defRPr sz="4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Informativo Mundial das Missões</a:t>
            </a:r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0396" y="1673224"/>
            <a:ext cx="7740352" cy="5140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54BBDFB-5678-4D6F-9751-3CCB63753025}"/>
              </a:ext>
            </a:extLst>
          </p:cNvPr>
          <p:cNvSpPr/>
          <p:nvPr userDrawn="1"/>
        </p:nvSpPr>
        <p:spPr>
          <a:xfrm>
            <a:off x="35495" y="0"/>
            <a:ext cx="910850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5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>
              <a:defRPr b="1">
                <a:solidFill>
                  <a:srgbClr val="FFFF00"/>
                </a:solidFill>
              </a:defRPr>
            </a:lvl2pPr>
            <a:lvl3pPr>
              <a:defRPr b="1">
                <a:solidFill>
                  <a:srgbClr val="FFFF00"/>
                </a:solidFill>
              </a:defRPr>
            </a:lvl3pPr>
            <a:lvl4pPr>
              <a:defRPr b="1">
                <a:solidFill>
                  <a:srgbClr val="FFFF00"/>
                </a:solidFill>
              </a:defRPr>
            </a:lvl4pPr>
            <a:lvl5pPr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ral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2" r:id="rId3"/>
    <p:sldLayoutId id="2147483674" r:id="rId4"/>
    <p:sldLayoutId id="214748367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29.em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2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g"/><Relationship Id="rId5" Type="http://schemas.openxmlformats.org/officeDocument/2006/relationships/image" Target="../media/image47.emf"/><Relationship Id="rId4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g"/><Relationship Id="rId4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g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emf"/><Relationship Id="rId4" Type="http://schemas.openxmlformats.org/officeDocument/2006/relationships/image" Target="../media/image1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g"/><Relationship Id="rId4" Type="http://schemas.openxmlformats.org/officeDocument/2006/relationships/image" Target="../media/image1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g"/><Relationship Id="rId4" Type="http://schemas.openxmlformats.org/officeDocument/2006/relationships/image" Target="../media/image1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openxmlformats.org/officeDocument/2006/relationships/image" Target="../media/image71.png"/><Relationship Id="rId7" Type="http://schemas.openxmlformats.org/officeDocument/2006/relationships/image" Target="../media/image9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jpg"/><Relationship Id="rId4" Type="http://schemas.openxmlformats.org/officeDocument/2006/relationships/image" Target="../media/image1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jpg"/><Relationship Id="rId4" Type="http://schemas.openxmlformats.org/officeDocument/2006/relationships/image" Target="../media/image16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g"/><Relationship Id="rId5" Type="http://schemas.openxmlformats.org/officeDocument/2006/relationships/image" Target="../media/image116.jpg"/><Relationship Id="rId4" Type="http://schemas.openxmlformats.org/officeDocument/2006/relationships/image" Target="../media/image16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3º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14 de julho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Livre dos espíritos</a:t>
            </a:r>
          </a:p>
        </p:txBody>
      </p:sp>
      <p:pic>
        <p:nvPicPr>
          <p:cNvPr id="12" name="Imagem 1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6DF960D-E575-42F4-B15F-23EC81826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7493B17A-A8FC-4B21-9030-B1DC1D850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Japão</a:t>
            </a:r>
            <a:endParaRPr lang="pt-BR" altLang="pt-BR" sz="2400" b="1" dirty="0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6E6680E-3C46-43EB-88E8-7B0934E7215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427984" y="3573016"/>
            <a:ext cx="3816424" cy="291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AC0EA4B3-970F-4AFF-9EC7-B0FFB42340C0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Kurihara</a:t>
            </a:r>
            <a:r>
              <a:rPr lang="pt-BR" sz="2400" b="1" dirty="0"/>
              <a:t> </a:t>
            </a:r>
            <a:r>
              <a:rPr lang="pt-BR" sz="2400" b="1" dirty="0" err="1"/>
              <a:t>Kimiyoshi</a:t>
            </a:r>
            <a:r>
              <a:rPr lang="pt-BR" sz="2400" b="1" dirty="0"/>
              <a:t>, 39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6" descr="Resultado de imagem para bandeira animada japÃ£o">
            <a:extLst>
              <a:ext uri="{FF2B5EF4-FFF2-40B4-BE49-F238E27FC236}">
                <a16:creationId xmlns:a16="http://schemas.microsoft.com/office/drawing/2014/main" id="{32271A42-A47C-404E-B379-92467CF0D7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1" y="5619203"/>
            <a:ext cx="1790299" cy="11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1AB29F4-CF8E-45AD-BCF9-1297B9C85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918" y="1622529"/>
            <a:ext cx="2285865" cy="3861995"/>
          </a:xfrm>
          <a:prstGeom prst="rect">
            <a:avLst/>
          </a:prstGeom>
        </p:spPr>
      </p:pic>
      <p:pic>
        <p:nvPicPr>
          <p:cNvPr id="4" name="Imagem 3" descr="Uma imagem contendo pessoa, mesa, interior, homem&#10;&#10;Descrição gerada com muito alta confiança">
            <a:extLst>
              <a:ext uri="{FF2B5EF4-FFF2-40B4-BE49-F238E27FC236}">
                <a16:creationId xmlns:a16="http://schemas.microsoft.com/office/drawing/2014/main" id="{9D50978F-6ACA-432C-8A6F-D413108A4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63" y="1611158"/>
            <a:ext cx="2974109" cy="35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cesta&#10;&#10;Descrição gerada com alta confiança">
            <a:extLst>
              <a:ext uri="{FF2B5EF4-FFF2-40B4-BE49-F238E27FC236}">
                <a16:creationId xmlns:a16="http://schemas.microsoft.com/office/drawing/2014/main" id="{EC8EBA65-E60A-4D2F-B8BC-AFA707EC2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239" y="4645707"/>
            <a:ext cx="3752850" cy="216217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77A5E0-AB48-4E6B-8BEE-1918E2D26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A15AC0-2B80-472A-AC04-2FEDF6DDE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3826025" cy="35787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A </a:t>
            </a:r>
            <a:r>
              <a:rPr kumimoji="0" lang="pt-PT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Divisão Pacífico Norte-Asiático</a:t>
            </a: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pt-PT" altLang="pt-BR" b="1" dirty="0">
                <a:solidFill>
                  <a:srgbClr val="212121"/>
                </a:solidFill>
                <a:latin typeface="inherit"/>
              </a:rPr>
              <a:t>é lar de 1,6 bilhão de pessoas, tornando-se a maior da igreja em termos de população, mas também entre as menos atingidas com o evangelho, com apenas 3 por cento da população se identificando como cristãos. Os outros 97 por cento são budistas, xintoístas, muçulmanos, xamãs, taoístas e ateus.</a:t>
            </a:r>
          </a:p>
          <a:p>
            <a:r>
              <a:rPr lang="pt-BR" b="1" dirty="0">
                <a:solidFill>
                  <a:srgbClr val="FF0000"/>
                </a:solidFill>
                <a:latin typeface="inherit"/>
              </a:rPr>
              <a:t>No Japão </a:t>
            </a:r>
            <a:r>
              <a:rPr lang="pt-BR" b="1" dirty="0">
                <a:solidFill>
                  <a:srgbClr val="212121"/>
                </a:solidFill>
                <a:latin typeface="inherit"/>
              </a:rPr>
              <a:t>há 97 igrejas adventistas com 15.151 membros. Com uma população de 125.310 milhões de pessoas, existe um adventista para 8.270 habitantes.</a:t>
            </a:r>
            <a:endParaRPr lang="pt-PT" altLang="pt-BR" b="1" dirty="0">
              <a:solidFill>
                <a:srgbClr val="212121"/>
              </a:solidFill>
              <a:latin typeface="inherit"/>
            </a:endParaRPr>
          </a:p>
        </p:txBody>
      </p:sp>
      <p:pic>
        <p:nvPicPr>
          <p:cNvPr id="17412" name="Picture 4" descr="Resultado de imagem para Adventist Southern Asia-Pacific Division">
            <a:extLst>
              <a:ext uri="{FF2B5EF4-FFF2-40B4-BE49-F238E27FC236}">
                <a16:creationId xmlns:a16="http://schemas.microsoft.com/office/drawing/2014/main" id="{263EDB56-0120-4B12-B6C1-CE57E582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973" y="742240"/>
            <a:ext cx="5110336" cy="311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80DB1B2-E4DF-4956-A773-42341D167BA3}"/>
              </a:ext>
            </a:extLst>
          </p:cNvPr>
          <p:cNvSpPr txBox="1"/>
          <p:nvPr/>
        </p:nvSpPr>
        <p:spPr>
          <a:xfrm>
            <a:off x="3779912" y="3845148"/>
            <a:ext cx="532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Sede da </a:t>
            </a:r>
            <a:r>
              <a:rPr lang="pt-BR" dirty="0">
                <a:solidFill>
                  <a:srgbClr val="FF0000"/>
                </a:solidFill>
              </a:rPr>
              <a:t>Divisão Pacífico Norte-Asiático </a:t>
            </a:r>
            <a:r>
              <a:rPr lang="pt-BR" dirty="0"/>
              <a:t>nas Filipinas</a:t>
            </a:r>
          </a:p>
        </p:txBody>
      </p:sp>
      <p:pic>
        <p:nvPicPr>
          <p:cNvPr id="17414" name="Picture 6" descr="Resultado de imagem para budismo">
            <a:extLst>
              <a:ext uri="{FF2B5EF4-FFF2-40B4-BE49-F238E27FC236}">
                <a16:creationId xmlns:a16="http://schemas.microsoft.com/office/drawing/2014/main" id="{17874FE9-E0B2-4A68-92C8-E150D9059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2" r="20934"/>
          <a:stretch/>
        </p:blipFill>
        <p:spPr bwMode="auto">
          <a:xfrm>
            <a:off x="107504" y="4661355"/>
            <a:ext cx="244827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Resultado de imagem para xintoÃ­smo">
            <a:extLst>
              <a:ext uri="{FF2B5EF4-FFF2-40B4-BE49-F238E27FC236}">
                <a16:creationId xmlns:a16="http://schemas.microsoft.com/office/drawing/2014/main" id="{A25362C9-01A9-43A7-BC3A-5C7541A74E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7418" name="Picture 10" descr="Resultado de imagem para xintoÃ­smo">
            <a:extLst>
              <a:ext uri="{FF2B5EF4-FFF2-40B4-BE49-F238E27FC236}">
                <a16:creationId xmlns:a16="http://schemas.microsoft.com/office/drawing/2014/main" id="{FDAE1F19-CB06-4AE7-A4E0-E1811EF5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45707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A547C07-C7B0-4562-8B0B-9AB6CC4F8050}"/>
              </a:ext>
            </a:extLst>
          </p:cNvPr>
          <p:cNvSpPr txBox="1"/>
          <p:nvPr/>
        </p:nvSpPr>
        <p:spPr>
          <a:xfrm>
            <a:off x="1511660" y="4668387"/>
            <a:ext cx="1125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BUDISMO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81B2D4-5965-43A3-9BA5-966AA283A81B}"/>
              </a:ext>
            </a:extLst>
          </p:cNvPr>
          <p:cNvSpPr txBox="1"/>
          <p:nvPr/>
        </p:nvSpPr>
        <p:spPr>
          <a:xfrm>
            <a:off x="5257801" y="4672186"/>
            <a:ext cx="1020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TAOÍSMO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1893F6C-F0BB-404D-86FD-5643F9DE6E01}"/>
              </a:ext>
            </a:extLst>
          </p:cNvPr>
          <p:cNvSpPr txBox="1"/>
          <p:nvPr/>
        </p:nvSpPr>
        <p:spPr>
          <a:xfrm>
            <a:off x="103820" y="4283804"/>
            <a:ext cx="897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Religiões importantes na região da Divisão</a:t>
            </a:r>
          </a:p>
        </p:txBody>
      </p:sp>
    </p:spTree>
    <p:extLst>
      <p:ext uri="{BB962C8B-B14F-4D97-AF65-F5344CB8AC3E}">
        <p14:creationId xmlns:p14="http://schemas.microsoft.com/office/powerpoint/2010/main" val="170477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9" name="CaixaDeTexto 18">
            <a:extLst>
              <a:ext uri="{FF2B5EF4-FFF2-40B4-BE49-F238E27FC236}">
                <a16:creationId xmlns:a16="http://schemas.microsoft.com/office/drawing/2014/main" id="{24BB6DAD-04AE-43A5-8337-F63373E8E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06" y="797426"/>
            <a:ext cx="2903052" cy="307776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Grou japonês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300" dirty="0">
                <a:latin typeface="Comic Sans MS" panose="030F0702030302020204" pitchFamily="66" charset="0"/>
              </a:rPr>
              <a:t>O </a:t>
            </a:r>
            <a:r>
              <a:rPr lang="es-ES" sz="1300" dirty="0" err="1">
                <a:latin typeface="Comic Sans MS" panose="030F0702030302020204" pitchFamily="66" charset="0"/>
              </a:rPr>
              <a:t>Grou</a:t>
            </a:r>
            <a:r>
              <a:rPr lang="es-ES" sz="1300" dirty="0">
                <a:latin typeface="Comic Sans MS" panose="030F0702030302020204" pitchFamily="66" charset="0"/>
              </a:rPr>
              <a:t> </a:t>
            </a:r>
            <a:r>
              <a:rPr lang="es-ES" sz="1300" dirty="0" err="1">
                <a:latin typeface="Comic Sans MS" panose="030F0702030302020204" pitchFamily="66" charset="0"/>
              </a:rPr>
              <a:t>japonês</a:t>
            </a:r>
            <a:r>
              <a:rPr lang="es-ES" sz="1300" dirty="0">
                <a:latin typeface="Comic Sans MS" panose="030F0702030302020204" pitchFamily="66" charset="0"/>
              </a:rPr>
              <a:t> é </a:t>
            </a:r>
            <a:r>
              <a:rPr lang="es-ES" sz="1300" dirty="0" err="1">
                <a:latin typeface="Comic Sans MS" panose="030F0702030302020204" pitchFamily="66" charset="0"/>
              </a:rPr>
              <a:t>uma</a:t>
            </a:r>
            <a:r>
              <a:rPr lang="es-ES" sz="1300" dirty="0">
                <a:latin typeface="Comic Sans MS" panose="030F0702030302020204" pitchFamily="66" charset="0"/>
              </a:rPr>
              <a:t> ave encontrada no </a:t>
            </a:r>
            <a:r>
              <a:rPr lang="es-ES" sz="1300" b="1" dirty="0" err="1">
                <a:latin typeface="Comic Sans MS" panose="030F0702030302020204" pitchFamily="66" charset="0"/>
              </a:rPr>
              <a:t>Japão</a:t>
            </a:r>
            <a:r>
              <a:rPr lang="es-ES" sz="1300" dirty="0">
                <a:latin typeface="Comic Sans MS" panose="030F0702030302020204" pitchFamily="66" charset="0"/>
              </a:rPr>
              <a:t>;</a:t>
            </a:r>
            <a:r>
              <a:rPr lang="es-ES" sz="13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Essas belas aves são brancas com detalhes em preto no pescoço e nas asas e com o topo da cabeça vermelha;</a:t>
            </a:r>
          </a:p>
          <a:p>
            <a:pPr algn="just"/>
            <a:endParaRPr lang="pt-BR" sz="13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Os japoneses acreditam que o grou é uma ave sagrada que simboliza paz e vida longa.</a:t>
            </a:r>
            <a:endParaRPr lang="pt-BR" sz="13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3AB6673-B522-4EAF-970F-A27A65DD495A}"/>
              </a:ext>
            </a:extLst>
          </p:cNvPr>
          <p:cNvSpPr txBox="1"/>
          <p:nvPr/>
        </p:nvSpPr>
        <p:spPr>
          <a:xfrm>
            <a:off x="692897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11" name="Picture 2" descr="Bandeira do Japão">
            <a:extLst>
              <a:ext uri="{FF2B5EF4-FFF2-40B4-BE49-F238E27FC236}">
                <a16:creationId xmlns:a16="http://schemas.microsoft.com/office/drawing/2014/main" id="{EEB78D66-D499-4072-A4C9-20FF1B289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35" y="5878240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Grus japonensis">
            <a:extLst>
              <a:ext uri="{FF2B5EF4-FFF2-40B4-BE49-F238E27FC236}">
                <a16:creationId xmlns:a16="http://schemas.microsoft.com/office/drawing/2014/main" id="{EBC13A42-EA5B-4EBA-AE7B-4D77C7C3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279" y="840280"/>
            <a:ext cx="2420169" cy="1613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Imagem relacionada">
            <a:extLst>
              <a:ext uri="{FF2B5EF4-FFF2-40B4-BE49-F238E27FC236}">
                <a16:creationId xmlns:a16="http://schemas.microsoft.com/office/drawing/2014/main" id="{CAA615AA-9B16-4215-AE62-83C3329C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02265"/>
            <a:ext cx="1922629" cy="2948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 descr="Grus japonensis in flight at Akan International Crane Center.jpg">
            <a:extLst>
              <a:ext uri="{FF2B5EF4-FFF2-40B4-BE49-F238E27FC236}">
                <a16:creationId xmlns:a16="http://schemas.microsoft.com/office/drawing/2014/main" id="{FD56C446-6497-4230-BD62-2482FBDF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70" y="2622907"/>
            <a:ext cx="2095500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8" descr="Imagem relacionada">
            <a:extLst>
              <a:ext uri="{FF2B5EF4-FFF2-40B4-BE49-F238E27FC236}">
                <a16:creationId xmlns:a16="http://schemas.microsoft.com/office/drawing/2014/main" id="{990A6414-5C15-444D-9120-DE39A6EBF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66" y="4118326"/>
            <a:ext cx="3333068" cy="239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0" descr="Resultado de imagem para Grus japonensis">
            <a:extLst>
              <a:ext uri="{FF2B5EF4-FFF2-40B4-BE49-F238E27FC236}">
                <a16:creationId xmlns:a16="http://schemas.microsoft.com/office/drawing/2014/main" id="{51B7B1D5-FF8B-412D-931C-6A9EC652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168" y="3763048"/>
            <a:ext cx="2115192" cy="2115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01312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21 de julho</a:t>
            </a:r>
          </a:p>
          <a:p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Memorizando para o vovô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D00E639-6C01-455B-AA86-8CBDFC020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ACC8B847-4E24-4FBD-92AE-C345D751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Japão</a:t>
            </a:r>
            <a:endParaRPr lang="pt-BR" altLang="pt-BR" sz="2400" b="1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339D04A2-7E75-4CFC-98D0-95899282DA4D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27984" y="3573016"/>
            <a:ext cx="3816424" cy="291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D596DF38-318E-4E52-8265-7D35DD3EDEA0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Kuriyama</a:t>
            </a:r>
            <a:r>
              <a:rPr lang="pt-BR" sz="2400" b="1" dirty="0"/>
              <a:t> Sota, 10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6" descr="Resultado de imagem para bandeira animada japÃ£o">
            <a:extLst>
              <a:ext uri="{FF2B5EF4-FFF2-40B4-BE49-F238E27FC236}">
                <a16:creationId xmlns:a16="http://schemas.microsoft.com/office/drawing/2014/main" id="{7F047237-8064-4C59-8DB1-9ED2155991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1" y="5619203"/>
            <a:ext cx="1790299" cy="11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26B8133-BE9E-4988-9D90-127B7296C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627" y="1599963"/>
            <a:ext cx="2267744" cy="1316423"/>
          </a:xfrm>
          <a:prstGeom prst="rect">
            <a:avLst/>
          </a:prstGeom>
        </p:spPr>
      </p:pic>
      <p:pic>
        <p:nvPicPr>
          <p:cNvPr id="4" name="Imagem 3" descr="Uma imagem contendo pessoa, menino, interior, pequeno&#10;&#10;Descrição gerada com muito alta confiança">
            <a:extLst>
              <a:ext uri="{FF2B5EF4-FFF2-40B4-BE49-F238E27FC236}">
                <a16:creationId xmlns:a16="http://schemas.microsoft.com/office/drawing/2014/main" id="{31EE874D-0444-4349-AC28-5EB7CE4FE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09644"/>
            <a:ext cx="3158836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3C3A471-B7F7-46FB-9BAA-2E16D153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3708375" cy="584775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A </a:t>
            </a:r>
            <a:r>
              <a:rPr kumimoji="0" lang="pt-PT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Divisão Pacífico Norte-Asiático </a:t>
            </a:r>
            <a:r>
              <a:rPr lang="pt-PT" altLang="pt-BR" sz="2000" dirty="0">
                <a:solidFill>
                  <a:srgbClr val="212121"/>
                </a:solidFill>
                <a:latin typeface="inherit"/>
              </a:rPr>
              <a:t>cerca de 704.000 membros. Essa é uma proporção de um adventista para cada 2.292 pessoas. A divisão estabeleceu um objetivo de cinco anos de aumentar a adesão a pelo menos 1 milhão até 2020. Essa é uma ambiciosa meta para um território que cresceu 77.841 membros nos últimos cinco anos período de 2010 a 2015.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PT" altLang="pt-BR" sz="2000" dirty="0">
                <a:solidFill>
                  <a:srgbClr val="212121"/>
                </a:solidFill>
                <a:latin typeface="inherit"/>
              </a:rPr>
              <a:t>O presidente da divisão Jairyong Lee disse ao anunciar o Plano de 1 milhão de membros no final de 2015. “Nós deve trabalhar as obras daquele que enviou Eu, desde que seja dia; a noite está chegando quando nenhum homem pode trabalhar "(João 9: 4)."</a:t>
            </a:r>
            <a:endParaRPr lang="pt-PT" altLang="pt-BR" sz="3200" dirty="0">
              <a:latin typeface="Arial" panose="020B0604020202020204" pitchFamily="34" charset="0"/>
            </a:endParaRPr>
          </a:p>
        </p:txBody>
      </p:sp>
      <p:pic>
        <p:nvPicPr>
          <p:cNvPr id="28676" name="Picture 4" descr="http://www.nsdadventist.org/FCKData/DSC_9638.JPG">
            <a:extLst>
              <a:ext uri="{FF2B5EF4-FFF2-40B4-BE49-F238E27FC236}">
                <a16:creationId xmlns:a16="http://schemas.microsoft.com/office/drawing/2014/main" id="{AC489188-7AB4-4514-AB82-B0C9FAB0F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705084"/>
            <a:ext cx="4601716" cy="307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1E03C59-3266-4F66-ACF0-1D40C1E65F34}"/>
              </a:ext>
            </a:extLst>
          </p:cNvPr>
          <p:cNvSpPr/>
          <p:nvPr/>
        </p:nvSpPr>
        <p:spPr>
          <a:xfrm>
            <a:off x="3779911" y="3765082"/>
            <a:ext cx="5292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1400" b="1" dirty="0">
                <a:solidFill>
                  <a:srgbClr val="212121"/>
                </a:solidFill>
                <a:latin typeface="inherit"/>
              </a:rPr>
              <a:t>Os membros da equipe de louvor vestidos com trajes tradicionais na igreja de Nanjing (China)</a:t>
            </a:r>
            <a:r>
              <a:rPr lang="pt-PT" altLang="pt-BR" sz="1400" b="1" dirty="0"/>
              <a:t> </a:t>
            </a:r>
            <a:endParaRPr lang="pt-PT" altLang="pt-BR" sz="1400" b="1" dirty="0">
              <a:latin typeface="Arial" panose="020B0604020202020204" pitchFamily="34" charset="0"/>
            </a:endParaRPr>
          </a:p>
        </p:txBody>
      </p:sp>
      <p:pic>
        <p:nvPicPr>
          <p:cNvPr id="28678" name="Picture 6" descr="http://www.nsdadventist.org/FCKData/DSC_0548.JPG">
            <a:extLst>
              <a:ext uri="{FF2B5EF4-FFF2-40B4-BE49-F238E27FC236}">
                <a16:creationId xmlns:a16="http://schemas.microsoft.com/office/drawing/2014/main" id="{5F212C81-AB4B-44D4-A050-0BF77AE88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73381"/>
            <a:ext cx="3808487" cy="254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70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031F0811-A559-4EDD-AC8F-50603233E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635" y="797312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voador do Japão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esquilo </a:t>
            </a:r>
            <a:r>
              <a:rPr lang="es-ES" sz="1200" dirty="0" err="1">
                <a:latin typeface="Comic Sans MS" panose="030F0702030302020204" pitchFamily="66" charset="0"/>
              </a:rPr>
              <a:t>voador</a:t>
            </a:r>
            <a:r>
              <a:rPr lang="es-ES" sz="1200" dirty="0">
                <a:latin typeface="Comic Sans MS" panose="030F0702030302020204" pitchFamily="66" charset="0"/>
              </a:rPr>
              <a:t> é animal roedor encontrado no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animais mais fofos do planeta;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esquilos não voam de verdade, eles deslizam por até 100 metros através de uma membrana peluda encontrada entre suas patas;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Eles a usam para fugir dos inimigos ou para passear pelos galhos das árvores;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 alimentam de folhas, sementes, brotos, nozes, frutas.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48506EA-CE09-47F7-AF5B-9F48637A361A}"/>
              </a:ext>
            </a:extLst>
          </p:cNvPr>
          <p:cNvSpPr txBox="1"/>
          <p:nvPr/>
        </p:nvSpPr>
        <p:spPr>
          <a:xfrm>
            <a:off x="3842762" y="5983462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10" name="Picture 2" descr="Bandeira do Japão">
            <a:extLst>
              <a:ext uri="{FF2B5EF4-FFF2-40B4-BE49-F238E27FC236}">
                <a16:creationId xmlns:a16="http://schemas.microsoft.com/office/drawing/2014/main" id="{B360654F-2823-438C-8B41-AB3BEF807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98" y="5814282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8FD58A54-F283-43D5-959F-0F696B2BC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23" y="3925221"/>
            <a:ext cx="2258917" cy="1634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EAF301DF-65FC-46B1-8D28-115098555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704" y="797312"/>
            <a:ext cx="4006002" cy="301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6" descr="Imagem relacionada">
            <a:extLst>
              <a:ext uri="{FF2B5EF4-FFF2-40B4-BE49-F238E27FC236}">
                <a16:creationId xmlns:a16="http://schemas.microsoft.com/office/drawing/2014/main" id="{128707BE-CC87-4582-ADB2-0B2BD77CA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22" y="5083125"/>
            <a:ext cx="1675478" cy="1675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8" descr="https://lh6.googleusercontent.com/-HjMKakdVTaU/VPr5kfumWiI/AAAAAAAAGoc/8_DNqFdIma4/w500-h400-no/esquilo%2Bvoador%2Bjapon%C3%AAs.jpg">
            <a:extLst>
              <a:ext uri="{FF2B5EF4-FFF2-40B4-BE49-F238E27FC236}">
                <a16:creationId xmlns:a16="http://schemas.microsoft.com/office/drawing/2014/main" id="{DEBF7EA0-148A-4FA9-B2FD-C34BBF4BD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4228655"/>
            <a:ext cx="3025212" cy="2420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0826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28 de julho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 desafio de </a:t>
            </a:r>
            <a:r>
              <a:rPr lang="pt-BR" sz="4000" b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Iku</a:t>
            </a:r>
            <a:endParaRPr lang="pt-BR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F8BDFDB-76BB-4845-A63E-925C6C903E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F1F9DB60-158F-42DA-8990-A96DDF88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Japão</a:t>
            </a:r>
            <a:endParaRPr lang="pt-BR" altLang="pt-BR" sz="2400" b="1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B947E87E-D0A7-41EC-A2FC-6AB57B1D6FBE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427984" y="3573016"/>
            <a:ext cx="3816424" cy="291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5FAB52D4-8ABF-4B7C-90FC-D4C7D8C71779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Taniguchi </a:t>
            </a:r>
            <a:r>
              <a:rPr lang="pt-BR" sz="2400" b="1" dirty="0" err="1"/>
              <a:t>Iku</a:t>
            </a:r>
            <a:r>
              <a:rPr lang="pt-BR" sz="2400" b="1" dirty="0"/>
              <a:t>, 12</a:t>
            </a:r>
            <a:endParaRPr lang="pt-BR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Resultado de imagem para bandeira animada japÃ£o">
            <a:extLst>
              <a:ext uri="{FF2B5EF4-FFF2-40B4-BE49-F238E27FC236}">
                <a16:creationId xmlns:a16="http://schemas.microsoft.com/office/drawing/2014/main" id="{961674C6-90F4-4EEC-9840-CB3FB17F5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1" y="5619203"/>
            <a:ext cx="1790299" cy="11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2C7B85-369D-4443-9DBF-73C29BC2D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4610" y="1622530"/>
            <a:ext cx="1741991" cy="2024926"/>
          </a:xfrm>
          <a:prstGeom prst="rect">
            <a:avLst/>
          </a:prstGeom>
        </p:spPr>
      </p:pic>
      <p:pic>
        <p:nvPicPr>
          <p:cNvPr id="3" name="Imagem 2" descr="Uma imagem contendo pessoa, mesa, sentado, interior&#10;&#10;Descrição gerada com muito alta confiança">
            <a:extLst>
              <a:ext uri="{FF2B5EF4-FFF2-40B4-BE49-F238E27FC236}">
                <a16:creationId xmlns:a16="http://schemas.microsoft.com/office/drawing/2014/main" id="{C66DDA4B-A59E-4736-B32C-A69BD39A5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1" y="1596757"/>
            <a:ext cx="3149600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8C8F412-AD35-4A48-B4F9-E72EED782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4778249-8736-4B6F-9C82-B4B371415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2916288" cy="61247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inherit"/>
              </a:rPr>
              <a:t>Conhecendo o Japão</a:t>
            </a:r>
          </a:p>
          <a:p>
            <a:r>
              <a:rPr lang="pt-BR" b="1" i="1" dirty="0"/>
              <a:t>• No Japão, a taxa de alfabetização é de quase 100%.</a:t>
            </a:r>
          </a:p>
          <a:p>
            <a:r>
              <a:rPr lang="pt-BR" b="1" i="1" dirty="0"/>
              <a:t>• Uma prática habitual no antigo Japão era que as mulheres escurecessem os dentes com tinta, pois dentes brancos eram considerados feios. Essa prática foi seguida até o fim dos anos 1800.</a:t>
            </a:r>
          </a:p>
          <a:p>
            <a:r>
              <a:rPr lang="pt-BR" b="1" i="1" dirty="0"/>
              <a:t>• Existem três creches adventistas no Japão, todas contêm no nome a palavra </a:t>
            </a:r>
            <a:r>
              <a:rPr lang="pt-BR" b="1" i="1" dirty="0" err="1"/>
              <a:t>Saniku</a:t>
            </a:r>
            <a:r>
              <a:rPr lang="pt-BR" b="1" i="1" dirty="0"/>
              <a:t>.</a:t>
            </a:r>
          </a:p>
          <a:p>
            <a:r>
              <a:rPr lang="pt-BR" b="1" i="1" dirty="0"/>
              <a:t>• O nome "</a:t>
            </a:r>
            <a:r>
              <a:rPr lang="pt-BR" b="1" i="1" dirty="0" err="1"/>
              <a:t>Saniku</a:t>
            </a:r>
            <a:r>
              <a:rPr lang="pt-BR" b="1" i="1" dirty="0"/>
              <a:t>" (</a:t>
            </a:r>
            <a:r>
              <a:rPr lang="pt-BR" b="1" dirty="0"/>
              <a:t>三 育</a:t>
            </a:r>
            <a:r>
              <a:rPr lang="pt-BR" b="1" i="1" dirty="0"/>
              <a:t>), é uma combinação de </a:t>
            </a:r>
            <a:r>
              <a:rPr lang="pt-BR" b="1" dirty="0"/>
              <a:t>三 </a:t>
            </a:r>
            <a:r>
              <a:rPr lang="pt-BR" b="1" i="1" dirty="0"/>
              <a:t>(</a:t>
            </a:r>
            <a:r>
              <a:rPr lang="pt-BR" b="1" i="1" dirty="0" err="1"/>
              <a:t>san</a:t>
            </a:r>
            <a:r>
              <a:rPr lang="pt-BR" b="1" i="1" dirty="0"/>
              <a:t>, “três") e </a:t>
            </a:r>
            <a:r>
              <a:rPr lang="pt-BR" b="1" dirty="0"/>
              <a:t>育 </a:t>
            </a:r>
            <a:r>
              <a:rPr lang="pt-BR" b="1" i="1" dirty="0"/>
              <a:t>(</a:t>
            </a:r>
            <a:r>
              <a:rPr lang="pt-BR" b="1" i="1" dirty="0" err="1"/>
              <a:t>iku</a:t>
            </a:r>
            <a:r>
              <a:rPr lang="pt-BR" b="1" i="1" dirty="0"/>
              <a:t>, "nutrir,</a:t>
            </a:r>
          </a:p>
          <a:p>
            <a:r>
              <a:rPr lang="pt-BR" b="1" i="1" dirty="0"/>
              <a:t>abrir"), significa “tornar as pessoas inteiras” em aspectos físicos, intelectuais e espirituais.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650" name="Picture 2" descr="https://english.hiroshimasaniku.net/About_HSG_files/IMG_0333%20copy.jpg">
            <a:extLst>
              <a:ext uri="{FF2B5EF4-FFF2-40B4-BE49-F238E27FC236}">
                <a16:creationId xmlns:a16="http://schemas.microsoft.com/office/drawing/2014/main" id="{91029EF2-D5A5-4A62-9235-6B5E2787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97153"/>
            <a:ext cx="6118076" cy="202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738D81C-2071-4120-8B9A-79DA35BD452D}"/>
              </a:ext>
            </a:extLst>
          </p:cNvPr>
          <p:cNvSpPr/>
          <p:nvPr/>
        </p:nvSpPr>
        <p:spPr>
          <a:xfrm>
            <a:off x="3000003" y="4397043"/>
            <a:ext cx="61180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ochin"/>
              </a:rPr>
              <a:t>Hiroshima </a:t>
            </a:r>
            <a:r>
              <a:rPr lang="pt-BR" sz="2000" b="1" dirty="0" err="1">
                <a:solidFill>
                  <a:srgbClr val="FF0000"/>
                </a:solidFill>
                <a:latin typeface="Cochin"/>
              </a:rPr>
              <a:t>Saniku</a:t>
            </a:r>
            <a:r>
              <a:rPr lang="pt-BR" sz="2000" b="1" dirty="0">
                <a:solidFill>
                  <a:srgbClr val="FF0000"/>
                </a:solidFill>
                <a:latin typeface="Cochin"/>
              </a:rPr>
              <a:t> </a:t>
            </a:r>
            <a:r>
              <a:rPr lang="pt-BR" sz="2000" b="1" dirty="0" err="1">
                <a:solidFill>
                  <a:srgbClr val="FF0000"/>
                </a:solidFill>
                <a:latin typeface="Cochin"/>
              </a:rPr>
              <a:t>Gakuin</a:t>
            </a: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8" name="Imagem 7" descr="Uma imagem contendo parede, interior, pessoa, vestuário&#10;&#10;Descrição gerada com muito alta confiança">
            <a:extLst>
              <a:ext uri="{FF2B5EF4-FFF2-40B4-BE49-F238E27FC236}">
                <a16:creationId xmlns:a16="http://schemas.microsoft.com/office/drawing/2014/main" id="{BFC7072D-1735-4482-A0C6-FBE25C489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00" y="1068942"/>
            <a:ext cx="47625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50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F1442005-E569-43F2-9B28-9A8B28058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10" y="816200"/>
            <a:ext cx="2903052" cy="42165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pt-BR" b="1" dirty="0">
                <a:solidFill>
                  <a:srgbClr val="FF0000"/>
                </a:solidFill>
                <a:latin typeface="Comic Sans MS" panose="030F0702030302020204" pitchFamily="66" charset="0"/>
              </a:rPr>
              <a:t>Cão guaxinim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cão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guaxinim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por </a:t>
            </a:r>
            <a:r>
              <a:rPr lang="es-ES" sz="1200" dirty="0" err="1">
                <a:latin typeface="Comic Sans MS" panose="030F0702030302020204" pitchFamily="66" charset="0"/>
              </a:rPr>
              <a:t>tanuki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 pelo é grosso para protegê-los do frio onde vivem. Sua cauda é longa e suas orelhas são pequenas.</a:t>
            </a:r>
            <a:endParaRPr lang="es-ES" sz="1200" b="1" dirty="0">
              <a:latin typeface="Comic Sans MS" panose="030F0702030302020204" pitchFamily="66" charset="0"/>
            </a:endParaRP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Apesar da aparência e do nome, guaxinins e </a:t>
            </a:r>
            <a:r>
              <a:rPr lang="pt-BR" sz="1200" dirty="0" err="1">
                <a:latin typeface="Comic Sans MS" panose="030F0702030302020204" pitchFamily="66" charset="0"/>
              </a:rPr>
              <a:t>tanukis</a:t>
            </a:r>
            <a:r>
              <a:rPr lang="pt-BR" sz="1200" dirty="0">
                <a:latin typeface="Comic Sans MS" panose="030F0702030302020204" pitchFamily="66" charset="0"/>
              </a:rPr>
              <a:t> não são parentes. Eles são parentes diretos de cães e lobos;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Quando as fêmeas dão à luz, saem para caçar enquanto o papai cuida dos filhotinhos, geralmente 5 ou 7 a cada ninhada.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A5F18C5-3953-44C6-BF5E-9EEBA7FDDDFE}"/>
              </a:ext>
            </a:extLst>
          </p:cNvPr>
          <p:cNvSpPr txBox="1"/>
          <p:nvPr/>
        </p:nvSpPr>
        <p:spPr>
          <a:xfrm>
            <a:off x="467544" y="6212058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Japão</a:t>
            </a:r>
          </a:p>
        </p:txBody>
      </p:sp>
      <p:pic>
        <p:nvPicPr>
          <p:cNvPr id="8" name="Picture 2" descr="Bandeira do Japão">
            <a:extLst>
              <a:ext uri="{FF2B5EF4-FFF2-40B4-BE49-F238E27FC236}">
                <a16:creationId xmlns:a16="http://schemas.microsoft.com/office/drawing/2014/main" id="{DF1587CD-31ED-4B54-911A-D5CBC4127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0" y="5398463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CE6AC16E-0A8B-4700-AC24-CA581EDD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79" y="816547"/>
            <a:ext cx="3068723" cy="230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4" descr="ConheÃ§a o cÃ£o-guaxinim ou Tanuki">
            <a:extLst>
              <a:ext uri="{FF2B5EF4-FFF2-40B4-BE49-F238E27FC236}">
                <a16:creationId xmlns:a16="http://schemas.microsoft.com/office/drawing/2014/main" id="{51A8BE9F-68A7-4181-90D1-92552C102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99229"/>
            <a:ext cx="3931154" cy="261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 descr="Fichier:ÐÐ½Ð¾ÑÐ¾Ð²Ð¸Ð´Ð½Ð°Ñ ÑÐ¾Ð±Ð°ÐºÐ° ÐÑÐ¾Ð´Ð½Ð¾.jpg">
            <a:extLst>
              <a:ext uri="{FF2B5EF4-FFF2-40B4-BE49-F238E27FC236}">
                <a16:creationId xmlns:a16="http://schemas.microsoft.com/office/drawing/2014/main" id="{4A24B8F6-59B3-4705-8EF3-553C583A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16832"/>
            <a:ext cx="2730028" cy="204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9914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04 de agosto</a:t>
            </a:r>
          </a:p>
          <a:p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Cântico para Jesus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9594822-0B41-4F42-AF07-A21E87A87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6903ADB0-7C38-4BB2-B387-93A7DCC24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390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Coréia do Sul</a:t>
            </a:r>
            <a:endParaRPr lang="pt-BR" altLang="pt-BR" sz="2400" b="1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3B7355D-8702-48B9-A6FE-C23E716DE0F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076056" y="3429001"/>
            <a:ext cx="2448272" cy="3063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601B6DF5-61BC-4E4D-8149-4904E5522873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Eunsook</a:t>
            </a:r>
            <a:r>
              <a:rPr lang="pt-BR" sz="2400" b="1" dirty="0"/>
              <a:t> </a:t>
            </a:r>
            <a:r>
              <a:rPr lang="pt-BR" sz="2400" b="1" dirty="0" err="1"/>
              <a:t>Cheong</a:t>
            </a:r>
            <a:r>
              <a:rPr lang="pt-BR" sz="2400" b="1" dirty="0"/>
              <a:t>, 56</a:t>
            </a:r>
            <a:endParaRPr lang="pt-B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2" descr="Resultado de imagem para bandeira animada corÃ©ia do sul">
            <a:extLst>
              <a:ext uri="{FF2B5EF4-FFF2-40B4-BE49-F238E27FC236}">
                <a16:creationId xmlns:a16="http://schemas.microsoft.com/office/drawing/2014/main" id="{D3CEE4FC-EB70-4112-8D67-5E39C38967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3" y="5619575"/>
            <a:ext cx="1717301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pessoa, ao ar livre, árvore, céu&#10;&#10;Descrição gerada com muito alta confiança">
            <a:extLst>
              <a:ext uri="{FF2B5EF4-FFF2-40B4-BE49-F238E27FC236}">
                <a16:creationId xmlns:a16="http://schemas.microsoft.com/office/drawing/2014/main" id="{26E9A660-EAA5-494E-A1C8-AFE0DD52D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5" y="1596385"/>
            <a:ext cx="3140364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pic>
        <p:nvPicPr>
          <p:cNvPr id="5" name="Espaço Reservado para Imagem 4" descr="Uma imagem contendo pessoa, menino, jovem, interior&#10;&#10;Descrição gerada com muito alta confiança">
            <a:extLst>
              <a:ext uri="{FF2B5EF4-FFF2-40B4-BE49-F238E27FC236}">
                <a16:creationId xmlns:a16="http://schemas.microsoft.com/office/drawing/2014/main" id="{EAFBD6CD-6F62-4F96-9322-10885F9EC1A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5" b="16095"/>
          <a:stretch>
            <a:fillRect/>
          </a:stretch>
        </p:blipFill>
        <p:spPr>
          <a:xfrm>
            <a:off x="1370396" y="1673224"/>
            <a:ext cx="7740352" cy="5140151"/>
          </a:xfrm>
        </p:spPr>
      </p:pic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B943230-3B75-4018-AA24-53907CF30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780384" cy="61247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inherit"/>
              </a:rPr>
              <a:t>Fale coreano</a:t>
            </a:r>
          </a:p>
          <a:p>
            <a:r>
              <a:rPr lang="pt-BR" i="1" dirty="0"/>
              <a:t>Uma aula de coreano com Young </a:t>
            </a:r>
            <a:r>
              <a:rPr lang="pt-BR" i="1" dirty="0" err="1"/>
              <a:t>Suk</a:t>
            </a:r>
            <a:r>
              <a:rPr lang="pt-BR" i="1" dirty="0"/>
              <a:t> </a:t>
            </a:r>
            <a:r>
              <a:rPr lang="pt-BR" i="1" dirty="0" err="1"/>
              <a:t>Chae</a:t>
            </a:r>
            <a:r>
              <a:rPr lang="pt-BR" i="1" dirty="0"/>
              <a:t>:</a:t>
            </a:r>
          </a:p>
          <a:p>
            <a:endParaRPr lang="pt-BR" i="1" dirty="0"/>
          </a:p>
          <a:p>
            <a:r>
              <a:rPr lang="pt-BR" dirty="0"/>
              <a:t>coreano  Pronuncia</a:t>
            </a:r>
          </a:p>
          <a:p>
            <a:r>
              <a:rPr lang="pt-BR" i="1" dirty="0"/>
              <a:t>“Olá” e “Tchau” </a:t>
            </a:r>
          </a:p>
          <a:p>
            <a:r>
              <a:rPr lang="ko-KR" altLang="pt-BR" dirty="0"/>
              <a:t>안녕         </a:t>
            </a:r>
            <a:r>
              <a:rPr lang="pt-BR" i="1" dirty="0" err="1"/>
              <a:t>an-yeung</a:t>
            </a:r>
            <a:r>
              <a:rPr lang="pt-BR" i="1" dirty="0"/>
              <a:t>         [</a:t>
            </a:r>
            <a:r>
              <a:rPr lang="pt-BR" i="1" dirty="0" err="1"/>
              <a:t>an-yung</a:t>
            </a:r>
            <a:r>
              <a:rPr lang="pt-BR" i="1" dirty="0"/>
              <a:t>]</a:t>
            </a:r>
          </a:p>
          <a:p>
            <a:r>
              <a:rPr lang="pt-BR" i="1" dirty="0"/>
              <a:t>“Eu te amo”</a:t>
            </a:r>
          </a:p>
          <a:p>
            <a:r>
              <a:rPr lang="pt-BR" i="1" dirty="0"/>
              <a:t> </a:t>
            </a:r>
            <a:r>
              <a:rPr lang="ko-KR" altLang="pt-BR" dirty="0"/>
              <a:t>사랑해    </a:t>
            </a:r>
            <a:r>
              <a:rPr lang="pt-BR" i="1" dirty="0" err="1"/>
              <a:t>sarang</a:t>
            </a:r>
            <a:r>
              <a:rPr lang="pt-BR" i="1" dirty="0"/>
              <a:t> </a:t>
            </a:r>
            <a:r>
              <a:rPr lang="pt-BR" i="1" dirty="0" err="1"/>
              <a:t>hae</a:t>
            </a:r>
            <a:r>
              <a:rPr lang="pt-BR" i="1" dirty="0"/>
              <a:t>      [</a:t>
            </a:r>
            <a:r>
              <a:rPr lang="pt-BR" i="1" dirty="0" err="1"/>
              <a:t>sa-rang</a:t>
            </a:r>
            <a:r>
              <a:rPr lang="pt-BR" i="1" dirty="0"/>
              <a:t> </a:t>
            </a:r>
            <a:r>
              <a:rPr lang="pt-BR" i="1" dirty="0" err="1"/>
              <a:t>hae</a:t>
            </a:r>
            <a:r>
              <a:rPr lang="pt-BR" i="1" dirty="0"/>
              <a:t>]</a:t>
            </a:r>
          </a:p>
          <a:p>
            <a:r>
              <a:rPr lang="pt-BR" i="1" dirty="0"/>
              <a:t>“Jesus” </a:t>
            </a:r>
          </a:p>
          <a:p>
            <a:r>
              <a:rPr lang="ko-KR" altLang="pt-BR" dirty="0"/>
              <a:t>예수님     </a:t>
            </a:r>
            <a:r>
              <a:rPr lang="pt-BR" i="1" dirty="0" err="1"/>
              <a:t>Yesunim</a:t>
            </a:r>
            <a:r>
              <a:rPr lang="pt-BR" i="1" dirty="0"/>
              <a:t>           [</a:t>
            </a:r>
            <a:r>
              <a:rPr lang="pt-BR" i="1" dirty="0" err="1"/>
              <a:t>Ye-su-nim</a:t>
            </a:r>
            <a:r>
              <a:rPr lang="pt-BR" i="1" dirty="0"/>
              <a:t>]</a:t>
            </a:r>
          </a:p>
          <a:p>
            <a:endParaRPr lang="pt-BR" i="1" dirty="0"/>
          </a:p>
          <a:p>
            <a:r>
              <a:rPr lang="pt-BR" i="1" dirty="0"/>
              <a:t>Os coreanos adventistas se inspiram no nome Jesus para dar nome aos filhos. Por</a:t>
            </a:r>
          </a:p>
          <a:p>
            <a:r>
              <a:rPr lang="pt-BR" i="1" dirty="0"/>
              <a:t>exemplo:</a:t>
            </a:r>
          </a:p>
          <a:p>
            <a:r>
              <a:rPr lang="ko-KR" altLang="pt-BR" dirty="0"/>
              <a:t>예림 </a:t>
            </a:r>
            <a:r>
              <a:rPr lang="pt-BR" altLang="ko-KR" i="1" dirty="0"/>
              <a:t>(</a:t>
            </a:r>
            <a:r>
              <a:rPr lang="pt-BR" i="1" dirty="0" err="1"/>
              <a:t>Yerim</a:t>
            </a:r>
            <a:r>
              <a:rPr lang="pt-BR" i="1" dirty="0"/>
              <a:t> [</a:t>
            </a:r>
            <a:r>
              <a:rPr lang="pt-BR" i="1" dirty="0" err="1"/>
              <a:t>ye</a:t>
            </a:r>
            <a:r>
              <a:rPr lang="pt-BR" i="1" dirty="0"/>
              <a:t>-rim]) é um nome de menina e significa “Jesus está voltando”</a:t>
            </a:r>
          </a:p>
          <a:p>
            <a:r>
              <a:rPr lang="ko-KR" altLang="pt-BR" dirty="0"/>
              <a:t>예은 </a:t>
            </a:r>
            <a:r>
              <a:rPr lang="pt-BR" altLang="ko-KR" i="1" dirty="0"/>
              <a:t>(</a:t>
            </a:r>
            <a:r>
              <a:rPr lang="pt-BR" i="1" dirty="0" err="1"/>
              <a:t>Yeeun</a:t>
            </a:r>
            <a:r>
              <a:rPr lang="pt-BR" i="1" dirty="0"/>
              <a:t> [</a:t>
            </a:r>
            <a:r>
              <a:rPr lang="pt-BR" i="1" dirty="0" err="1"/>
              <a:t>ye-un</a:t>
            </a:r>
            <a:r>
              <a:rPr lang="pt-BR" i="1" dirty="0"/>
              <a:t>]) é um nome de menina e significa “</a:t>
            </a:r>
            <a:r>
              <a:rPr lang="pt-BR" i="1" dirty="0" err="1"/>
              <a:t>the</a:t>
            </a:r>
            <a:r>
              <a:rPr lang="pt-BR" i="1" dirty="0"/>
              <a:t> </a:t>
            </a:r>
            <a:r>
              <a:rPr lang="pt-BR" i="1" dirty="0" err="1"/>
              <a:t>grace</a:t>
            </a:r>
            <a:r>
              <a:rPr lang="pt-BR" i="1" dirty="0"/>
              <a:t> </a:t>
            </a:r>
            <a:r>
              <a:rPr lang="pt-BR" i="1" dirty="0" err="1"/>
              <a:t>of</a:t>
            </a:r>
            <a:r>
              <a:rPr lang="pt-BR" i="1" dirty="0"/>
              <a:t> Jesus”</a:t>
            </a:r>
          </a:p>
          <a:p>
            <a:r>
              <a:rPr lang="ko-KR" altLang="pt-BR" dirty="0"/>
              <a:t>예찬 </a:t>
            </a:r>
            <a:r>
              <a:rPr lang="pt-BR" altLang="ko-KR" i="1" dirty="0"/>
              <a:t>(</a:t>
            </a:r>
            <a:r>
              <a:rPr lang="pt-BR" i="1" dirty="0" err="1"/>
              <a:t>Yechan</a:t>
            </a:r>
            <a:r>
              <a:rPr lang="pt-BR" i="1" dirty="0"/>
              <a:t> [</a:t>
            </a:r>
            <a:r>
              <a:rPr lang="pt-BR" i="1" dirty="0" err="1"/>
              <a:t>ye-chan</a:t>
            </a:r>
            <a:r>
              <a:rPr lang="pt-BR" i="1" dirty="0"/>
              <a:t>]) é um nome de menino e significa “Louvado seja Jesus”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AutoShape 2" descr="Resultado de imagem para crianÃ§a coreana">
            <a:extLst>
              <a:ext uri="{FF2B5EF4-FFF2-40B4-BE49-F238E27FC236}">
                <a16:creationId xmlns:a16="http://schemas.microsoft.com/office/drawing/2014/main" id="{E8CACEB6-5564-4509-AF77-8F80114EB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6628" name="Picture 4" descr="Resultado de imagem para crianÃ§a coreana">
            <a:extLst>
              <a:ext uri="{FF2B5EF4-FFF2-40B4-BE49-F238E27FC236}">
                <a16:creationId xmlns:a16="http://schemas.microsoft.com/office/drawing/2014/main" id="{33759FB6-E6FA-4F6F-A02D-127EEE5AF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3140397" cy="30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Resultado de imagem para crianÃ§a coreana">
            <a:extLst>
              <a:ext uri="{FF2B5EF4-FFF2-40B4-BE49-F238E27FC236}">
                <a16:creationId xmlns:a16="http://schemas.microsoft.com/office/drawing/2014/main" id="{6D5F1D89-B2C9-4970-BAB8-A21C4761A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15" y="3841709"/>
            <a:ext cx="2869647" cy="29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21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CAF77C69-6B86-452B-B1D9-C8476019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22302"/>
            <a:ext cx="2903052" cy="32624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Tigre siberiano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tigre siberiano é considerado o animal símbolo da </a:t>
            </a:r>
            <a:r>
              <a:rPr lang="es-ES" sz="1200" dirty="0" err="1">
                <a:latin typeface="Comic Sans MS" panose="030F0702030302020204" pitchFamily="66" charset="0"/>
              </a:rPr>
              <a:t>Coreia</a:t>
            </a:r>
            <a:r>
              <a:rPr lang="es-ES" sz="1200" dirty="0">
                <a:latin typeface="Comic Sans MS" panose="030F0702030302020204" pitchFamily="66" charset="0"/>
              </a:rPr>
              <a:t> do Sul;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o maior dos tigres, chegando a pesar mais de 300 quilos;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Têm uma pelagem mais grossa e mais clara, devido ao clima frio do lugar onde vive;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Está em extremo risco de extinção, principalmente por causa da caça.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54D90A0-61D8-4BE1-8894-910F8E07581C}"/>
              </a:ext>
            </a:extLst>
          </p:cNvPr>
          <p:cNvSpPr txBox="1"/>
          <p:nvPr/>
        </p:nvSpPr>
        <p:spPr>
          <a:xfrm>
            <a:off x="6963806" y="622335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Coreia do Sul</a:t>
            </a:r>
          </a:p>
        </p:txBody>
      </p:sp>
      <p:pic>
        <p:nvPicPr>
          <p:cNvPr id="7" name="Picture 2" descr="Bandeira da Coreia do Sul">
            <a:extLst>
              <a:ext uri="{FF2B5EF4-FFF2-40B4-BE49-F238E27FC236}">
                <a16:creationId xmlns:a16="http://schemas.microsoft.com/office/drawing/2014/main" id="{07D9C084-CB86-40DA-A381-FD07662A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23" y="5949280"/>
            <a:ext cx="1296144" cy="8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m relacionada">
            <a:extLst>
              <a:ext uri="{FF2B5EF4-FFF2-40B4-BE49-F238E27FC236}">
                <a16:creationId xmlns:a16="http://schemas.microsoft.com/office/drawing/2014/main" id="{55784556-7923-4CE8-93E0-A8D7D68C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03" y="849703"/>
            <a:ext cx="3960440" cy="2685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Resultado de imagem para tigre siberiano">
            <a:extLst>
              <a:ext uri="{FF2B5EF4-FFF2-40B4-BE49-F238E27FC236}">
                <a16:creationId xmlns:a16="http://schemas.microsoft.com/office/drawing/2014/main" id="{AEC23F31-142A-4E51-BBDA-CB14510FA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67687"/>
            <a:ext cx="3552329" cy="2368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91B8669E-4D5E-4B86-92E4-650F8EB9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53" y="3727559"/>
            <a:ext cx="2781910" cy="211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76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11 de agosto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nova família de </a:t>
            </a:r>
            <a:r>
              <a:rPr lang="pt-BR" sz="4000" b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Jeong</a:t>
            </a:r>
            <a:endParaRPr lang="pt-BR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9945C04-704D-4962-A9EC-12CA16E1C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00A0E2F3-9B20-4FE6-B065-831E589DD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2390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Coréia do Sul</a:t>
            </a:r>
            <a:endParaRPr lang="pt-BR" altLang="pt-BR" sz="2400" b="1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6C1ADC5-A50F-41CA-B763-58DE58032AA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5076056" y="3429001"/>
            <a:ext cx="2448272" cy="3063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3269860B-4627-4593-9CE6-235C41E83A16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By</a:t>
            </a:r>
            <a:r>
              <a:rPr lang="pt-BR" sz="2400" b="1" dirty="0"/>
              <a:t> </a:t>
            </a:r>
            <a:r>
              <a:rPr lang="pt-BR" sz="2400" b="1" dirty="0" err="1"/>
              <a:t>Jeong</a:t>
            </a:r>
            <a:r>
              <a:rPr lang="pt-BR" sz="2400" b="1" dirty="0"/>
              <a:t> </a:t>
            </a:r>
            <a:r>
              <a:rPr lang="pt-BR" sz="2400" b="1" dirty="0" err="1"/>
              <a:t>Hee</a:t>
            </a:r>
            <a:r>
              <a:rPr lang="pt-BR" sz="2400" b="1" dirty="0"/>
              <a:t> </a:t>
            </a:r>
            <a:r>
              <a:rPr lang="pt-BR" sz="2400" b="1" dirty="0" err="1"/>
              <a:t>Im</a:t>
            </a:r>
            <a:r>
              <a:rPr lang="pt-BR" sz="2400" b="1" dirty="0"/>
              <a:t>, 21</a:t>
            </a:r>
            <a:endParaRPr lang="pt-BR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 descr="Resultado de imagem para bandeira animada corÃ©ia do sul">
            <a:extLst>
              <a:ext uri="{FF2B5EF4-FFF2-40B4-BE49-F238E27FC236}">
                <a16:creationId xmlns:a16="http://schemas.microsoft.com/office/drawing/2014/main" id="{7FCE33FF-698C-46B2-A5BE-A95D2F2F55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3" y="5619575"/>
            <a:ext cx="1717301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pessoa, interior, jovem, pequeno&#10;&#10;Descrição gerada com muito alta confiança">
            <a:extLst>
              <a:ext uri="{FF2B5EF4-FFF2-40B4-BE49-F238E27FC236}">
                <a16:creationId xmlns:a16="http://schemas.microsoft.com/office/drawing/2014/main" id="{A0B0AD3B-6629-4BDE-9758-B6BE5CAA8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12524"/>
            <a:ext cx="3140364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0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2" name="AutoShape 6" descr="Imagem relacionada"/>
          <p:cNvSpPr>
            <a:spLocks noChangeAspect="1" noChangeArrowheads="1"/>
          </p:cNvSpPr>
          <p:nvPr/>
        </p:nvSpPr>
        <p:spPr bwMode="auto">
          <a:xfrm>
            <a:off x="155575" y="-2620963"/>
            <a:ext cx="822960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0" descr="Imagem relacionada"/>
          <p:cNvSpPr>
            <a:spLocks noChangeAspect="1" noChangeArrowheads="1"/>
          </p:cNvSpPr>
          <p:nvPr/>
        </p:nvSpPr>
        <p:spPr bwMode="auto">
          <a:xfrm>
            <a:off x="155575" y="-2620963"/>
            <a:ext cx="3181350" cy="546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2" descr="https://media.ciao.ro/wp-content/uploads/2017/02/Mountain-goat-A-ed.jpg"/>
          <p:cNvSpPr>
            <a:spLocks noChangeAspect="1" noChangeArrowheads="1"/>
          </p:cNvSpPr>
          <p:nvPr/>
        </p:nvSpPr>
        <p:spPr bwMode="auto">
          <a:xfrm>
            <a:off x="155575" y="-2925763"/>
            <a:ext cx="7620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118DDEE4-BF70-4867-A66D-E1941C807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4788495" cy="61247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inherit"/>
              </a:rPr>
              <a:t>Qual é sua idade coreana?</a:t>
            </a:r>
          </a:p>
          <a:p>
            <a:r>
              <a:rPr lang="pt-BR" b="1" i="1" dirty="0"/>
              <a:t>Quando Andy perguntou a um aluno sul-coreano a idade dele, o aluno respondeu:</a:t>
            </a:r>
          </a:p>
          <a:p>
            <a:r>
              <a:rPr lang="pt-BR" b="1" i="1" dirty="0"/>
              <a:t>“Você quer minha idade coreana ou minha idade internacional?”</a:t>
            </a:r>
          </a:p>
          <a:p>
            <a:r>
              <a:rPr lang="pt-BR" b="1" i="1" dirty="0"/>
              <a:t>Andy ficou chocado com a pergunta. “Idade coreana” ou “idade internacional”?</a:t>
            </a:r>
          </a:p>
          <a:p>
            <a:r>
              <a:rPr lang="pt-BR" b="1" i="1" dirty="0"/>
              <a:t>Então, aprendeu que, na Coreia do Sul e nos demais países da Divisão do Pacífico Norte-Asiática, as pessoas contam a idade de maneira diferente das pessoas em outras partes do mundo.</a:t>
            </a:r>
          </a:p>
          <a:p>
            <a:r>
              <a:rPr lang="pt-BR" b="1" i="1" dirty="0"/>
              <a:t>Digamos que um menino coreano chamado </a:t>
            </a:r>
            <a:r>
              <a:rPr lang="pt-BR" b="1" i="1" dirty="0" err="1"/>
              <a:t>Cheulsoo</a:t>
            </a:r>
            <a:r>
              <a:rPr lang="pt-BR" b="1" i="1" dirty="0"/>
              <a:t> nasceu em 30 de janeiro de 2010. </a:t>
            </a:r>
          </a:p>
          <a:p>
            <a:r>
              <a:rPr lang="pt-BR" b="1" i="1" dirty="0"/>
              <a:t>Quantos anos ele tem? </a:t>
            </a:r>
          </a:p>
          <a:p>
            <a:r>
              <a:rPr lang="pt-BR" b="1" i="1" dirty="0"/>
              <a:t>Se você mora nas Américas ou na Europa, provavelmente contará os anos a partir de 30 de janeiro de 2010 e dirá que </a:t>
            </a:r>
            <a:r>
              <a:rPr lang="pt-BR" b="1" i="1" dirty="0" err="1"/>
              <a:t>Cheulsoo</a:t>
            </a:r>
            <a:r>
              <a:rPr lang="pt-BR" b="1" i="1" dirty="0"/>
              <a:t> tem oito anos. </a:t>
            </a:r>
          </a:p>
          <a:p>
            <a:r>
              <a:rPr lang="pt-BR" b="1" i="1" dirty="0"/>
              <a:t>Mas na Coreia do Sul, </a:t>
            </a:r>
            <a:r>
              <a:rPr lang="pt-BR" b="1" i="1" dirty="0" err="1"/>
              <a:t>Cheulsoo</a:t>
            </a:r>
            <a:r>
              <a:rPr lang="pt-BR" b="1" i="1" dirty="0"/>
              <a:t> tem nove anos. Isso porque um bebê recebe automaticamente um ano de nascimento na Coreia do Sul </a:t>
            </a:r>
          </a:p>
          <a:p>
            <a:r>
              <a:rPr lang="pt-BR" b="1" i="1" dirty="0"/>
              <a:t>Qual é a sua idade coreana?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02" name="Picture 2" descr="Resultado de imagem para crianÃ§a coreana 8 anos">
            <a:extLst>
              <a:ext uri="{FF2B5EF4-FFF2-40B4-BE49-F238E27FC236}">
                <a16:creationId xmlns:a16="http://schemas.microsoft.com/office/drawing/2014/main" id="{CBE87F3D-3034-4548-9E3D-D0AD461C5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r="24013"/>
          <a:stretch/>
        </p:blipFill>
        <p:spPr bwMode="auto">
          <a:xfrm>
            <a:off x="4929584" y="703262"/>
            <a:ext cx="209220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esultado de imagem para crianÃ§a coreana 8 anos">
            <a:extLst>
              <a:ext uri="{FF2B5EF4-FFF2-40B4-BE49-F238E27FC236}">
                <a16:creationId xmlns:a16="http://schemas.microsoft.com/office/drawing/2014/main" id="{1CD25C5A-C85C-4A93-9FFB-5B17D4BF8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7" t="1569" r="20443" b="1569"/>
          <a:stretch/>
        </p:blipFill>
        <p:spPr bwMode="auto">
          <a:xfrm>
            <a:off x="7107510" y="2513982"/>
            <a:ext cx="1975351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7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7D605C43-E042-44EE-A828-C52DAF9ED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260" y="778075"/>
            <a:ext cx="2903052" cy="353943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 fontAlgn="base"/>
            <a:r>
              <a:rPr lang="pt-BR" sz="1700" b="1" cap="all" dirty="0">
                <a:solidFill>
                  <a:srgbClr val="FF0000"/>
                </a:solidFill>
                <a:latin typeface="Comic Sans MS" panose="030F0702030302020204" pitchFamily="66" charset="0"/>
              </a:rPr>
              <a:t>SAPO-DE-BARRIGA-DE-FOGO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sapo de barriga de </a:t>
            </a:r>
            <a:r>
              <a:rPr lang="es-ES" sz="1200" dirty="0" err="1">
                <a:latin typeface="Comic Sans MS" panose="030F0702030302020204" pitchFamily="66" charset="0"/>
              </a:rPr>
              <a:t>fogo</a:t>
            </a:r>
            <a:r>
              <a:rPr lang="es-ES" sz="1200" dirty="0">
                <a:latin typeface="Comic Sans MS" panose="030F0702030302020204" pitchFamily="66" charset="0"/>
              </a:rPr>
              <a:t> é encontrado </a:t>
            </a:r>
            <a:r>
              <a:rPr lang="es-ES" sz="1200" dirty="0" err="1">
                <a:latin typeface="Comic Sans MS" panose="030F0702030302020204" pitchFamily="66" charset="0"/>
              </a:rPr>
              <a:t>em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alguns</a:t>
            </a:r>
            <a:r>
              <a:rPr lang="es-ES" sz="1200" dirty="0">
                <a:latin typeface="Comic Sans MS" panose="030F0702030302020204" pitchFamily="66" charset="0"/>
              </a:rPr>
              <a:t> lugares do mundo,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Coreia</a:t>
            </a:r>
            <a:r>
              <a:rPr lang="es-ES" sz="1200" b="1" dirty="0">
                <a:latin typeface="Comic Sans MS" panose="030F0702030302020204" pitchFamily="66" charset="0"/>
              </a:rPr>
              <a:t> do Sul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Suas cores são lindas e vibrantes. Visto de cima, é verde com manchas pretas, já o seu tórax tens tons avermelhados ou alaranjados, com manchas pretas;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Não é bom pega-lo muito, pois possui uma toxina que causa irritação na pele.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03C6D80-580D-4673-B5A2-77BA2C84C334}"/>
              </a:ext>
            </a:extLst>
          </p:cNvPr>
          <p:cNvSpPr txBox="1"/>
          <p:nvPr/>
        </p:nvSpPr>
        <p:spPr>
          <a:xfrm>
            <a:off x="3347864" y="6103888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Coreia do Sul</a:t>
            </a:r>
          </a:p>
        </p:txBody>
      </p:sp>
      <p:pic>
        <p:nvPicPr>
          <p:cNvPr id="8" name="Picture 2" descr="Bandeira da Coreia do Sul">
            <a:extLst>
              <a:ext uri="{FF2B5EF4-FFF2-40B4-BE49-F238E27FC236}">
                <a16:creationId xmlns:a16="http://schemas.microsoft.com/office/drawing/2014/main" id="{CF7AABC8-B8BF-4926-B164-50849DB3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29" y="4818979"/>
            <a:ext cx="1296144" cy="8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sultado de imagem para Bombina orientalis">
            <a:extLst>
              <a:ext uri="{FF2B5EF4-FFF2-40B4-BE49-F238E27FC236}">
                <a16:creationId xmlns:a16="http://schemas.microsoft.com/office/drawing/2014/main" id="{ED03A2E1-C09D-4329-BC5A-2A94073B2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4464496" cy="3340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Fire-Belly Toad 6 by Up-Is-Down">
            <a:extLst>
              <a:ext uri="{FF2B5EF4-FFF2-40B4-BE49-F238E27FC236}">
                <a16:creationId xmlns:a16="http://schemas.microsoft.com/office/drawing/2014/main" id="{498CFB45-7B4E-45B7-A3E3-59CE1F0FE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2" y="4651611"/>
            <a:ext cx="2752556" cy="2064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Imagem relacionada">
            <a:extLst>
              <a:ext uri="{FF2B5EF4-FFF2-40B4-BE49-F238E27FC236}">
                <a16:creationId xmlns:a16="http://schemas.microsoft.com/office/drawing/2014/main" id="{C542BFFC-B44B-447F-A81B-A5E9A5B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21729"/>
            <a:ext cx="3798676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0562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18 de agosto</a:t>
            </a:r>
          </a:p>
          <a:p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perseverança de </a:t>
            </a:r>
            <a:r>
              <a:rPr lang="pt-BR" sz="4000" b="1" dirty="0" err="1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Soyloo</a:t>
            </a:r>
            <a:endParaRPr lang="pt-BR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023E4B69-B407-4AED-B632-2A1A41309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5B00BCA7-51ED-4449-9862-3FE88B1AD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Mongólia</a:t>
            </a:r>
            <a:endParaRPr lang="pt-BR" altLang="pt-BR" sz="2400" b="1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A2A0E5B-EE41-4AA4-AED3-21EE9ACD2D1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252988" y="2276872"/>
            <a:ext cx="1831180" cy="4215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6AB78448-60DB-4EA6-8CD4-C280EE804962}"/>
              </a:ext>
            </a:extLst>
          </p:cNvPr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Soyloo</a:t>
            </a:r>
            <a:r>
              <a:rPr lang="pt-BR" sz="2400" b="1" dirty="0"/>
              <a:t> </a:t>
            </a:r>
            <a:r>
              <a:rPr lang="pt-BR" sz="2400" b="1" dirty="0" err="1"/>
              <a:t>Serjkhuu</a:t>
            </a:r>
            <a:r>
              <a:rPr lang="pt-BR" sz="2400" b="1" dirty="0"/>
              <a:t>, 14</a:t>
            </a:r>
            <a:endParaRPr lang="pt-BR" sz="8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 descr="Resultado de imagem para bandeira animada mongÃ³lia">
            <a:extLst>
              <a:ext uri="{FF2B5EF4-FFF2-40B4-BE49-F238E27FC236}">
                <a16:creationId xmlns:a16="http://schemas.microsoft.com/office/drawing/2014/main" id="{BFBD4FF7-0EB3-4833-9F9F-BE566333D5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" y="5534929"/>
            <a:ext cx="15669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pessoa, parede, interior, mantendo&#10;&#10;Descrição gerada com muito alta confiança">
            <a:extLst>
              <a:ext uri="{FF2B5EF4-FFF2-40B4-BE49-F238E27FC236}">
                <a16:creationId xmlns:a16="http://schemas.microsoft.com/office/drawing/2014/main" id="{42F1D756-36F1-4DE0-B4E8-C937C9EAE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3" y="1596757"/>
            <a:ext cx="3140364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2" name="AutoShape 2" descr="https://upload.wikimedia.org/wikipedia/commons/thumb/8/89/Eisbaer_hintertatze-2.jpg/1280px-Eisbaer_hintertatze-2.jpg"/>
          <p:cNvSpPr>
            <a:spLocks noChangeAspect="1" noChangeArrowheads="1"/>
          </p:cNvSpPr>
          <p:nvPr/>
        </p:nvSpPr>
        <p:spPr bwMode="auto">
          <a:xfrm>
            <a:off x="155575" y="-4030663"/>
            <a:ext cx="11287125" cy="84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urso polar"/>
          <p:cNvSpPr>
            <a:spLocks noChangeAspect="1" noChangeArrowheads="1"/>
          </p:cNvSpPr>
          <p:nvPr/>
        </p:nvSpPr>
        <p:spPr bwMode="auto">
          <a:xfrm>
            <a:off x="155575" y="-2613025"/>
            <a:ext cx="816292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6" descr="Imagem relacionada"/>
          <p:cNvSpPr>
            <a:spLocks noChangeAspect="1" noChangeArrowheads="1"/>
          </p:cNvSpPr>
          <p:nvPr/>
        </p:nvSpPr>
        <p:spPr bwMode="auto">
          <a:xfrm>
            <a:off x="155575" y="-2613025"/>
            <a:ext cx="60483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8" descr="Imagem relacionada"/>
          <p:cNvSpPr>
            <a:spLocks noChangeAspect="1" noChangeArrowheads="1"/>
          </p:cNvSpPr>
          <p:nvPr/>
        </p:nvSpPr>
        <p:spPr bwMode="auto">
          <a:xfrm>
            <a:off x="155575" y="-1836738"/>
            <a:ext cx="57150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0" descr="Imagem relacionada"/>
          <p:cNvSpPr>
            <a:spLocks noChangeAspect="1" noChangeArrowheads="1"/>
          </p:cNvSpPr>
          <p:nvPr/>
        </p:nvSpPr>
        <p:spPr bwMode="auto">
          <a:xfrm>
            <a:off x="155575" y="-1347788"/>
            <a:ext cx="4391025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2" descr="Resultado de imagem para polar bear baby"/>
          <p:cNvSpPr>
            <a:spLocks noChangeAspect="1" noChangeArrowheads="1"/>
          </p:cNvSpPr>
          <p:nvPr/>
        </p:nvSpPr>
        <p:spPr bwMode="auto">
          <a:xfrm>
            <a:off x="155575" y="-2613025"/>
            <a:ext cx="9705975" cy="545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08F3021-BC2E-4104-B9D7-C301ABF0F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2484240" cy="498598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t-BR" b="1" i="1" dirty="0"/>
              <a:t>• A Mongólia é conhecida como a "Terra dos Cavaleiros". Lá, o número de cavalos supera o de pessoas. Os cavalos são usados para transporte e também para alimentação.</a:t>
            </a:r>
          </a:p>
          <a:p>
            <a:r>
              <a:rPr lang="pt-BR" b="1" i="1" dirty="0"/>
              <a:t>• Na Mongólia também se usam camelos e renas como montaria.</a:t>
            </a:r>
          </a:p>
          <a:p>
            <a:r>
              <a:rPr lang="pt-BR" b="1" i="1" dirty="0"/>
              <a:t>• Entre os </a:t>
            </a:r>
            <a:r>
              <a:rPr lang="pt-BR" b="1" i="1" dirty="0" err="1"/>
              <a:t>mongolenses</a:t>
            </a:r>
            <a:r>
              <a:rPr lang="pt-BR" b="1" i="1" dirty="0"/>
              <a:t> com mais de 15 anos, 53% professam o budismo; 39% não têm religião. O cristianismo está presente somente em 2,1% da população.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4578" name="Picture 2" descr="Resultado de imagem para mongÃ³lia">
            <a:extLst>
              <a:ext uri="{FF2B5EF4-FFF2-40B4-BE49-F238E27FC236}">
                <a16:creationId xmlns:a16="http://schemas.microsoft.com/office/drawing/2014/main" id="{40DA0454-BBD4-41F8-BE27-DD27830A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15" y="719932"/>
            <a:ext cx="3119749" cy="22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m para mongÃ³lia">
            <a:extLst>
              <a:ext uri="{FF2B5EF4-FFF2-40B4-BE49-F238E27FC236}">
                <a16:creationId xmlns:a16="http://schemas.microsoft.com/office/drawing/2014/main" id="{9F36C398-8163-4E46-9F75-B60C5C302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6" y="3349626"/>
            <a:ext cx="5211164" cy="345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F1A8370-C9A1-4067-B743-34A5EBFA2CB5}"/>
              </a:ext>
            </a:extLst>
          </p:cNvPr>
          <p:cNvSpPr txBox="1"/>
          <p:nvPr/>
        </p:nvSpPr>
        <p:spPr>
          <a:xfrm>
            <a:off x="467544" y="587727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/>
              <a:t>Usam cavalos para montar e em alguns tipos de caça </a:t>
            </a:r>
          </a:p>
          <a:p>
            <a:pPr algn="r"/>
            <a:r>
              <a:rPr lang="pt-BR" b="1" dirty="0"/>
              <a:t>usam águias para ajudar</a:t>
            </a:r>
          </a:p>
        </p:txBody>
      </p:sp>
      <p:pic>
        <p:nvPicPr>
          <p:cNvPr id="24582" name="Picture 6" descr="Imagem relacionada">
            <a:extLst>
              <a:ext uri="{FF2B5EF4-FFF2-40B4-BE49-F238E27FC236}">
                <a16:creationId xmlns:a16="http://schemas.microsoft.com/office/drawing/2014/main" id="{B86FCC84-4485-4A23-918C-F4129620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009848"/>
            <a:ext cx="3370460" cy="224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60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CaixaDeTexto 18">
            <a:extLst>
              <a:ext uri="{FF2B5EF4-FFF2-40B4-BE49-F238E27FC236}">
                <a16:creationId xmlns:a16="http://schemas.microsoft.com/office/drawing/2014/main" id="{124A11A7-AECE-4390-8DC5-2C314A296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411" y="817188"/>
            <a:ext cx="2903052" cy="350865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Cavalo selvagem da Mongólia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</a:t>
            </a:r>
            <a:r>
              <a:rPr lang="es-ES" sz="1200" dirty="0" err="1">
                <a:latin typeface="Comic Sans MS" panose="030F0702030302020204" pitchFamily="66" charset="0"/>
              </a:rPr>
              <a:t>cavalo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selvagem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dos </a:t>
            </a:r>
            <a:r>
              <a:rPr lang="es-ES" sz="1200" dirty="0" err="1">
                <a:latin typeface="Comic Sans MS" panose="030F0702030302020204" pitchFamily="66" charset="0"/>
              </a:rPr>
              <a:t>desertos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de cor castanha. É baixo, tem a cabeça larga, o pescoço curto, e a crina é negra;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Mongólia é conhecida como a “Terra dos Cavaleiros”. Lá existem mais cavalos do que pessoas e são muito amados por todos.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1E56934-5550-486A-B1FF-206DF0FB2238}"/>
              </a:ext>
            </a:extLst>
          </p:cNvPr>
          <p:cNvSpPr txBox="1"/>
          <p:nvPr/>
        </p:nvSpPr>
        <p:spPr>
          <a:xfrm>
            <a:off x="6460576" y="6095046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11B2E1-86BC-42B7-AA6E-640D36909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86224"/>
            <a:ext cx="1758620" cy="879310"/>
          </a:xfrm>
          <a:prstGeom prst="rect">
            <a:avLst/>
          </a:prstGeom>
        </p:spPr>
      </p:pic>
      <p:pic>
        <p:nvPicPr>
          <p:cNvPr id="9" name="Picture 2" descr="Resultado de imagem para cavalo selvagem mongolia">
            <a:extLst>
              <a:ext uri="{FF2B5EF4-FFF2-40B4-BE49-F238E27FC236}">
                <a16:creationId xmlns:a16="http://schemas.microsoft.com/office/drawing/2014/main" id="{C0DB52AC-BA28-4809-8373-84AC440E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76" y="817188"/>
            <a:ext cx="2274349" cy="170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Resultado de imagem para naadam festival">
            <a:extLst>
              <a:ext uri="{FF2B5EF4-FFF2-40B4-BE49-F238E27FC236}">
                <a16:creationId xmlns:a16="http://schemas.microsoft.com/office/drawing/2014/main" id="{794AA0BE-4683-47BD-861F-1AD621450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" y="4498355"/>
            <a:ext cx="3178590" cy="2116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93EE6C60-F6CF-4FC3-8C3E-84BCA6F6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961" y="3253867"/>
            <a:ext cx="4245789" cy="2388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 descr="Imagem relacionada">
            <a:extLst>
              <a:ext uri="{FF2B5EF4-FFF2-40B4-BE49-F238E27FC236}">
                <a16:creationId xmlns:a16="http://schemas.microsoft.com/office/drawing/2014/main" id="{C013767D-BF2B-4703-AE00-33FB86998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52" y="856677"/>
            <a:ext cx="2664296" cy="2032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4725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25 de agosto</a:t>
            </a:r>
          </a:p>
          <a:p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meta é o Céu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9E0CFAB-ED3C-4AB9-BC27-643F98EB6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E46A87B2-DD46-4F4A-849B-E05497122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Mongólia</a:t>
            </a:r>
            <a:endParaRPr lang="pt-BR" altLang="pt-BR" sz="2400" b="1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656BFB25-9C3E-4A06-A108-F055CE74431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252988" y="2276872"/>
            <a:ext cx="1831180" cy="4215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5AAF0641-B21F-4FA4-9A27-AE4178E08A39}"/>
              </a:ext>
            </a:extLst>
          </p:cNvPr>
          <p:cNvSpPr/>
          <p:nvPr/>
        </p:nvSpPr>
        <p:spPr>
          <a:xfrm>
            <a:off x="65824" y="5157538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Dulguun</a:t>
            </a:r>
            <a:r>
              <a:rPr lang="pt-BR" sz="2400" b="1" dirty="0"/>
              <a:t> </a:t>
            </a:r>
            <a:r>
              <a:rPr lang="pt-BR" sz="2400" b="1" dirty="0" err="1"/>
              <a:t>Galsan</a:t>
            </a:r>
            <a:r>
              <a:rPr lang="pt-BR" sz="2400" b="1" dirty="0"/>
              <a:t>, 15</a:t>
            </a:r>
            <a:endParaRPr lang="pt-BR" sz="1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 descr="Resultado de imagem para bandeira animada mongÃ³lia">
            <a:extLst>
              <a:ext uri="{FF2B5EF4-FFF2-40B4-BE49-F238E27FC236}">
                <a16:creationId xmlns:a16="http://schemas.microsoft.com/office/drawing/2014/main" id="{9B23F6F1-1C7A-4A3B-876B-18E0F74BC9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" y="5534929"/>
            <a:ext cx="15669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CC1916A-F0B3-4C99-ABFE-DCB5B5A77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0" y="1586338"/>
            <a:ext cx="3140269" cy="357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58E76DD-89E3-4C53-B445-7A3A65789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564360" cy="61247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pt-BR" sz="2000" b="1" dirty="0">
                <a:solidFill>
                  <a:srgbClr val="FF0000"/>
                </a:solidFill>
                <a:latin typeface="inherit"/>
              </a:rPr>
              <a:t>Conhecendo a Mongólia</a:t>
            </a:r>
          </a:p>
          <a:p>
            <a:r>
              <a:rPr lang="pt-BR" b="1" i="1" dirty="0"/>
              <a:t>• O vasto deserto de Gobi ocupa grande parte do sul da Mongólia, mas em vez de dunas de areia, é uma região principalmente selvagem e árida. As temperaturas variam de      -40° C (inverno) a +40°C no verão.</a:t>
            </a:r>
          </a:p>
          <a:p>
            <a:r>
              <a:rPr lang="pt-BR" b="1" i="1" dirty="0"/>
              <a:t>• A Missão da Mongólia está localizada na capital, Ulaanbaatar. Compreende seis igrejas com 2.177 membros.</a:t>
            </a:r>
          </a:p>
          <a:p>
            <a:r>
              <a:rPr lang="pt-BR" b="1" i="1" dirty="0"/>
              <a:t>• A Mongólia tem uma população de 3.095 milhões de pessoas; portanto, um adventista para cada 1.422 habitantes. A Missão da Mongólia está localizada na capital, Ulaanbaatar.  Compreende seis igrejas com 2.177 membros.</a:t>
            </a:r>
          </a:p>
          <a:p>
            <a:r>
              <a:rPr lang="pt-BR" b="1" i="1" dirty="0"/>
              <a:t>• A Mongólia tem uma população de 3.095 milhões de pessoas; portanto, um adventista para cada 1.422 habitantes.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554" name="Picture 2" descr="Resultado de imagem para &quot;Deserto de Gobi&quot; mongÃ³lia">
            <a:extLst>
              <a:ext uri="{FF2B5EF4-FFF2-40B4-BE49-F238E27FC236}">
                <a16:creationId xmlns:a16="http://schemas.microsoft.com/office/drawing/2014/main" id="{D1E20940-684A-4DAA-ABE2-463E9D1DA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50" y="708160"/>
            <a:ext cx="3441254" cy="22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Resultado de imagem para &quot;Deserto de Gobi&quot; mongÃ³lia">
            <a:extLst>
              <a:ext uri="{FF2B5EF4-FFF2-40B4-BE49-F238E27FC236}">
                <a16:creationId xmlns:a16="http://schemas.microsoft.com/office/drawing/2014/main" id="{B83CD960-4A48-4378-A45C-6A26EB216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27" y="3328742"/>
            <a:ext cx="5440433" cy="349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9D1291A-F0E6-455B-B0A4-5CB3832C5DE7}"/>
              </a:ext>
            </a:extLst>
          </p:cNvPr>
          <p:cNvSpPr/>
          <p:nvPr/>
        </p:nvSpPr>
        <p:spPr>
          <a:xfrm>
            <a:off x="3609877" y="705084"/>
            <a:ext cx="20596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b="1" dirty="0">
                <a:solidFill>
                  <a:srgbClr val="FF0000"/>
                </a:solidFill>
                <a:latin typeface="Droid Serif"/>
              </a:rPr>
              <a:t>A Mongólia é o país com a maior amplitude térmica do mundo, ou seja, onde se registra a maior diferença entre temperatura máxima e mínima (-40°C a +40°C)</a:t>
            </a:r>
            <a:endParaRPr lang="pt-BR" b="1" i="0" dirty="0">
              <a:solidFill>
                <a:srgbClr val="FF0000"/>
              </a:solidFill>
              <a:effectLst/>
              <a:latin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2795126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9E30B263-F9DA-4554-8165-38BCC128C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" y="1214438"/>
            <a:ext cx="7826337" cy="5639345"/>
          </a:xfrm>
          <a:prstGeom prst="rect">
            <a:avLst/>
          </a:prstGeom>
        </p:spPr>
      </p:pic>
      <p:sp>
        <p:nvSpPr>
          <p:cNvPr id="41987" name="CaixaDeTexto 24">
            <a:extLst>
              <a:ext uri="{FF2B5EF4-FFF2-40B4-BE49-F238E27FC236}">
                <a16:creationId xmlns:a16="http://schemas.microsoft.com/office/drawing/2014/main" id="{6A3A146E-EA33-4219-B1C5-32B183C7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496" y="4163594"/>
            <a:ext cx="3606587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Plantio de uma igreja de período integral na China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Construção da Primeira igreja Adventista em </a:t>
            </a:r>
            <a:r>
              <a:rPr lang="pt-BR" altLang="pt-BR" sz="1200" b="1" dirty="0" err="1"/>
              <a:t>Sejong</a:t>
            </a:r>
            <a:r>
              <a:rPr lang="pt-BR" altLang="pt-BR" sz="1200" b="1" dirty="0"/>
              <a:t>, Coreia do Sul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Colégio Interno para o Ensino Médio em Ulan-Bator, Mongólia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Centro de treinamento da juventude na igreja de </a:t>
            </a:r>
            <a:r>
              <a:rPr lang="pt-BR" altLang="pt-BR" sz="1200" b="1" dirty="0" err="1"/>
              <a:t>Setagaya</a:t>
            </a:r>
            <a:r>
              <a:rPr lang="pt-BR" altLang="pt-BR" sz="1200" b="1" dirty="0"/>
              <a:t>, em Tóquio, Japão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Seis centros de saúde em cidades de Taiwan </a:t>
            </a:r>
          </a:p>
        </p:txBody>
      </p:sp>
      <p:cxnSp>
        <p:nvCxnSpPr>
          <p:cNvPr id="34" name="Conector de seta reta 21">
            <a:extLst>
              <a:ext uri="{FF2B5EF4-FFF2-40B4-BE49-F238E27FC236}">
                <a16:creationId xmlns:a16="http://schemas.microsoft.com/office/drawing/2014/main" id="{2B02CD95-F083-4B97-888C-9AAD358AE5C4}"/>
              </a:ext>
            </a:extLst>
          </p:cNvPr>
          <p:cNvCxnSpPr>
            <a:cxnSpLocks/>
            <a:stCxn id="37" idx="6"/>
          </p:cNvCxnSpPr>
          <p:nvPr/>
        </p:nvCxnSpPr>
        <p:spPr>
          <a:xfrm flipH="1" flipV="1">
            <a:off x="5739868" y="3703953"/>
            <a:ext cx="61809" cy="11767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7F95D1F8-773B-4C21-A331-A96E85560639}"/>
              </a:ext>
            </a:extLst>
          </p:cNvPr>
          <p:cNvSpPr>
            <a:spLocks noChangeAspect="1"/>
          </p:cNvSpPr>
          <p:nvPr/>
        </p:nvSpPr>
        <p:spPr>
          <a:xfrm>
            <a:off x="5247413" y="5264275"/>
            <a:ext cx="539750" cy="3238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3.</a:t>
            </a:r>
          </a:p>
        </p:txBody>
      </p:sp>
      <p:cxnSp>
        <p:nvCxnSpPr>
          <p:cNvPr id="36" name="Conector de seta reta 21">
            <a:extLst>
              <a:ext uri="{FF2B5EF4-FFF2-40B4-BE49-F238E27FC236}">
                <a16:creationId xmlns:a16="http://schemas.microsoft.com/office/drawing/2014/main" id="{E7C097A6-C780-42D3-80FE-A218DC3754EB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3657178" y="2149880"/>
            <a:ext cx="1669280" cy="3161822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84AAD446-5318-4240-B9DF-4119697357B5}"/>
              </a:ext>
            </a:extLst>
          </p:cNvPr>
          <p:cNvSpPr>
            <a:spLocks noChangeAspect="1"/>
          </p:cNvSpPr>
          <p:nvPr/>
        </p:nvSpPr>
        <p:spPr>
          <a:xfrm>
            <a:off x="5261927" y="4717988"/>
            <a:ext cx="539750" cy="325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D5E1302-0291-48A0-8F49-CE84F158A7D1}"/>
              </a:ext>
            </a:extLst>
          </p:cNvPr>
          <p:cNvSpPr>
            <a:spLocks noChangeAspect="1"/>
          </p:cNvSpPr>
          <p:nvPr/>
        </p:nvSpPr>
        <p:spPr>
          <a:xfrm>
            <a:off x="5234621" y="4179441"/>
            <a:ext cx="539750" cy="3238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1.</a:t>
            </a:r>
          </a:p>
        </p:txBody>
      </p:sp>
      <p:cxnSp>
        <p:nvCxnSpPr>
          <p:cNvPr id="39" name="Conector de seta reta 21">
            <a:extLst>
              <a:ext uri="{FF2B5EF4-FFF2-40B4-BE49-F238E27FC236}">
                <a16:creationId xmlns:a16="http://schemas.microsoft.com/office/drawing/2014/main" id="{E721AA19-28A9-4F99-9B1E-5CAB8A6D5EC3}"/>
              </a:ext>
            </a:extLst>
          </p:cNvPr>
          <p:cNvCxnSpPr>
            <a:cxnSpLocks/>
            <a:stCxn id="38" idx="2"/>
          </p:cNvCxnSpPr>
          <p:nvPr/>
        </p:nvCxnSpPr>
        <p:spPr>
          <a:xfrm flipH="1" flipV="1">
            <a:off x="3275856" y="3871878"/>
            <a:ext cx="1958765" cy="46948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DO PACÍFICO NORTE - ASIÁTICO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EC487F-2EEE-4B13-B2C5-C810445EFAE8}"/>
              </a:ext>
            </a:extLst>
          </p:cNvPr>
          <p:cNvSpPr>
            <a:spLocks noChangeAspect="1"/>
          </p:cNvSpPr>
          <p:nvPr/>
        </p:nvSpPr>
        <p:spPr>
          <a:xfrm>
            <a:off x="5246978" y="5793020"/>
            <a:ext cx="539750" cy="3238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4.</a:t>
            </a:r>
          </a:p>
        </p:txBody>
      </p:sp>
      <p:cxnSp>
        <p:nvCxnSpPr>
          <p:cNvPr id="13" name="Conector de seta reta 21">
            <a:extLst>
              <a:ext uri="{FF2B5EF4-FFF2-40B4-BE49-F238E27FC236}">
                <a16:creationId xmlns:a16="http://schemas.microsoft.com/office/drawing/2014/main" id="{F10E763E-26A7-4FB2-906C-262F85366030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5786728" y="3921405"/>
            <a:ext cx="1084485" cy="203354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CD22F0DC-2EAB-4681-A436-3DBD27285502}"/>
              </a:ext>
            </a:extLst>
          </p:cNvPr>
          <p:cNvSpPr>
            <a:spLocks noChangeAspect="1"/>
          </p:cNvSpPr>
          <p:nvPr/>
        </p:nvSpPr>
        <p:spPr>
          <a:xfrm>
            <a:off x="5261927" y="6336975"/>
            <a:ext cx="539750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5.</a:t>
            </a:r>
          </a:p>
        </p:txBody>
      </p:sp>
      <p:cxnSp>
        <p:nvCxnSpPr>
          <p:cNvPr id="15" name="Conector de seta reta 21">
            <a:extLst>
              <a:ext uri="{FF2B5EF4-FFF2-40B4-BE49-F238E27FC236}">
                <a16:creationId xmlns:a16="http://schemas.microsoft.com/office/drawing/2014/main" id="{C5087B45-C822-476C-B4DF-21A4CD09E494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5052209" y="5425455"/>
            <a:ext cx="209718" cy="107344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43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7" name="CaixaDeTexto 18">
            <a:extLst>
              <a:ext uri="{FF2B5EF4-FFF2-40B4-BE49-F238E27FC236}">
                <a16:creationId xmlns:a16="http://schemas.microsoft.com/office/drawing/2014/main" id="{0848C690-D9C5-47E5-98D9-908C4C9FF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794927"/>
            <a:ext cx="2903052" cy="29546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Esquilo da Mongólia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esquilo da </a:t>
            </a:r>
            <a:r>
              <a:rPr lang="es-ES" sz="1200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por gerbo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roedor nativo dos </a:t>
            </a:r>
            <a:r>
              <a:rPr lang="es-ES" sz="1200" dirty="0" err="1">
                <a:latin typeface="Comic Sans MS" panose="030F0702030302020204" pitchFamily="66" charset="0"/>
              </a:rPr>
              <a:t>desertos</a:t>
            </a:r>
            <a:r>
              <a:rPr lang="es-ES" sz="1200" dirty="0">
                <a:latin typeface="Comic Sans MS" panose="030F0702030302020204" pitchFamily="66" charset="0"/>
              </a:rPr>
              <a:t> da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excelente animal de estimação, dócil e sociável;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300" dirty="0">
                <a:latin typeface="Comic Sans MS" panose="030F0702030302020204" pitchFamily="66" charset="0"/>
              </a:rPr>
              <a:t>É pequenininho, tem uma longa cauda e patas dianteiras pequenas, que usa para apanhar os alimentos.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6260253-1EC6-4C59-87DD-F15873D0AA8B}"/>
              </a:ext>
            </a:extLst>
          </p:cNvPr>
          <p:cNvSpPr txBox="1"/>
          <p:nvPr/>
        </p:nvSpPr>
        <p:spPr>
          <a:xfrm>
            <a:off x="4375585" y="6517341"/>
            <a:ext cx="2303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Mongólia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5643CEC-2F04-490A-91C5-D47A6E5E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06" y="5602878"/>
            <a:ext cx="1758620" cy="879310"/>
          </a:xfrm>
          <a:prstGeom prst="rect">
            <a:avLst/>
          </a:prstGeom>
        </p:spPr>
      </p:pic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18E5A70D-385E-4AA0-BB51-A0FADD7A3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2" y="4149080"/>
            <a:ext cx="3312368" cy="2186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4" descr="mano sol dulce ratÃ³n linda mascota pequeÃ±a mamÃ­fero juntos hÃ¡mster roedor fauna rata bigotes Animales vertebrado Nager parÃ¡sito mongol domar ratones Animales jÃ³venes Gerbo Muroidea Muridae RatÃ³n de carreras lirÃ³n Gerbils mongoles Gerbos">
            <a:extLst>
              <a:ext uri="{FF2B5EF4-FFF2-40B4-BE49-F238E27FC236}">
                <a16:creationId xmlns:a16="http://schemas.microsoft.com/office/drawing/2014/main" id="{A5252EDC-AEF9-49BA-A707-B4499A8A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287" y="3359115"/>
            <a:ext cx="2966890" cy="1977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6" descr="File:Meriones unguiculatus (wild).jpg">
            <a:extLst>
              <a:ext uri="{FF2B5EF4-FFF2-40B4-BE49-F238E27FC236}">
                <a16:creationId xmlns:a16="http://schemas.microsoft.com/office/drawing/2014/main" id="{DD7A424B-0D30-4428-A411-09EF7970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46" y="785937"/>
            <a:ext cx="3683288" cy="2453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8" descr="Imagem relacionada">
            <a:extLst>
              <a:ext uri="{FF2B5EF4-FFF2-40B4-BE49-F238E27FC236}">
                <a16:creationId xmlns:a16="http://schemas.microsoft.com/office/drawing/2014/main" id="{9A6015FE-A22E-494B-822D-B1A9CAA8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90" y="5102051"/>
            <a:ext cx="2200374" cy="165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075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01 de setembro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Orações respondidas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6D6BA70-D3BE-4D4B-83D9-D5F5778A1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3B101554-C6D0-4D80-8E44-44ECACE33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Mongólia</a:t>
            </a:r>
            <a:endParaRPr lang="pt-BR" altLang="pt-BR" sz="2400" b="1" dirty="0"/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9D05CE3-307F-4C38-84ED-E8D76DF6780E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252988" y="2276872"/>
            <a:ext cx="1831180" cy="4215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>
            <a:extLst>
              <a:ext uri="{FF2B5EF4-FFF2-40B4-BE49-F238E27FC236}">
                <a16:creationId xmlns:a16="http://schemas.microsoft.com/office/drawing/2014/main" id="{41CBBB7B-8340-4B98-85A0-9F1804176987}"/>
              </a:ext>
            </a:extLst>
          </p:cNvPr>
          <p:cNvSpPr/>
          <p:nvPr/>
        </p:nvSpPr>
        <p:spPr>
          <a:xfrm>
            <a:off x="65824" y="5157538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Iveel</a:t>
            </a:r>
            <a:r>
              <a:rPr lang="pt-BR" sz="2400" b="1" dirty="0"/>
              <a:t> </a:t>
            </a:r>
            <a:r>
              <a:rPr lang="pt-BR" sz="2400" b="1" dirty="0" err="1"/>
              <a:t>Namjildorj</a:t>
            </a:r>
            <a:r>
              <a:rPr lang="pt-BR" sz="2400" b="1" dirty="0"/>
              <a:t>, 10</a:t>
            </a:r>
            <a:endParaRPr lang="pt-BR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 descr="Resultado de imagem para bandeira animada mongÃ³lia">
            <a:extLst>
              <a:ext uri="{FF2B5EF4-FFF2-40B4-BE49-F238E27FC236}">
                <a16:creationId xmlns:a16="http://schemas.microsoft.com/office/drawing/2014/main" id="{4D7B5EAA-7A65-44D8-BAF2-8EE6559AE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" y="5534929"/>
            <a:ext cx="15669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pessoa, parede, interior, gravata&#10;&#10;Descrição gerada com muito alta confiança">
            <a:extLst>
              <a:ext uri="{FF2B5EF4-FFF2-40B4-BE49-F238E27FC236}">
                <a16:creationId xmlns:a16="http://schemas.microsoft.com/office/drawing/2014/main" id="{26556153-58DA-45C3-91DC-C2B960BAE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38" y="1600680"/>
            <a:ext cx="3140364" cy="35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Resultado de imagem para MongÃ³lia">
            <a:extLst>
              <a:ext uri="{FF2B5EF4-FFF2-40B4-BE49-F238E27FC236}">
                <a16:creationId xmlns:a16="http://schemas.microsoft.com/office/drawing/2014/main" id="{F76D2DF0-F517-4726-BE9B-48D6827F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374" y="4365104"/>
            <a:ext cx="4371309" cy="245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E8DBC34-5844-43AD-8077-0DE42C71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3592661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b="1" i="0" u="none" strike="noStrike" cap="none" normalizeH="0" baseline="0" dirty="0">
                <a:ln>
                  <a:noFill/>
                </a:ln>
                <a:solidFill>
                  <a:srgbClr val="212121"/>
                </a:solidFill>
                <a:effectLst/>
                <a:latin typeface="inherit"/>
              </a:rPr>
              <a:t>Cenas da Mongólia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530" name="Picture 2" descr="Resultado de imagem para MongÃ³lia">
            <a:extLst>
              <a:ext uri="{FF2B5EF4-FFF2-40B4-BE49-F238E27FC236}">
                <a16:creationId xmlns:a16="http://schemas.microsoft.com/office/drawing/2014/main" id="{C084D649-0E09-4CF3-B293-E850A0F70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198" y="714609"/>
            <a:ext cx="5436096" cy="263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F41D70B-6927-4D39-924B-7C55C7FF4B4C}"/>
              </a:ext>
            </a:extLst>
          </p:cNvPr>
          <p:cNvSpPr txBox="1"/>
          <p:nvPr/>
        </p:nvSpPr>
        <p:spPr>
          <a:xfrm>
            <a:off x="4658086" y="3362326"/>
            <a:ext cx="4430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Casa típica da região do deserto de Gobi</a:t>
            </a:r>
          </a:p>
        </p:txBody>
      </p:sp>
      <p:pic>
        <p:nvPicPr>
          <p:cNvPr id="22532" name="Picture 4" descr="Resultado de imagem para MongÃ³lia">
            <a:extLst>
              <a:ext uri="{FF2B5EF4-FFF2-40B4-BE49-F238E27FC236}">
                <a16:creationId xmlns:a16="http://schemas.microsoft.com/office/drawing/2014/main" id="{6757B33D-F962-4035-B769-44E92E11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9" y="3777044"/>
            <a:ext cx="4582308" cy="3053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60B474C-8F4B-4223-8E39-2534E9092F4D}"/>
              </a:ext>
            </a:extLst>
          </p:cNvPr>
          <p:cNvSpPr txBox="1"/>
          <p:nvPr/>
        </p:nvSpPr>
        <p:spPr>
          <a:xfrm>
            <a:off x="80667" y="3442968"/>
            <a:ext cx="45774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Montanhas </a:t>
            </a:r>
            <a:r>
              <a:rPr lang="pt-BR" sz="2000" b="1" dirty="0" err="1"/>
              <a:t>Altai</a:t>
            </a:r>
            <a:r>
              <a:rPr lang="pt-BR" sz="2000" b="1" dirty="0"/>
              <a:t> (com neve)</a:t>
            </a:r>
          </a:p>
          <a:p>
            <a:pPr algn="ctr"/>
            <a:r>
              <a:rPr lang="pt-BR" b="1" dirty="0"/>
              <a:t>(Renas ao lado do fogo)</a:t>
            </a:r>
          </a:p>
        </p:txBody>
      </p:sp>
      <p:pic>
        <p:nvPicPr>
          <p:cNvPr id="22534" name="Picture 6" descr="Resultado de imagem para MongÃ³lia">
            <a:extLst>
              <a:ext uri="{FF2B5EF4-FFF2-40B4-BE49-F238E27FC236}">
                <a16:creationId xmlns:a16="http://schemas.microsoft.com/office/drawing/2014/main" id="{1A10B692-3CBC-4336-8B91-B09B7DF9F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23" y="973846"/>
            <a:ext cx="3134086" cy="209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4F083E1-38B0-4C71-A67E-9C02B44469F6}"/>
              </a:ext>
            </a:extLst>
          </p:cNvPr>
          <p:cNvSpPr txBox="1"/>
          <p:nvPr/>
        </p:nvSpPr>
        <p:spPr>
          <a:xfrm>
            <a:off x="300824" y="2994464"/>
            <a:ext cx="3134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Treinadores de águias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53F409-2ED5-4186-BEE1-AC474F5CF67A}"/>
              </a:ext>
            </a:extLst>
          </p:cNvPr>
          <p:cNvSpPr txBox="1"/>
          <p:nvPr/>
        </p:nvSpPr>
        <p:spPr>
          <a:xfrm>
            <a:off x="4713253" y="3950386"/>
            <a:ext cx="4440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 </a:t>
            </a:r>
            <a:r>
              <a:rPr lang="pt-BR" sz="2000" b="1" dirty="0"/>
              <a:t>Ulaanbaatar  - Capital da Mongólia</a:t>
            </a:r>
          </a:p>
        </p:txBody>
      </p:sp>
    </p:spTree>
    <p:extLst>
      <p:ext uri="{BB962C8B-B14F-4D97-AF65-F5344CB8AC3E}">
        <p14:creationId xmlns:p14="http://schemas.microsoft.com/office/powerpoint/2010/main" val="3600343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32BAE80A-17D4-41CD-826B-10A20B9DC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13610"/>
            <a:ext cx="2903052" cy="32624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Iaque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iaque é um bovino peludo encontrado em algumas regiões da Ásia,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Possuem pelagem longa que os protegem do frio. Podem ser marrons, pretos ou brancos;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 Tanto o macho quanto a fêmea possuem chifres;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iaques podem viver mais de 20 anos. 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0D17FD-2B2C-4D91-BFA2-7C82233C9A01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E87C91E-9CD8-4949-AAD9-30FB14A0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838599"/>
            <a:ext cx="1758620" cy="879310"/>
          </a:xfrm>
          <a:prstGeom prst="rect">
            <a:avLst/>
          </a:prstGeom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C4D9F019-9D20-4C09-91E8-13C1E967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454" y="800768"/>
            <a:ext cx="3408422" cy="2556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https://laboutiqueduchatquipelote.com/img/cms/6846452051_421b4509ab_b.jpg">
            <a:extLst>
              <a:ext uri="{FF2B5EF4-FFF2-40B4-BE49-F238E27FC236}">
                <a16:creationId xmlns:a16="http://schemas.microsoft.com/office/drawing/2014/main" id="{C3206158-E261-4F2F-9470-00EA7C86B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821" y="3500916"/>
            <a:ext cx="3812797" cy="2140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8" descr="Imagem relacionada">
            <a:extLst>
              <a:ext uri="{FF2B5EF4-FFF2-40B4-BE49-F238E27FC236}">
                <a16:creationId xmlns:a16="http://schemas.microsoft.com/office/drawing/2014/main" id="{AC6EFB12-8E6F-4933-A3BE-94DCD626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7" y="4390186"/>
            <a:ext cx="3715864" cy="2140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542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08 de setembro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oração de Urna</a:t>
            </a: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19AF9B3-232D-46D5-8E6A-6E39188E1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2" name="CaixaDeTexto 2">
            <a:extLst>
              <a:ext uri="{FF2B5EF4-FFF2-40B4-BE49-F238E27FC236}">
                <a16:creationId xmlns:a16="http://schemas.microsoft.com/office/drawing/2014/main" id="{17205511-A795-41CA-A708-F27DE9BE6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Mongólia</a:t>
            </a:r>
            <a:endParaRPr lang="pt-BR" altLang="pt-BR" sz="2400" b="1" dirty="0"/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407F6B8C-27DF-4EDC-B9A4-83F4E233421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252988" y="2276872"/>
            <a:ext cx="1831180" cy="4215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54ED31-B8AE-4E91-A61F-30FD2C48B75C}"/>
              </a:ext>
            </a:extLst>
          </p:cNvPr>
          <p:cNvSpPr/>
          <p:nvPr/>
        </p:nvSpPr>
        <p:spPr>
          <a:xfrm>
            <a:off x="65824" y="5157538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Iveel</a:t>
            </a:r>
            <a:r>
              <a:rPr lang="pt-BR" sz="2400" b="1" dirty="0"/>
              <a:t> </a:t>
            </a:r>
            <a:r>
              <a:rPr lang="pt-BR" sz="2400" b="1" dirty="0" err="1"/>
              <a:t>Namjildorj</a:t>
            </a:r>
            <a:r>
              <a:rPr lang="pt-BR" sz="2400" b="1" dirty="0"/>
              <a:t>, 10</a:t>
            </a:r>
            <a:endParaRPr lang="pt-BR" sz="1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8" descr="Resultado de imagem para bandeira animada mongÃ³lia">
            <a:extLst>
              <a:ext uri="{FF2B5EF4-FFF2-40B4-BE49-F238E27FC236}">
                <a16:creationId xmlns:a16="http://schemas.microsoft.com/office/drawing/2014/main" id="{40D99F57-C159-4433-B9D4-2DE5C663CE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" y="5534929"/>
            <a:ext cx="15669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pessoa, ao ar livre, edifício, chão&#10;&#10;Descrição gerada com muito alta confiança">
            <a:extLst>
              <a:ext uri="{FF2B5EF4-FFF2-40B4-BE49-F238E27FC236}">
                <a16:creationId xmlns:a16="http://schemas.microsoft.com/office/drawing/2014/main" id="{4BB0BFC4-B173-4CC7-858A-315DB93B9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" y="1597836"/>
            <a:ext cx="3121891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5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F0E4472-4613-4D93-8DC7-71605BD69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5084"/>
            <a:ext cx="3780384" cy="33547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Conhecendo a Mongólia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dirty="0"/>
              <a:t>A Igreja Adventista tem uma escola e um instituto de idiomas na Mongólia.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dirty="0"/>
              <a:t>O trabalho adventista na Mongólia foi iniciado por volta de 1926 por  missionários russos.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dirty="0"/>
              <a:t>As primeiras publicações adventistas em Mongol consistiam em um hino, mimeografado na Missão Russa impresso em Harbin, Manchúria; e algum tempo depois, quatro pequenos livros.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82" name="Picture 2" descr="https://scontent.fgru3-2.fna.fbcdn.net/v/t31.0-8/27024228_936123929884998_8592492400292075130_o.jpg?_nc_cat=0&amp;oh=5fe98c8db525be7d28de0ecfb1a303b7&amp;oe=5BE83ADA">
            <a:extLst>
              <a:ext uri="{FF2B5EF4-FFF2-40B4-BE49-F238E27FC236}">
                <a16:creationId xmlns:a16="http://schemas.microsoft.com/office/drawing/2014/main" id="{3DADA01C-39A2-428E-B8A3-9408006F8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19811" r="14279"/>
          <a:stretch/>
        </p:blipFill>
        <p:spPr bwMode="auto">
          <a:xfrm>
            <a:off x="4137348" y="705084"/>
            <a:ext cx="4968552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18D2CF8-B979-4E6E-AE84-D042C6378694}"/>
              </a:ext>
            </a:extLst>
          </p:cNvPr>
          <p:cNvSpPr/>
          <p:nvPr/>
        </p:nvSpPr>
        <p:spPr>
          <a:xfrm>
            <a:off x="4137348" y="4437112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Instituto de Idiomas na Mongólia</a:t>
            </a:r>
          </a:p>
        </p:txBody>
      </p:sp>
      <p:pic>
        <p:nvPicPr>
          <p:cNvPr id="20484" name="Picture 4" descr="Resultado de imagem para Alfabeto Mongol">
            <a:extLst>
              <a:ext uri="{FF2B5EF4-FFF2-40B4-BE49-F238E27FC236}">
                <a16:creationId xmlns:a16="http://schemas.microsoft.com/office/drawing/2014/main" id="{23B48370-6938-4D57-BA94-09D5A250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105559"/>
            <a:ext cx="2088092" cy="172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CC234E4-FB42-4751-9A57-C360266D790C}"/>
              </a:ext>
            </a:extLst>
          </p:cNvPr>
          <p:cNvSpPr/>
          <p:nvPr/>
        </p:nvSpPr>
        <p:spPr>
          <a:xfrm>
            <a:off x="4139952" y="4793238"/>
            <a:ext cx="2088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Alfabeto Mongol</a:t>
            </a:r>
          </a:p>
        </p:txBody>
      </p:sp>
      <p:pic>
        <p:nvPicPr>
          <p:cNvPr id="20486" name="Picture 6" descr="https://upload.wikimedia.org/wikipedia/commons/e/e6/MongolianScripts.JPG">
            <a:extLst>
              <a:ext uri="{FF2B5EF4-FFF2-40B4-BE49-F238E27FC236}">
                <a16:creationId xmlns:a16="http://schemas.microsoft.com/office/drawing/2014/main" id="{00AF1BA9-6220-4A98-8D64-79973B9D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" y="4093244"/>
            <a:ext cx="3626843" cy="272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423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71CD67BB-111C-4C13-A385-44FBDAAB9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2903052" cy="38472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PT" b="1" dirty="0">
                <a:solidFill>
                  <a:srgbClr val="FF0000"/>
                </a:solidFill>
                <a:latin typeface="Comic Sans MS" panose="030F0702030302020204" pitchFamily="66" charset="0"/>
              </a:rPr>
              <a:t>Camelo-bactriano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camelo bactriano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encontrado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 camelo é maior que o dromedário e possui duas corcovas;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A maior corrida de camelos do mundo acontece na Mongólia;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Os camelos servem para transportar cargas, sua lã é usada para fazer roupas, cobertores, e cordas. A carne e o leite são também consumidos.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3D7AF5-67E4-467B-9313-DD8B2C7C25A8}"/>
              </a:ext>
            </a:extLst>
          </p:cNvPr>
          <p:cNvSpPr txBox="1"/>
          <p:nvPr/>
        </p:nvSpPr>
        <p:spPr>
          <a:xfrm>
            <a:off x="7822370" y="6309320"/>
            <a:ext cx="1063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8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4E87CBC-C936-45E2-A398-31C1FDFAD4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89240"/>
            <a:ext cx="1145770" cy="572885"/>
          </a:xfrm>
          <a:prstGeom prst="rect">
            <a:avLst/>
          </a:prstGeom>
        </p:spPr>
      </p:pic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88D72544-09CE-431F-8CBE-922B54000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14" y="5027131"/>
            <a:ext cx="2520280" cy="167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0A4E488E-265F-4FDF-BDD8-E94DAAF6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7" y="4878463"/>
            <a:ext cx="2400201" cy="160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6" descr="Resultado de imagem para mongolian camel">
            <a:extLst>
              <a:ext uri="{FF2B5EF4-FFF2-40B4-BE49-F238E27FC236}">
                <a16:creationId xmlns:a16="http://schemas.microsoft.com/office/drawing/2014/main" id="{05F5E74B-140A-4F52-89B6-8920D507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914" y="799690"/>
            <a:ext cx="3141796" cy="1550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Imagem 14" descr="Uma imagem contendo neve, céu, mamífero, animal&#10;&#10;Descrição gerada com muito alta confiança">
            <a:extLst>
              <a:ext uri="{FF2B5EF4-FFF2-40B4-BE49-F238E27FC236}">
                <a16:creationId xmlns:a16="http://schemas.microsoft.com/office/drawing/2014/main" id="{542D82BF-698D-481D-8DE3-7A2090BAE5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68544"/>
            <a:ext cx="2358134" cy="1653756"/>
          </a:xfrm>
          <a:prstGeom prst="rect">
            <a:avLst/>
          </a:prstGeom>
        </p:spPr>
      </p:pic>
      <p:pic>
        <p:nvPicPr>
          <p:cNvPr id="16" name="Imagem 15" descr="Uma imagem contendo céu, ao ar livre&#10;&#10;Descrição gerada com muito alta confiança">
            <a:extLst>
              <a:ext uri="{FF2B5EF4-FFF2-40B4-BE49-F238E27FC236}">
                <a16:creationId xmlns:a16="http://schemas.microsoft.com/office/drawing/2014/main" id="{14368B34-F6D1-48C6-A265-88274F863D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113" y="2448335"/>
            <a:ext cx="36766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15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15 de setembro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A menina que gostava de livros</a:t>
            </a:r>
          </a:p>
        </p:txBody>
      </p:sp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25761E8D-23DB-4BF8-AF3A-068C29E8B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4" name="CaixaDeTexto 2">
            <a:extLst>
              <a:ext uri="{FF2B5EF4-FFF2-40B4-BE49-F238E27FC236}">
                <a16:creationId xmlns:a16="http://schemas.microsoft.com/office/drawing/2014/main" id="{65BCC65D-DED7-44CA-8095-B2E320B18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Mongólia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809DAD6E-83B4-401D-9971-71A82A56D5F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252988" y="2276872"/>
            <a:ext cx="1831180" cy="42152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2A9E6885-2819-423C-8573-AC6F7E7E6FF3}"/>
              </a:ext>
            </a:extLst>
          </p:cNvPr>
          <p:cNvSpPr/>
          <p:nvPr/>
        </p:nvSpPr>
        <p:spPr>
          <a:xfrm>
            <a:off x="65824" y="5157538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Enkhsuvd</a:t>
            </a:r>
            <a:r>
              <a:rPr lang="pt-BR" sz="2400" b="1" dirty="0"/>
              <a:t> </a:t>
            </a:r>
            <a:r>
              <a:rPr lang="pt-BR" sz="2400" b="1" dirty="0" err="1"/>
              <a:t>Ganbaatar</a:t>
            </a:r>
            <a:r>
              <a:rPr lang="pt-BR" sz="2400" b="1" dirty="0"/>
              <a:t>, 34</a:t>
            </a:r>
            <a:endParaRPr lang="pt-BR" sz="2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8" descr="Resultado de imagem para bandeira animada mongÃ³lia">
            <a:extLst>
              <a:ext uri="{FF2B5EF4-FFF2-40B4-BE49-F238E27FC236}">
                <a16:creationId xmlns:a16="http://schemas.microsoft.com/office/drawing/2014/main" id="{5E90E693-6DC3-484C-AAF0-7E411F0552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42" y="5534929"/>
            <a:ext cx="1566994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interior, pessoa, livro, prateleira&#10;&#10;Descrição gerada com muito alta confiança">
            <a:extLst>
              <a:ext uri="{FF2B5EF4-FFF2-40B4-BE49-F238E27FC236}">
                <a16:creationId xmlns:a16="http://schemas.microsoft.com/office/drawing/2014/main" id="{A686F6E8-C94B-42FD-9DBB-E8B4059CA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6" y="1586689"/>
            <a:ext cx="2669309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5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1422CE3-9581-44D8-A864-B2F4BEECA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702803"/>
            <a:ext cx="2844280" cy="61247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Conheça a Mongólia</a:t>
            </a:r>
            <a:endParaRPr lang="pt-BR" b="1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b="1" dirty="0"/>
              <a:t>Mongólia é um país sem litoral entre a Rússia e a China. Quase metade a população da Mongólia vive na capital, Ulaanbaatar, e grande parte da população restante é nômade.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b="1" dirty="0"/>
              <a:t>A Mongólia é montanhosa, com uma altitude média de 5.183 pés (1.580 metros) acima do nível do mar, tornando-se um dos países mais altos do mundo.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b="1" dirty="0"/>
              <a:t>O Império Mongol liderado por </a:t>
            </a:r>
            <a:r>
              <a:rPr lang="pt-BR" b="1" dirty="0" err="1"/>
              <a:t>Gêngis</a:t>
            </a:r>
            <a:r>
              <a:rPr lang="pt-BR" b="1" dirty="0"/>
              <a:t> Khan e seus filhos, conquistaram grande parte da Ásia e Europa durante o século XIII.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506" name="Picture 2" descr="Resultado de imagem para Genghis Khan">
            <a:extLst>
              <a:ext uri="{FF2B5EF4-FFF2-40B4-BE49-F238E27FC236}">
                <a16:creationId xmlns:a16="http://schemas.microsoft.com/office/drawing/2014/main" id="{DAAC0000-FF62-456A-94DB-4FCE64F8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295" y="5000550"/>
            <a:ext cx="1856656" cy="18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esultado de imagem para dinheiro da MongÃ³lia">
            <a:extLst>
              <a:ext uri="{FF2B5EF4-FFF2-40B4-BE49-F238E27FC236}">
                <a16:creationId xmlns:a16="http://schemas.microsoft.com/office/drawing/2014/main" id="{3450C4E1-02B9-45F1-B375-743D2A857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97152"/>
            <a:ext cx="4242048" cy="20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32F2AC7-AE8F-4B20-9720-F2DC7B83555A}"/>
              </a:ext>
            </a:extLst>
          </p:cNvPr>
          <p:cNvSpPr/>
          <p:nvPr/>
        </p:nvSpPr>
        <p:spPr>
          <a:xfrm>
            <a:off x="3059832" y="4378821"/>
            <a:ext cx="6012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>
                <a:solidFill>
                  <a:srgbClr val="FF0000"/>
                </a:solidFill>
              </a:rPr>
              <a:t>Gêngis</a:t>
            </a:r>
            <a:r>
              <a:rPr lang="pt-BR" sz="2400" b="1" dirty="0">
                <a:solidFill>
                  <a:srgbClr val="FF0000"/>
                </a:solidFill>
              </a:rPr>
              <a:t> Khan </a:t>
            </a:r>
            <a:endParaRPr lang="pt-BR" sz="2400" dirty="0">
              <a:solidFill>
                <a:srgbClr val="FF0000"/>
              </a:solidFill>
            </a:endParaRPr>
          </a:p>
        </p:txBody>
      </p:sp>
      <p:pic>
        <p:nvPicPr>
          <p:cNvPr id="21512" name="Picture 8" descr="Resultado de imagem para Ulaanbaatar">
            <a:extLst>
              <a:ext uri="{FF2B5EF4-FFF2-40B4-BE49-F238E27FC236}">
                <a16:creationId xmlns:a16="http://schemas.microsoft.com/office/drawing/2014/main" id="{7CC85622-FEB1-45E2-92BC-57554705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02803"/>
            <a:ext cx="313184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Resultado de imagem para montanhas da MongÃ³lia">
            <a:extLst>
              <a:ext uri="{FF2B5EF4-FFF2-40B4-BE49-F238E27FC236}">
                <a16:creationId xmlns:a16="http://schemas.microsoft.com/office/drawing/2014/main" id="{6389D06B-3FA0-4C42-986C-006DE114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2007740"/>
            <a:ext cx="3077294" cy="204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309635F-54C2-4641-A5FD-A94DA1CB52E3}"/>
              </a:ext>
            </a:extLst>
          </p:cNvPr>
          <p:cNvSpPr/>
          <p:nvPr/>
        </p:nvSpPr>
        <p:spPr>
          <a:xfrm>
            <a:off x="6047656" y="1208812"/>
            <a:ext cx="3060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Montanhas na Mongólia</a:t>
            </a:r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A8D9987-1EF4-4EC7-8701-DA7EECE03C08}"/>
              </a:ext>
            </a:extLst>
          </p:cNvPr>
          <p:cNvSpPr/>
          <p:nvPr/>
        </p:nvSpPr>
        <p:spPr>
          <a:xfrm>
            <a:off x="2915817" y="3087736"/>
            <a:ext cx="3131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</a:rPr>
              <a:t>Ulaanbaatar</a:t>
            </a:r>
            <a:endParaRPr lang="pt-B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39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2" name="AutoShape 4" descr="Resultado de imagem para American black b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6" descr="Imagem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8" descr="Imagem relacionada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Imagem relacionada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4" descr="File:Cub with trophy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CaixaDeTexto 18">
            <a:extLst>
              <a:ext uri="{FF2B5EF4-FFF2-40B4-BE49-F238E27FC236}">
                <a16:creationId xmlns:a16="http://schemas.microsoft.com/office/drawing/2014/main" id="{A2464AF3-CCE5-402E-A4A1-034F5ABAA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30" y="795100"/>
            <a:ext cx="2903052" cy="400109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Águia dourada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A </a:t>
            </a:r>
            <a:r>
              <a:rPr lang="es-ES" sz="1200" dirty="0" err="1">
                <a:latin typeface="Comic Sans MS" panose="030F0702030302020204" pitchFamily="66" charset="0"/>
              </a:rPr>
              <a:t>águia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dourada</a:t>
            </a:r>
            <a:r>
              <a:rPr lang="es-ES" sz="1200" dirty="0">
                <a:latin typeface="Comic Sans MS" panose="030F0702030302020204" pitchFamily="66" charset="0"/>
              </a:rPr>
              <a:t>, é </a:t>
            </a:r>
            <a:r>
              <a:rPr lang="es-ES" sz="1200" dirty="0" err="1">
                <a:latin typeface="Comic Sans MS" panose="030F0702030302020204" pitchFamily="66" charset="0"/>
              </a:rPr>
              <a:t>uma</a:t>
            </a:r>
            <a:r>
              <a:rPr lang="es-ES" sz="1200" dirty="0">
                <a:latin typeface="Comic Sans MS" panose="030F0702030302020204" pitchFamily="66" charset="0"/>
              </a:rPr>
              <a:t> ave de </a:t>
            </a:r>
            <a:r>
              <a:rPr lang="es-ES" sz="1200" dirty="0" err="1">
                <a:latin typeface="Comic Sans MS" panose="030F0702030302020204" pitchFamily="66" charset="0"/>
              </a:rPr>
              <a:t>rapina</a:t>
            </a:r>
            <a:r>
              <a:rPr lang="es-ES" sz="1200" dirty="0">
                <a:latin typeface="Comic Sans MS" panose="030F0702030302020204" pitchFamily="66" charset="0"/>
              </a:rPr>
              <a:t> encontrada na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inclusive na </a:t>
            </a:r>
            <a:r>
              <a:rPr lang="es-ES" sz="1200" b="1" dirty="0" err="1">
                <a:latin typeface="Comic Sans MS" panose="030F0702030302020204" pitchFamily="66" charset="0"/>
              </a:rPr>
              <a:t>Mongólia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es-ES" sz="1200" b="1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É um dos maiores pássaros do planeta. A envergadura de suas asas chega a medir 2,30m;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Usam suas garras de até 6cm como armas, na caça de coelhos e raposas;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Na Mongólia acontece todos os anos um campeonato que reúne vários caçadores e suas águias, chamado Festival da Águia.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EF7545-F4C5-4F6F-B92E-1E1695B9F5E6}"/>
              </a:ext>
            </a:extLst>
          </p:cNvPr>
          <p:cNvSpPr txBox="1"/>
          <p:nvPr/>
        </p:nvSpPr>
        <p:spPr>
          <a:xfrm>
            <a:off x="3112098" y="2025604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Mongólia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F8B55D-194C-44F5-8AC1-C36A61D585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785" y="1287201"/>
            <a:ext cx="1249616" cy="624808"/>
          </a:xfrm>
          <a:prstGeom prst="rect">
            <a:avLst/>
          </a:prstGeom>
        </p:spPr>
      </p:pic>
      <p:pic>
        <p:nvPicPr>
          <p:cNvPr id="17" name="Picture 6" descr="Imagem relacionada">
            <a:extLst>
              <a:ext uri="{FF2B5EF4-FFF2-40B4-BE49-F238E27FC236}">
                <a16:creationId xmlns:a16="http://schemas.microsoft.com/office/drawing/2014/main" id="{4D360BC9-50CE-479B-B32E-DD6DEAAE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80" y="3959022"/>
            <a:ext cx="5672898" cy="2392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8" descr="Imagem relacionada">
            <a:extLst>
              <a:ext uri="{FF2B5EF4-FFF2-40B4-BE49-F238E27FC236}">
                <a16:creationId xmlns:a16="http://schemas.microsoft.com/office/drawing/2014/main" id="{AAD68F92-81AF-4A72-9278-2E0627079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904" y="778197"/>
            <a:ext cx="4070788" cy="2719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551800CC-A78C-4650-A184-D01F40EA1275}"/>
              </a:ext>
            </a:extLst>
          </p:cNvPr>
          <p:cNvSpPr/>
          <p:nvPr/>
        </p:nvSpPr>
        <p:spPr>
          <a:xfrm>
            <a:off x="5076056" y="3497356"/>
            <a:ext cx="3483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dirty="0" err="1">
                <a:latin typeface="Comic Sans MS" panose="030F0702030302020204" pitchFamily="66" charset="0"/>
              </a:rPr>
              <a:t>Ashol</a:t>
            </a:r>
            <a:r>
              <a:rPr lang="pt-BR" sz="1200" dirty="0">
                <a:latin typeface="Comic Sans MS" panose="030F0702030302020204" pitchFamily="66" charset="0"/>
              </a:rPr>
              <a:t>-Pan, a menina da Mongólia que caça com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 águia dourada</a:t>
            </a:r>
          </a:p>
        </p:txBody>
      </p:sp>
      <p:pic>
        <p:nvPicPr>
          <p:cNvPr id="20" name="Picture 10" descr="Imagem relacionada">
            <a:extLst>
              <a:ext uri="{FF2B5EF4-FFF2-40B4-BE49-F238E27FC236}">
                <a16:creationId xmlns:a16="http://schemas.microsoft.com/office/drawing/2014/main" id="{4A9C8E88-3A8D-43E2-BD3B-040E79BD1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35" y="4924545"/>
            <a:ext cx="2507734" cy="1675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E15DA2A0-E02B-4B26-9121-8A9CB585B23C}"/>
              </a:ext>
            </a:extLst>
          </p:cNvPr>
          <p:cNvSpPr txBox="1"/>
          <p:nvPr/>
        </p:nvSpPr>
        <p:spPr>
          <a:xfrm>
            <a:off x="3878715" y="6442936"/>
            <a:ext cx="5085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Caçadores e suas águias, no Festival anual da Águia na Mongólia </a:t>
            </a:r>
          </a:p>
        </p:txBody>
      </p:sp>
    </p:spTree>
    <p:extLst>
      <p:ext uri="{BB962C8B-B14F-4D97-AF65-F5344CB8AC3E}">
        <p14:creationId xmlns:p14="http://schemas.microsoft.com/office/powerpoint/2010/main" val="23162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59371" y="73237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Mongólia</a:t>
            </a:r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4837821" y="717863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China</a:t>
            </a:r>
            <a:endParaRPr lang="pt-BR" altLang="pt-BR" sz="3600" b="1" dirty="0"/>
          </a:p>
        </p:txBody>
      </p:sp>
      <p:sp>
        <p:nvSpPr>
          <p:cNvPr id="12" name="CaixaDeTexto 3"/>
          <p:cNvSpPr txBox="1">
            <a:spLocks noChangeArrowheads="1"/>
          </p:cNvSpPr>
          <p:nvPr/>
        </p:nvSpPr>
        <p:spPr bwMode="auto">
          <a:xfrm>
            <a:off x="102810" y="4941167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Coreia do Norte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54FAE2-DCDA-42E6-A0BC-9CCC9C556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1" y="32085"/>
            <a:ext cx="9084629" cy="666750"/>
          </a:xfrm>
        </p:spPr>
        <p:txBody>
          <a:bodyPr/>
          <a:lstStyle/>
          <a:p>
            <a:r>
              <a:rPr lang="pt-BR" dirty="0"/>
              <a:t>DIVISÃO PACÍFICO NORTE - ASIÁTICO</a:t>
            </a:r>
          </a:p>
        </p:txBody>
      </p:sp>
      <p:sp>
        <p:nvSpPr>
          <p:cNvPr id="10" name="CaixaDeTexto 3">
            <a:extLst>
              <a:ext uri="{FF2B5EF4-FFF2-40B4-BE49-F238E27FC236}">
                <a16:creationId xmlns:a16="http://schemas.microsoft.com/office/drawing/2014/main" id="{CA2A0EB1-D9F6-47BF-BFF1-03FF93E9F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821" y="2963396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Coreia do Sul</a:t>
            </a:r>
            <a:endParaRPr lang="pt-BR" altLang="pt-BR" sz="3600" b="1" dirty="0"/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26A7DB8E-2921-4CAC-AD41-55D3BA6A9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09" y="2909408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Japão</a:t>
            </a:r>
            <a:endParaRPr lang="pt-BR" altLang="pt-BR" sz="3600" b="1" dirty="0"/>
          </a:p>
        </p:txBody>
      </p:sp>
      <p:sp>
        <p:nvSpPr>
          <p:cNvPr id="15" name="CaixaDeTexto 3">
            <a:extLst>
              <a:ext uri="{FF2B5EF4-FFF2-40B4-BE49-F238E27FC236}">
                <a16:creationId xmlns:a16="http://schemas.microsoft.com/office/drawing/2014/main" id="{80175911-9E73-494C-8427-23196451E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925" y="4941168"/>
            <a:ext cx="4283968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Taiwan</a:t>
            </a:r>
            <a:endParaRPr lang="pt-BR" altLang="pt-BR" sz="3600" b="1" dirty="0"/>
          </a:p>
        </p:txBody>
      </p:sp>
      <p:pic>
        <p:nvPicPr>
          <p:cNvPr id="1028" name="Picture 4" descr="Resultado de imagem para bandeira animada coreia do norte">
            <a:extLst>
              <a:ext uri="{FF2B5EF4-FFF2-40B4-BE49-F238E27FC236}">
                <a16:creationId xmlns:a16="http://schemas.microsoft.com/office/drawing/2014/main" id="{26CA06EF-8E97-4A38-A25C-A1D8094E13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584" y="5587498"/>
            <a:ext cx="2369816" cy="12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bandeira animada japÃ£o">
            <a:extLst>
              <a:ext uri="{FF2B5EF4-FFF2-40B4-BE49-F238E27FC236}">
                <a16:creationId xmlns:a16="http://schemas.microsoft.com/office/drawing/2014/main" id="{AD125A88-37F8-4862-AFDF-81274CAEFA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83" y="3585029"/>
            <a:ext cx="1790299" cy="132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Resultado de imagem para bandeira animada mongÃ³lia">
            <a:extLst>
              <a:ext uri="{FF2B5EF4-FFF2-40B4-BE49-F238E27FC236}">
                <a16:creationId xmlns:a16="http://schemas.microsoft.com/office/drawing/2014/main" id="{4627B0D8-6B3A-47DC-B046-C5753B6FD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74" y="1258624"/>
            <a:ext cx="2189241" cy="16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sultado de imagem para bandeira animada china">
            <a:extLst>
              <a:ext uri="{FF2B5EF4-FFF2-40B4-BE49-F238E27FC236}">
                <a16:creationId xmlns:a16="http://schemas.microsoft.com/office/drawing/2014/main" id="{9BAE9D4D-2D94-4F98-AE59-011FA930BB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773" y="1253988"/>
            <a:ext cx="2189241" cy="165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Resultado de imagem para bandeira animada corÃ©ia do sul">
            <a:extLst>
              <a:ext uri="{FF2B5EF4-FFF2-40B4-BE49-F238E27FC236}">
                <a16:creationId xmlns:a16="http://schemas.microsoft.com/office/drawing/2014/main" id="{06C46A84-C47A-4CB1-85AB-DBCCC17914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94" y="3585029"/>
            <a:ext cx="1934907" cy="133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ultado de imagem para bandeira animada taiwan">
            <a:extLst>
              <a:ext uri="{FF2B5EF4-FFF2-40B4-BE49-F238E27FC236}">
                <a16:creationId xmlns:a16="http://schemas.microsoft.com/office/drawing/2014/main" id="{A53066A8-8865-48BA-823D-00A0B2FF53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53" y="5587498"/>
            <a:ext cx="1821049" cy="12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12" grpId="0" animBg="1"/>
      <p:bldP spid="10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22 de setembro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Show de talentos de Deus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FBC95D7-60A8-4553-9698-AC881C296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3" name="CaixaDeTexto 2">
            <a:extLst>
              <a:ext uri="{FF2B5EF4-FFF2-40B4-BE49-F238E27FC236}">
                <a16:creationId xmlns:a16="http://schemas.microsoft.com/office/drawing/2014/main" id="{65E1D33A-3434-4E34-9CFB-491A4B2D4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China</a:t>
            </a:r>
            <a:endParaRPr lang="pt-BR" altLang="pt-BR" sz="2400" b="1" dirty="0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CCCF4F6-AE5E-4198-9AC3-8DCE09EF801F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4252988" y="3543154"/>
            <a:ext cx="1399132" cy="29489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>
            <a:extLst>
              <a:ext uri="{FF2B5EF4-FFF2-40B4-BE49-F238E27FC236}">
                <a16:creationId xmlns:a16="http://schemas.microsoft.com/office/drawing/2014/main" id="{57BC6C87-BAE2-4ECC-A280-1D859E741674}"/>
              </a:ext>
            </a:extLst>
          </p:cNvPr>
          <p:cNvSpPr/>
          <p:nvPr/>
        </p:nvSpPr>
        <p:spPr>
          <a:xfrm>
            <a:off x="65824" y="5157538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Sarah, 23 </a:t>
            </a:r>
            <a:endParaRPr lang="pt-BR" sz="3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4" descr="Resultado de imagem para bandeira animada taiwan">
            <a:extLst>
              <a:ext uri="{FF2B5EF4-FFF2-40B4-BE49-F238E27FC236}">
                <a16:creationId xmlns:a16="http://schemas.microsoft.com/office/drawing/2014/main" id="{46EE7AEF-0BE7-4CE3-A83B-9C1D7FFC47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20" y="5619203"/>
            <a:ext cx="1736308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Uma imagem contendo edifício, ao ar livre, chão, pessoa&#10;&#10;Descrição gerada com muito alta confiança">
            <a:extLst>
              <a:ext uri="{FF2B5EF4-FFF2-40B4-BE49-F238E27FC236}">
                <a16:creationId xmlns:a16="http://schemas.microsoft.com/office/drawing/2014/main" id="{E35DF3B7-1E7A-4590-8480-825EE28F5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09" y="1627101"/>
            <a:ext cx="3112655" cy="35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nsdadventist.org/FCKData/DSC_0088.JPG">
            <a:extLst>
              <a:ext uri="{FF2B5EF4-FFF2-40B4-BE49-F238E27FC236}">
                <a16:creationId xmlns:a16="http://schemas.microsoft.com/office/drawing/2014/main" id="{8B9B35C5-9680-4008-A419-F0F929013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555433"/>
            <a:ext cx="4898603" cy="3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09A3C83-F3CB-431B-B704-B31BD3917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2627784" cy="44319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t-BR" b="1" dirty="0"/>
              <a:t>Apesar de seu tamanho, toda a China está em um único fuso horário.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t-BR" b="1" dirty="0"/>
              <a:t>A população atual da China é 1,387 bilhão de pessoas. Isso compõe 18,47 por cento da população mundial.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t-BR" b="1" dirty="0"/>
              <a:t>Existem 433.449 membros e 1.195 igrejas na China. A China tem um população de 1.386.040.000 habitantes, um adventista para cada 3.198 pessoas em o país.</a:t>
            </a:r>
            <a:endParaRPr kumimoji="0" lang="pt-PT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458" name="Picture 2" descr="http://www.nsdadventist.org/FCKData/DSC_0174.JPG">
            <a:extLst>
              <a:ext uri="{FF2B5EF4-FFF2-40B4-BE49-F238E27FC236}">
                <a16:creationId xmlns:a16="http://schemas.microsoft.com/office/drawing/2014/main" id="{A8E8F9DD-335C-4DD1-BAB7-191B23E96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21" y="705084"/>
            <a:ext cx="4898603" cy="32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246385F-D810-4C0D-AF9C-CA884B18C432}"/>
              </a:ext>
            </a:extLst>
          </p:cNvPr>
          <p:cNvSpPr txBox="1"/>
          <p:nvPr/>
        </p:nvSpPr>
        <p:spPr>
          <a:xfrm>
            <a:off x="179512" y="590039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/>
              <a:t>Inauguração da igreja de </a:t>
            </a:r>
            <a:r>
              <a:rPr lang="pt-BR" b="1" dirty="0" err="1"/>
              <a:t>Nanjing</a:t>
            </a:r>
            <a:r>
              <a:rPr lang="pt-BR" b="1" dirty="0"/>
              <a:t> na China. O coral da igreja canta “Aleluia” de </a:t>
            </a:r>
            <a:r>
              <a:rPr lang="pt-BR" b="1" dirty="0" err="1"/>
              <a:t>Haendel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099010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6" name="CaixaDeTexto 18">
            <a:extLst>
              <a:ext uri="{FF2B5EF4-FFF2-40B4-BE49-F238E27FC236}">
                <a16:creationId xmlns:a16="http://schemas.microsoft.com/office/drawing/2014/main" id="{3031D242-9626-496A-A349-DEBE23FC7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65" y="755929"/>
            <a:ext cx="2903052" cy="418576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Panda gigante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panda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da </a:t>
            </a:r>
            <a:r>
              <a:rPr lang="es-ES" sz="1200" dirty="0" err="1">
                <a:latin typeface="Comic Sans MS" panose="030F0702030302020204" pitchFamily="66" charset="0"/>
              </a:rPr>
              <a:t>Ásia</a:t>
            </a:r>
            <a:r>
              <a:rPr lang="es-ES" sz="1200" dirty="0">
                <a:latin typeface="Comic Sans MS" panose="030F0702030302020204" pitchFamily="66" charset="0"/>
              </a:rPr>
              <a:t>, encontrado inclusive na </a:t>
            </a:r>
            <a:r>
              <a:rPr lang="es-ES" sz="1200" b="1" dirty="0">
                <a:latin typeface="Comic Sans MS" panose="030F0702030302020204" pitchFamily="66" charset="0"/>
              </a:rPr>
              <a:t>China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branca e preta, e o focinho é curto. Podem medir até 1,50m e pesar até 160 quilos;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Muito dócil e tímido, dificilmente ataca o homem. Se alimentam principalmente de bambu;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Seus filhotes nascem bem pequenos.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Vivem por volta de 20 anos.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B2EC0F-61AE-41BB-B013-05873C243F80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da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China</a:t>
            </a:r>
          </a:p>
        </p:txBody>
      </p:sp>
      <p:pic>
        <p:nvPicPr>
          <p:cNvPr id="8" name="Picture 2" descr="Resultado de imagem para bandeira da china">
            <a:extLst>
              <a:ext uri="{FF2B5EF4-FFF2-40B4-BE49-F238E27FC236}">
                <a16:creationId xmlns:a16="http://schemas.microsoft.com/office/drawing/2014/main" id="{E1326CDF-9233-4C82-AFFF-672B273A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812763"/>
            <a:ext cx="1396198" cy="9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m relacionada">
            <a:extLst>
              <a:ext uri="{FF2B5EF4-FFF2-40B4-BE49-F238E27FC236}">
                <a16:creationId xmlns:a16="http://schemas.microsoft.com/office/drawing/2014/main" id="{B5073064-36FA-4C6A-8C9F-0FCB051DC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315" y="831255"/>
            <a:ext cx="3240885" cy="216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Imagem relacionada">
            <a:extLst>
              <a:ext uri="{FF2B5EF4-FFF2-40B4-BE49-F238E27FC236}">
                <a16:creationId xmlns:a16="http://schemas.microsoft.com/office/drawing/2014/main" id="{A24DEB66-7FA6-4C49-9689-6600042AA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05663"/>
            <a:ext cx="3888432" cy="258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Imagem relacionada">
            <a:extLst>
              <a:ext uri="{FF2B5EF4-FFF2-40B4-BE49-F238E27FC236}">
                <a16:creationId xmlns:a16="http://schemas.microsoft.com/office/drawing/2014/main" id="{B1F5816D-1A0C-491E-9E2B-5BBFCA87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9" y="5031563"/>
            <a:ext cx="2282907" cy="1712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0" descr="Imagem relacionada">
            <a:extLst>
              <a:ext uri="{FF2B5EF4-FFF2-40B4-BE49-F238E27FC236}">
                <a16:creationId xmlns:a16="http://schemas.microsoft.com/office/drawing/2014/main" id="{58D97703-8563-4A8B-989B-530D8BFA9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23" y="997801"/>
            <a:ext cx="2531011" cy="1898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93343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82B557-DDF5-49BD-889C-2B9277F55C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Missões – 29</a:t>
            </a:r>
            <a:r>
              <a:rPr lang="pt-BR" altLang="pt-BR" dirty="0">
                <a:latin typeface="Calibri" panose="020F0502020204030204" pitchFamily="34" charset="0"/>
              </a:rPr>
              <a:t> de setembro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6774" y="74773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36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Nenhum bloco de madeira</a:t>
            </a:r>
          </a:p>
          <a:p>
            <a:pPr algn="ctr">
              <a:defRPr/>
            </a:pPr>
            <a:r>
              <a:rPr lang="pt-BR" sz="2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Programa do décimo terceiro sábado</a:t>
            </a:r>
          </a:p>
        </p:txBody>
      </p:sp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445D586-4D58-4B5C-862C-7F3D50AB64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10" name="CaixaDeTexto 2">
            <a:extLst>
              <a:ext uri="{FF2B5EF4-FFF2-40B4-BE49-F238E27FC236}">
                <a16:creationId xmlns:a16="http://schemas.microsoft.com/office/drawing/2014/main" id="{7D13BCAF-C345-43A0-BA60-6B78ECE0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6237312"/>
            <a:ext cx="15669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Taiwan</a:t>
            </a:r>
            <a:endParaRPr lang="pt-BR" altLang="pt-BR" sz="2400" b="1" dirty="0"/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6F659C26-C7A3-444C-97BF-5804B63B1CEA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634938" y="4509120"/>
            <a:ext cx="1385334" cy="1959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E6C55398-2353-4F78-B879-8F8B77D3BC92}"/>
              </a:ext>
            </a:extLst>
          </p:cNvPr>
          <p:cNvSpPr/>
          <p:nvPr/>
        </p:nvSpPr>
        <p:spPr>
          <a:xfrm>
            <a:off x="-15517" y="6312897"/>
            <a:ext cx="361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i="1" dirty="0" err="1"/>
              <a:t>Zhui</a:t>
            </a:r>
            <a:r>
              <a:rPr lang="pt-BR" sz="2400" b="1" i="1" dirty="0"/>
              <a:t> Wen-</a:t>
            </a:r>
            <a:r>
              <a:rPr lang="pt-BR" sz="2400" b="1" i="1" dirty="0" err="1"/>
              <a:t>Zhi</a:t>
            </a:r>
            <a:r>
              <a:rPr lang="pt-BR" sz="2400" b="1" i="1" dirty="0"/>
              <a:t> </a:t>
            </a:r>
            <a:endParaRPr lang="pt-BR" sz="4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6AE8054-1D63-47AD-9AD7-52174775202B}"/>
              </a:ext>
            </a:extLst>
          </p:cNvPr>
          <p:cNvSpPr/>
          <p:nvPr/>
        </p:nvSpPr>
        <p:spPr>
          <a:xfrm>
            <a:off x="2729667" y="1678200"/>
            <a:ext cx="9549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 dirty="0" err="1"/>
              <a:t>Zhui</a:t>
            </a:r>
            <a:r>
              <a:rPr lang="pt-BR" i="1" dirty="0"/>
              <a:t> Wen-</a:t>
            </a:r>
            <a:r>
              <a:rPr lang="pt-BR" i="1" dirty="0" err="1"/>
              <a:t>Zhi</a:t>
            </a:r>
            <a:endParaRPr lang="pt-BR" i="1" dirty="0"/>
          </a:p>
          <a:p>
            <a:pPr algn="ctr"/>
            <a:r>
              <a:rPr lang="pt-BR" i="1" dirty="0"/>
              <a:t>Com a foto de </a:t>
            </a:r>
            <a:r>
              <a:rPr lang="pt-BR" i="1" dirty="0" err="1"/>
              <a:t>Shan</a:t>
            </a:r>
            <a:r>
              <a:rPr lang="pt-BR" i="1" dirty="0"/>
              <a:t> Xi </a:t>
            </a:r>
            <a:r>
              <a:rPr lang="pt-BR" i="1" dirty="0" err="1"/>
              <a:t>Qi</a:t>
            </a:r>
            <a:r>
              <a:rPr lang="pt-BR" i="1" dirty="0"/>
              <a:t> </a:t>
            </a:r>
            <a:r>
              <a:rPr lang="pt-BR" i="1" dirty="0" err="1"/>
              <a:t>Zi</a:t>
            </a:r>
            <a:r>
              <a:rPr lang="pt-BR" i="1" dirty="0"/>
              <a:t> </a:t>
            </a:r>
            <a:endParaRPr lang="pt-BR" sz="3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8F79858-0A08-4907-9977-24D4B7DBAD23}"/>
              </a:ext>
            </a:extLst>
          </p:cNvPr>
          <p:cNvSpPr/>
          <p:nvPr/>
        </p:nvSpPr>
        <p:spPr>
          <a:xfrm>
            <a:off x="59124" y="4216398"/>
            <a:ext cx="9549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i="1" dirty="0" err="1"/>
              <a:t>Zhui</a:t>
            </a:r>
            <a:r>
              <a:rPr lang="pt-BR" i="1" dirty="0"/>
              <a:t> Wen-</a:t>
            </a:r>
            <a:r>
              <a:rPr lang="pt-BR" i="1" dirty="0" err="1"/>
              <a:t>Zhi</a:t>
            </a:r>
            <a:endParaRPr lang="pt-BR" i="1" dirty="0"/>
          </a:p>
          <a:p>
            <a:pPr algn="ctr"/>
            <a:r>
              <a:rPr lang="pt-BR" i="1" dirty="0"/>
              <a:t>Com o marido</a:t>
            </a:r>
            <a:endParaRPr lang="pt-BR" sz="3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14" descr="Resultado de imagem para bandeira animada taiwan">
            <a:extLst>
              <a:ext uri="{FF2B5EF4-FFF2-40B4-BE49-F238E27FC236}">
                <a16:creationId xmlns:a16="http://schemas.microsoft.com/office/drawing/2014/main" id="{F0AFE17A-53BB-4242-B6FE-AFA97D530C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94" y="5552759"/>
            <a:ext cx="1821049" cy="124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pessoa, interior, mesa, vestuário&#10;&#10;Descrição gerada com muito alta confiança">
            <a:extLst>
              <a:ext uri="{FF2B5EF4-FFF2-40B4-BE49-F238E27FC236}">
                <a16:creationId xmlns:a16="http://schemas.microsoft.com/office/drawing/2014/main" id="{35B26CB4-B6D7-4F23-8FF0-DF4F2CCCA0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0" y="1599963"/>
            <a:ext cx="2660073" cy="2517289"/>
          </a:xfrm>
          <a:prstGeom prst="rect">
            <a:avLst/>
          </a:prstGeom>
        </p:spPr>
      </p:pic>
      <p:pic>
        <p:nvPicPr>
          <p:cNvPr id="8" name="Imagem 7" descr="Uma imagem contendo pessoa, edifício, interior, mesa&#10;&#10;Descrição gerada com muito alta confiança">
            <a:extLst>
              <a:ext uri="{FF2B5EF4-FFF2-40B4-BE49-F238E27FC236}">
                <a16:creationId xmlns:a16="http://schemas.microsoft.com/office/drawing/2014/main" id="{94A0F1B6-4389-41EF-BC1C-FF76B99F6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3" y="3754777"/>
            <a:ext cx="2660073" cy="25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9E30B263-F9DA-4554-8165-38BCC128C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" y="1214438"/>
            <a:ext cx="7826337" cy="5639345"/>
          </a:xfrm>
          <a:prstGeom prst="rect">
            <a:avLst/>
          </a:prstGeom>
        </p:spPr>
      </p:pic>
      <p:sp>
        <p:nvSpPr>
          <p:cNvPr id="41987" name="CaixaDeTexto 24">
            <a:extLst>
              <a:ext uri="{FF2B5EF4-FFF2-40B4-BE49-F238E27FC236}">
                <a16:creationId xmlns:a16="http://schemas.microsoft.com/office/drawing/2014/main" id="{6A3A146E-EA33-4219-B1C5-32B183C7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4496" y="4163594"/>
            <a:ext cx="3606587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8600" indent="-228600">
              <a:buFont typeface="+mj-lt"/>
              <a:buAutoNum type="arabicPeriod"/>
            </a:pPr>
            <a:r>
              <a:rPr lang="pt-BR" altLang="pt-BR" sz="1200" b="1" dirty="0"/>
              <a:t>Plantio de uma igreja de período integral na China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Construção da Primeira igreja Adventista em </a:t>
            </a:r>
            <a:r>
              <a:rPr lang="pt-BR" altLang="pt-BR" sz="1200" b="1" dirty="0" err="1"/>
              <a:t>Sejong</a:t>
            </a:r>
            <a:r>
              <a:rPr lang="pt-BR" altLang="pt-BR" sz="1200" b="1" dirty="0"/>
              <a:t>, Coreia do Sul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Colégio Interno para o Ensino Médio em Ulan-Bator, Mongólia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Centro de treinamento da juventude na igreja de </a:t>
            </a:r>
            <a:r>
              <a:rPr lang="pt-BR" altLang="pt-BR" sz="1200" b="1" dirty="0" err="1"/>
              <a:t>Setagaya</a:t>
            </a:r>
            <a:r>
              <a:rPr lang="pt-BR" altLang="pt-BR" sz="1200" b="1" dirty="0"/>
              <a:t>, em Tóquio, Japão</a:t>
            </a:r>
          </a:p>
          <a:p>
            <a:pPr marL="228600" indent="-228600" eaLnBrk="1" hangingPunct="1">
              <a:buFont typeface="+mj-lt"/>
              <a:buAutoNum type="arabicPeriod"/>
            </a:pPr>
            <a:endParaRPr lang="pt-BR" altLang="pt-BR" sz="1200" b="1" dirty="0"/>
          </a:p>
          <a:p>
            <a:pPr marL="228600" indent="-228600" eaLnBrk="1" hangingPunct="1">
              <a:buFont typeface="+mj-lt"/>
              <a:buAutoNum type="arabicPeriod"/>
            </a:pPr>
            <a:r>
              <a:rPr lang="pt-BR" altLang="pt-BR" sz="1200" b="1" dirty="0"/>
              <a:t>Seis centros de saúde em cidades de Taiwan </a:t>
            </a:r>
          </a:p>
        </p:txBody>
      </p:sp>
      <p:cxnSp>
        <p:nvCxnSpPr>
          <p:cNvPr id="34" name="Conector de seta reta 21">
            <a:extLst>
              <a:ext uri="{FF2B5EF4-FFF2-40B4-BE49-F238E27FC236}">
                <a16:creationId xmlns:a16="http://schemas.microsoft.com/office/drawing/2014/main" id="{2B02CD95-F083-4B97-888C-9AAD358AE5C4}"/>
              </a:ext>
            </a:extLst>
          </p:cNvPr>
          <p:cNvCxnSpPr>
            <a:cxnSpLocks/>
            <a:stCxn id="37" idx="6"/>
          </p:cNvCxnSpPr>
          <p:nvPr/>
        </p:nvCxnSpPr>
        <p:spPr>
          <a:xfrm flipH="1" flipV="1">
            <a:off x="5739868" y="3703953"/>
            <a:ext cx="61809" cy="117675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ipse 34">
            <a:extLst>
              <a:ext uri="{FF2B5EF4-FFF2-40B4-BE49-F238E27FC236}">
                <a16:creationId xmlns:a16="http://schemas.microsoft.com/office/drawing/2014/main" id="{7F95D1F8-773B-4C21-A331-A96E85560639}"/>
              </a:ext>
            </a:extLst>
          </p:cNvPr>
          <p:cNvSpPr>
            <a:spLocks noChangeAspect="1"/>
          </p:cNvSpPr>
          <p:nvPr/>
        </p:nvSpPr>
        <p:spPr>
          <a:xfrm>
            <a:off x="5247413" y="5264275"/>
            <a:ext cx="539750" cy="3238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3.</a:t>
            </a:r>
          </a:p>
        </p:txBody>
      </p:sp>
      <p:cxnSp>
        <p:nvCxnSpPr>
          <p:cNvPr id="36" name="Conector de seta reta 21">
            <a:extLst>
              <a:ext uri="{FF2B5EF4-FFF2-40B4-BE49-F238E27FC236}">
                <a16:creationId xmlns:a16="http://schemas.microsoft.com/office/drawing/2014/main" id="{E7C097A6-C780-42D3-80FE-A218DC3754EB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3657178" y="2149880"/>
            <a:ext cx="1669280" cy="3161822"/>
          </a:xfrm>
          <a:prstGeom prst="straightConnector1">
            <a:avLst/>
          </a:prstGeom>
          <a:ln w="254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lipse 36">
            <a:extLst>
              <a:ext uri="{FF2B5EF4-FFF2-40B4-BE49-F238E27FC236}">
                <a16:creationId xmlns:a16="http://schemas.microsoft.com/office/drawing/2014/main" id="{84AAD446-5318-4240-B9DF-4119697357B5}"/>
              </a:ext>
            </a:extLst>
          </p:cNvPr>
          <p:cNvSpPr>
            <a:spLocks noChangeAspect="1"/>
          </p:cNvSpPr>
          <p:nvPr/>
        </p:nvSpPr>
        <p:spPr>
          <a:xfrm>
            <a:off x="5261927" y="4717988"/>
            <a:ext cx="539750" cy="32543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2.</a:t>
            </a:r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7D5E1302-0291-48A0-8F49-CE84F158A7D1}"/>
              </a:ext>
            </a:extLst>
          </p:cNvPr>
          <p:cNvSpPr>
            <a:spLocks noChangeAspect="1"/>
          </p:cNvSpPr>
          <p:nvPr/>
        </p:nvSpPr>
        <p:spPr>
          <a:xfrm>
            <a:off x="5234621" y="4179441"/>
            <a:ext cx="539750" cy="32385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1.</a:t>
            </a:r>
          </a:p>
        </p:txBody>
      </p:sp>
      <p:cxnSp>
        <p:nvCxnSpPr>
          <p:cNvPr id="39" name="Conector de seta reta 21">
            <a:extLst>
              <a:ext uri="{FF2B5EF4-FFF2-40B4-BE49-F238E27FC236}">
                <a16:creationId xmlns:a16="http://schemas.microsoft.com/office/drawing/2014/main" id="{E721AA19-28A9-4F99-9B1E-5CAB8A6D5EC3}"/>
              </a:ext>
            </a:extLst>
          </p:cNvPr>
          <p:cNvCxnSpPr>
            <a:cxnSpLocks/>
            <a:stCxn id="38" idx="2"/>
          </p:cNvCxnSpPr>
          <p:nvPr/>
        </p:nvCxnSpPr>
        <p:spPr>
          <a:xfrm flipH="1" flipV="1">
            <a:off x="3275856" y="3871878"/>
            <a:ext cx="1958765" cy="469488"/>
          </a:xfrm>
          <a:prstGeom prst="straightConnector1">
            <a:avLst/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t-BR" altLang="pt-BR" dirty="0"/>
              <a:t>DIVISÃO DO PACÍFICO NORTE - ASIÁTICO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AEC487F-2EEE-4B13-B2C5-C810445EFAE8}"/>
              </a:ext>
            </a:extLst>
          </p:cNvPr>
          <p:cNvSpPr>
            <a:spLocks noChangeAspect="1"/>
          </p:cNvSpPr>
          <p:nvPr/>
        </p:nvSpPr>
        <p:spPr>
          <a:xfrm>
            <a:off x="5246978" y="5793020"/>
            <a:ext cx="539750" cy="3238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4.</a:t>
            </a:r>
          </a:p>
        </p:txBody>
      </p:sp>
      <p:cxnSp>
        <p:nvCxnSpPr>
          <p:cNvPr id="13" name="Conector de seta reta 21">
            <a:extLst>
              <a:ext uri="{FF2B5EF4-FFF2-40B4-BE49-F238E27FC236}">
                <a16:creationId xmlns:a16="http://schemas.microsoft.com/office/drawing/2014/main" id="{F10E763E-26A7-4FB2-906C-262F85366030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5786728" y="3921405"/>
            <a:ext cx="1084485" cy="2033540"/>
          </a:xfrm>
          <a:prstGeom prst="straightConnector1">
            <a:avLst/>
          </a:prstGeom>
          <a:ln w="254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>
            <a:extLst>
              <a:ext uri="{FF2B5EF4-FFF2-40B4-BE49-F238E27FC236}">
                <a16:creationId xmlns:a16="http://schemas.microsoft.com/office/drawing/2014/main" id="{CD22F0DC-2EAB-4681-A436-3DBD27285502}"/>
              </a:ext>
            </a:extLst>
          </p:cNvPr>
          <p:cNvSpPr>
            <a:spLocks noChangeAspect="1"/>
          </p:cNvSpPr>
          <p:nvPr/>
        </p:nvSpPr>
        <p:spPr>
          <a:xfrm>
            <a:off x="5261927" y="6336975"/>
            <a:ext cx="539750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tx1"/>
                </a:solidFill>
              </a:rPr>
              <a:t>5.</a:t>
            </a:r>
          </a:p>
        </p:txBody>
      </p:sp>
      <p:cxnSp>
        <p:nvCxnSpPr>
          <p:cNvPr id="15" name="Conector de seta reta 21">
            <a:extLst>
              <a:ext uri="{FF2B5EF4-FFF2-40B4-BE49-F238E27FC236}">
                <a16:creationId xmlns:a16="http://schemas.microsoft.com/office/drawing/2014/main" id="{C5087B45-C822-476C-B4DF-21A4CD09E494}"/>
              </a:ext>
            </a:extLst>
          </p:cNvPr>
          <p:cNvCxnSpPr>
            <a:cxnSpLocks/>
            <a:stCxn id="14" idx="2"/>
          </p:cNvCxnSpPr>
          <p:nvPr/>
        </p:nvCxnSpPr>
        <p:spPr>
          <a:xfrm flipH="1" flipV="1">
            <a:off x="5052209" y="5425455"/>
            <a:ext cx="209718" cy="1073445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54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7EC081-D4AC-4B8D-BD9A-4C3AB76C77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  <a:p>
            <a:endParaRPr lang="pt-BR" dirty="0"/>
          </a:p>
        </p:txBody>
      </p:sp>
      <p:sp>
        <p:nvSpPr>
          <p:cNvPr id="10" name="CaixaDeTexto 18">
            <a:extLst>
              <a:ext uri="{FF2B5EF4-FFF2-40B4-BE49-F238E27FC236}">
                <a16:creationId xmlns:a16="http://schemas.microsoft.com/office/drawing/2014/main" id="{5E792FDB-1B50-42DC-B978-5B053801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847169"/>
            <a:ext cx="2903052" cy="33547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Corvo azul de Taiwan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corvo azul de </a:t>
            </a:r>
            <a:r>
              <a:rPr lang="es-ES" sz="1200" dirty="0" err="1">
                <a:latin typeface="Comic Sans MS" panose="030F0702030302020204" pitchFamily="66" charset="0"/>
              </a:rPr>
              <a:t>Taiwan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uma</a:t>
            </a:r>
            <a:r>
              <a:rPr lang="es-ES" sz="1200" dirty="0">
                <a:latin typeface="Comic Sans MS" panose="030F0702030302020204" pitchFamily="66" charset="0"/>
              </a:rPr>
              <a:t> ave colorida e </a:t>
            </a:r>
            <a:r>
              <a:rPr lang="pt-BR" sz="1200" dirty="0">
                <a:latin typeface="Comic Sans MS" panose="030F0702030302020204" pitchFamily="66" charset="0"/>
              </a:rPr>
              <a:t>é nativa das montanhas de </a:t>
            </a:r>
            <a:r>
              <a:rPr lang="pt-BR" sz="1200" b="1" dirty="0">
                <a:latin typeface="Comic Sans MS" panose="030F0702030302020204" pitchFamily="66" charset="0"/>
              </a:rPr>
              <a:t>Taiwan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PT" altLang="pt-BR" sz="1200" dirty="0">
                <a:solidFill>
                  <a:srgbClr val="212121"/>
                </a:solidFill>
                <a:latin typeface="Comic Sans MS" panose="030F0702030302020204" pitchFamily="66" charset="0"/>
              </a:rPr>
              <a:t>Sua cabeça e pescoço são negros. Os olhos são amarelos. O bico e os pés são vermelhos e o restante de sua plumagem é principalmente azul. As asas e as penas da cauda têm pontas brancas</a:t>
            </a:r>
            <a:r>
              <a:rPr lang="pt-BR" sz="1200" dirty="0">
                <a:latin typeface="Comic Sans MS" panose="030F0702030302020204" pitchFamily="66" charset="0"/>
              </a:rPr>
              <a:t>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Se alimenta de pequenos insetos, plantas, frutos e sementes</a:t>
            </a:r>
            <a:r>
              <a:rPr lang="pt-BR" dirty="0"/>
              <a:t>. 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BBC311A-C52F-4ADD-B3A4-1DCE30EE8A33}"/>
              </a:ext>
            </a:extLst>
          </p:cNvPr>
          <p:cNvSpPr txBox="1"/>
          <p:nvPr/>
        </p:nvSpPr>
        <p:spPr>
          <a:xfrm>
            <a:off x="7036640" y="6047421"/>
            <a:ext cx="1675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de </a:t>
            </a:r>
          </a:p>
          <a:p>
            <a:pPr algn="ctr"/>
            <a:r>
              <a:rPr lang="pt-BR" sz="1200" dirty="0">
                <a:latin typeface="Comic Sans MS" panose="030F0702030302020204" pitchFamily="66" charset="0"/>
              </a:rPr>
              <a:t>Taiwan</a:t>
            </a:r>
          </a:p>
        </p:txBody>
      </p:sp>
      <p:pic>
        <p:nvPicPr>
          <p:cNvPr id="14" name="Picture 2" descr="Resultado de imagem para bandeira de taiwan">
            <a:extLst>
              <a:ext uri="{FF2B5EF4-FFF2-40B4-BE49-F238E27FC236}">
                <a16:creationId xmlns:a16="http://schemas.microsoft.com/office/drawing/2014/main" id="{2C7AA10E-80E2-442E-A747-40044172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05" y="5841005"/>
            <a:ext cx="1368700" cy="91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m relacionada">
            <a:extLst>
              <a:ext uri="{FF2B5EF4-FFF2-40B4-BE49-F238E27FC236}">
                <a16:creationId xmlns:a16="http://schemas.microsoft.com/office/drawing/2014/main" id="{8645F175-6B89-4509-B246-A0CC0003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57" y="3429000"/>
            <a:ext cx="4017470" cy="2263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8" descr="http://4.bp.blogspot.com/-L5pInnpALLA/VAYJdxNkZ8I/AAAAAAAAZqo/osaLuTkl1OE/s1600/Pega-azul-de-Taiwan%2B(Urocissa%2Bcaerulea)%2B14%2B-%2BGould%2C%2B1863%2B%5BEN%5D.jpg">
            <a:extLst>
              <a:ext uri="{FF2B5EF4-FFF2-40B4-BE49-F238E27FC236}">
                <a16:creationId xmlns:a16="http://schemas.microsoft.com/office/drawing/2014/main" id="{E29FFD48-02CD-4A53-9C92-E6D783BCE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9" y="803981"/>
            <a:ext cx="3790226" cy="2525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http://1.bp.blogspot.com/-7-NRKmrtfdE/VAYJxMc9JzI/AAAAAAAAZrU/PIG0c4GsMz4/s1600/Pega-azul-de-Taiwan%2B(Urocissa%2Bcaerulea)%2B19%2B-%2BGould%2C%2B1863%2B%5BEN%5D.jpg">
            <a:extLst>
              <a:ext uri="{FF2B5EF4-FFF2-40B4-BE49-F238E27FC236}">
                <a16:creationId xmlns:a16="http://schemas.microsoft.com/office/drawing/2014/main" id="{F139F2BA-6F20-4F57-BE0A-1062D8A9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6" y="4382353"/>
            <a:ext cx="3559170" cy="2371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40539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A295DB4-F109-4C60-8ED0-6DFF6A24E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05" y="1886034"/>
            <a:ext cx="4812632" cy="3638349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 flipH="1">
            <a:off x="74612" y="1894765"/>
            <a:ext cx="4260230" cy="369331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dirty="0">
                <a:solidFill>
                  <a:srgbClr val="212121"/>
                </a:solidFill>
                <a:latin typeface="inherit"/>
              </a:rPr>
              <a:t>Projetos especiais incluem:</a:t>
            </a:r>
            <a:endParaRPr lang="pt-BR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400" b="1" dirty="0">
                <a:solidFill>
                  <a:srgbClr val="212121"/>
                </a:solidFill>
                <a:latin typeface="inherit"/>
              </a:rPr>
              <a:t>Um centro de saúde em Lahore, Paquistão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400" b="1" dirty="0">
                <a:solidFill>
                  <a:srgbClr val="212121"/>
                </a:solidFill>
                <a:latin typeface="inherit"/>
              </a:rPr>
              <a:t>Um centro de saúde no Camboja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400" b="1" dirty="0">
                <a:solidFill>
                  <a:srgbClr val="212121"/>
                </a:solidFill>
                <a:latin typeface="inherit"/>
              </a:rPr>
              <a:t>Uma escola de idiomas no Laos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PT" altLang="pt-BR" sz="2400" b="1" dirty="0">
                <a:solidFill>
                  <a:srgbClr val="212121"/>
                </a:solidFill>
                <a:latin typeface="inherit"/>
              </a:rPr>
              <a:t>Uma escola missionária internacional adventista em Nakhon Ratchasima, Tailândia</a:t>
            </a:r>
            <a:r>
              <a:rPr lang="pt-PT" altLang="pt-BR" sz="2400" b="1" dirty="0"/>
              <a:t> </a:t>
            </a:r>
            <a:r>
              <a:rPr lang="en-US" sz="2400" b="1" dirty="0"/>
              <a:t>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52400" y="2425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F20921D4-F482-4251-BB96-9B31265F7700}"/>
              </a:ext>
            </a:extLst>
          </p:cNvPr>
          <p:cNvCxnSpPr>
            <a:cxnSpLocks/>
          </p:cNvCxnSpPr>
          <p:nvPr/>
        </p:nvCxnSpPr>
        <p:spPr>
          <a:xfrm flipV="1">
            <a:off x="2771800" y="2636912"/>
            <a:ext cx="1872208" cy="20267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D6298397-9825-48C0-AF81-015158427817}"/>
              </a:ext>
            </a:extLst>
          </p:cNvPr>
          <p:cNvCxnSpPr>
            <a:cxnSpLocks/>
          </p:cNvCxnSpPr>
          <p:nvPr/>
        </p:nvCxnSpPr>
        <p:spPr>
          <a:xfrm>
            <a:off x="1691680" y="3581731"/>
            <a:ext cx="5184576" cy="159695"/>
          </a:xfrm>
          <a:prstGeom prst="straightConnector1">
            <a:avLst/>
          </a:prstGeom>
          <a:ln w="3175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3C8D7617-9377-41FC-BA3A-98416BC2AB4D}"/>
              </a:ext>
            </a:extLst>
          </p:cNvPr>
          <p:cNvCxnSpPr>
            <a:cxnSpLocks/>
          </p:cNvCxnSpPr>
          <p:nvPr/>
        </p:nvCxnSpPr>
        <p:spPr>
          <a:xfrm flipV="1">
            <a:off x="1115616" y="3189169"/>
            <a:ext cx="5688632" cy="1103927"/>
          </a:xfrm>
          <a:prstGeom prst="straightConnector1">
            <a:avLst/>
          </a:prstGeom>
          <a:ln w="317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3A398B04-FF1F-41D8-9658-D294A6F37196}"/>
              </a:ext>
            </a:extLst>
          </p:cNvPr>
          <p:cNvCxnSpPr>
            <a:cxnSpLocks/>
          </p:cNvCxnSpPr>
          <p:nvPr/>
        </p:nvCxnSpPr>
        <p:spPr>
          <a:xfrm flipV="1">
            <a:off x="4312716" y="3501009"/>
            <a:ext cx="2347516" cy="1872207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Sudeste da Ásia – Pacífico</a:t>
            </a: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67ADF4-113A-4287-9EC9-812102A014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91680" y="188913"/>
            <a:ext cx="7272808" cy="4318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pt-BR" b="1" dirty="0">
                <a:solidFill>
                  <a:schemeClr val="bg1"/>
                </a:solidFill>
              </a:rPr>
              <a:t>Divisões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dirty="0"/>
              <a:t>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Neste trimestre contamos com a colaboração de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Eliane Batista </a:t>
            </a:r>
            <a:r>
              <a:rPr lang="pt-BR" altLang="pt-BR" sz="2400" b="1" dirty="0">
                <a:latin typeface="Calibri" pitchFamily="34" charset="0"/>
              </a:rPr>
              <a:t>para a pesquisa dos animais 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 </a:t>
            </a: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9036496" cy="2677656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Há três anos, parte da oferta do décimo terceiro sábado ajudou a Tusgal School, a única Escola Adventista do Sétimo Dia na Mongólia, expandir suas salas de aula e abrir uma biblioteca em Ulaanbaatar. Esta foto mostra alunos da quinta série, incluindo Iveel Namjildorj, à esquerda, cuja história será contada em 1º de setembro</a:t>
            </a:r>
            <a:r>
              <a:rPr lang="pt-PT" altLang="pt-BR" dirty="0">
                <a:solidFill>
                  <a:srgbClr val="212121"/>
                </a:solidFill>
                <a:latin typeface="inherit"/>
              </a:rPr>
              <a:t>.</a:t>
            </a:r>
            <a:r>
              <a:rPr lang="pt-PT" altLang="pt-BR" sz="800" dirty="0"/>
              <a:t> </a:t>
            </a:r>
            <a:endParaRPr lang="pt-PT" altLang="pt-BR" sz="2800" dirty="0">
              <a:latin typeface="Arial" panose="020B0604020202020204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CCCC9-6670-4012-8273-57083E08577B}"/>
              </a:ext>
            </a:extLst>
          </p:cNvPr>
          <p:cNvSpPr/>
          <p:nvPr/>
        </p:nvSpPr>
        <p:spPr>
          <a:xfrm>
            <a:off x="152400" y="3843044"/>
            <a:ext cx="4346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Obrigado por seu apoio e generosidade à </a:t>
            </a:r>
          </a:p>
          <a:p>
            <a:pPr algn="ctr"/>
            <a:r>
              <a:rPr lang="pt-PT" altLang="pt-BR" sz="2400" b="1" dirty="0">
                <a:solidFill>
                  <a:srgbClr val="FF0000"/>
                </a:solidFill>
                <a:latin typeface="inherit"/>
              </a:rPr>
              <a:t>Divisão Pacífico Norte - Asiático! </a:t>
            </a:r>
          </a:p>
        </p:txBody>
      </p:sp>
      <p:pic>
        <p:nvPicPr>
          <p:cNvPr id="5" name="Imagem 4" descr="Uma imagem contendo mesa, interior, janela, sentado&#10;&#10;Descrição gerada com muito alta confiança">
            <a:extLst>
              <a:ext uri="{FF2B5EF4-FFF2-40B4-BE49-F238E27FC236}">
                <a16:creationId xmlns:a16="http://schemas.microsoft.com/office/drawing/2014/main" id="{84019E5C-D1E4-44A2-A7D2-74E5ADA15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96" y="3377862"/>
            <a:ext cx="4498109" cy="34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 dirty="0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ÍNDICE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1. </a:t>
            </a:r>
            <a:r>
              <a:rPr lang="pt-BR" sz="2400" dirty="0">
                <a:hlinkClick r:id="rId2" action="ppaction://hlinksldjump"/>
              </a:rPr>
              <a:t>07/julho – Oração pelos alunos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2. </a:t>
            </a:r>
            <a:r>
              <a:rPr lang="pt-BR" sz="2400" dirty="0">
                <a:hlinkClick r:id="rId3" action="ppaction://hlinksldjump"/>
              </a:rPr>
              <a:t>14/julho – Livre dos espíritos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3. </a:t>
            </a:r>
            <a:r>
              <a:rPr lang="pt-BR" sz="2400" dirty="0">
                <a:hlinkClick r:id="rId4" action="ppaction://hlinksldjump"/>
              </a:rPr>
              <a:t>21/julho – Memorizando para o vovô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4. </a:t>
            </a:r>
            <a:r>
              <a:rPr lang="pt-BR" sz="2400" dirty="0">
                <a:hlinkClick r:id="rId5" action="ppaction://hlinksldjump"/>
              </a:rPr>
              <a:t>28/julho – O desafio de </a:t>
            </a:r>
            <a:r>
              <a:rPr lang="pt-BR" sz="2400" dirty="0" err="1">
                <a:hlinkClick r:id="rId5" action="ppaction://hlinksldjump"/>
              </a:rPr>
              <a:t>Iku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5. </a:t>
            </a:r>
            <a:r>
              <a:rPr lang="pt-BR" sz="2400" dirty="0">
                <a:hlinkClick r:id="rId6" action="ppaction://hlinksldjump"/>
              </a:rPr>
              <a:t>04/agosto – Cântico para Jesus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6. </a:t>
            </a:r>
            <a:r>
              <a:rPr lang="pt-BR" sz="2400" dirty="0">
                <a:hlinkClick r:id="rId7" action="ppaction://hlinksldjump"/>
              </a:rPr>
              <a:t>11/agosto – A nova família de </a:t>
            </a:r>
            <a:r>
              <a:rPr lang="pt-BR" sz="2400" dirty="0" err="1">
                <a:hlinkClick r:id="rId7" action="ppaction://hlinksldjump"/>
              </a:rPr>
              <a:t>Jeong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7. </a:t>
            </a:r>
            <a:r>
              <a:rPr lang="pt-BR" sz="2400" dirty="0">
                <a:hlinkClick r:id="rId8" action="ppaction://hlinksldjump"/>
              </a:rPr>
              <a:t>18/agosto – A perseverança de </a:t>
            </a:r>
            <a:r>
              <a:rPr lang="pt-BR" sz="2400" dirty="0" err="1">
                <a:hlinkClick r:id="rId8" action="ppaction://hlinksldjump"/>
              </a:rPr>
              <a:t>Soyloo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8. </a:t>
            </a:r>
            <a:r>
              <a:rPr lang="pt-BR" sz="2400" dirty="0">
                <a:hlinkClick r:id="rId9" action="ppaction://hlinksldjump"/>
              </a:rPr>
              <a:t>25/agosto – A meta é o céu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9. </a:t>
            </a:r>
            <a:r>
              <a:rPr lang="pt-BR" sz="2400" dirty="0">
                <a:hlinkClick r:id="rId10" action="ppaction://hlinksldjump"/>
              </a:rPr>
              <a:t>01/setembro – Orações respondidas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10. </a:t>
            </a:r>
            <a:r>
              <a:rPr lang="pt-BR" sz="2400" dirty="0">
                <a:hlinkClick r:id="rId11" action="ppaction://hlinksldjump"/>
              </a:rPr>
              <a:t>08/setembro – A oração de Urna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11. </a:t>
            </a:r>
            <a:r>
              <a:rPr lang="pt-BR" sz="2400" dirty="0">
                <a:hlinkClick r:id="rId12" action="ppaction://hlinksldjump"/>
              </a:rPr>
              <a:t>15/setembro – A menina que gostava de livros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12. </a:t>
            </a:r>
            <a:r>
              <a:rPr lang="pt-BR" sz="2400" dirty="0">
                <a:hlinkClick r:id="rId13" action="ppaction://hlinksldjump"/>
              </a:rPr>
              <a:t>22/setembro – Show de talentos de Deus</a:t>
            </a:r>
            <a:endParaRPr lang="pt-BR" sz="2400" dirty="0"/>
          </a:p>
          <a:p>
            <a:r>
              <a:rPr lang="pt-BR" sz="2400" dirty="0">
                <a:solidFill>
                  <a:srgbClr val="FF0000"/>
                </a:solidFill>
              </a:rPr>
              <a:t>13. </a:t>
            </a:r>
            <a:r>
              <a:rPr lang="pt-BR" sz="2400" dirty="0">
                <a:hlinkClick r:id="rId14" action="ppaction://hlinksldjump"/>
              </a:rPr>
              <a:t>29/setembro – Nenhum bloco de madeira </a:t>
            </a:r>
            <a:r>
              <a:rPr lang="pt-BR" sz="1600" dirty="0">
                <a:hlinkClick r:id="rId14" action="ppaction://hlinksldjump"/>
              </a:rPr>
              <a:t>Programa (</a:t>
            </a:r>
            <a:r>
              <a:rPr lang="pt-BR" sz="1200" dirty="0">
                <a:hlinkClick r:id="rId14" action="ppaction://hlinksldjump"/>
              </a:rPr>
              <a:t>13º sábado</a:t>
            </a:r>
            <a:r>
              <a:rPr lang="pt-BR" sz="1600" dirty="0">
                <a:hlinkClick r:id="rId14" action="ppaction://hlinksldjump"/>
              </a:rPr>
              <a:t>)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031141CD-E63E-4567-8D08-A94BFC885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6" y="1599963"/>
            <a:ext cx="5393559" cy="3886383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Missões – 07 de julho</a:t>
            </a:r>
            <a:endParaRPr lang="pt-BR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65824" y="836712"/>
            <a:ext cx="9109075" cy="785818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000" b="1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Oração pelos alunos</a:t>
            </a:r>
          </a:p>
        </p:txBody>
      </p:sp>
      <p:sp>
        <p:nvSpPr>
          <p:cNvPr id="14" name="CaixaDeTexto 2">
            <a:extLst>
              <a:ext uri="{FF2B5EF4-FFF2-40B4-BE49-F238E27FC236}">
                <a16:creationId xmlns:a16="http://schemas.microsoft.com/office/drawing/2014/main" id="{2190C86D-4B96-4081-955A-B819167D8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5994" y="6261264"/>
            <a:ext cx="1741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sz="2400" b="1" dirty="0"/>
              <a:t>Japão</a:t>
            </a:r>
            <a:endParaRPr lang="pt-BR" altLang="pt-BR" sz="2400" b="1" dirty="0"/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427984" y="3573016"/>
            <a:ext cx="3816424" cy="2919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 2"/>
          <p:cNvSpPr/>
          <p:nvPr/>
        </p:nvSpPr>
        <p:spPr>
          <a:xfrm>
            <a:off x="323528" y="5157538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err="1"/>
              <a:t>Kurihara</a:t>
            </a:r>
            <a:r>
              <a:rPr lang="pt-BR" sz="2400" b="1" dirty="0"/>
              <a:t> </a:t>
            </a:r>
            <a:r>
              <a:rPr lang="pt-BR" sz="2400" b="1" dirty="0" err="1"/>
              <a:t>Kimiyoshi</a:t>
            </a:r>
            <a:r>
              <a:rPr lang="pt-BR" sz="2400" b="1" dirty="0"/>
              <a:t>, 39</a:t>
            </a:r>
            <a:endParaRPr 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Resultado de imagem para bandeira animada japÃ£o">
            <a:extLst>
              <a:ext uri="{FF2B5EF4-FFF2-40B4-BE49-F238E27FC236}">
                <a16:creationId xmlns:a16="http://schemas.microsoft.com/office/drawing/2014/main" id="{998307A5-1540-4F5D-9B76-7AADC9F37B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51" y="5619203"/>
            <a:ext cx="1790299" cy="118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Uma imagem contendo pessoa, mesa, interior, homem&#10;&#10;Descrição gerada com muito alta confiança">
            <a:extLst>
              <a:ext uri="{FF2B5EF4-FFF2-40B4-BE49-F238E27FC236}">
                <a16:creationId xmlns:a16="http://schemas.microsoft.com/office/drawing/2014/main" id="{A711DC2A-E40F-4E64-A952-2330C2CDA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66" y="1620913"/>
            <a:ext cx="2974109" cy="357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Divisão Pacífico Norte-Asiático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705084"/>
            <a:ext cx="3276327" cy="61082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Conhecendo o Japão</a:t>
            </a:r>
          </a:p>
          <a:p>
            <a:r>
              <a:rPr lang="pt-BR" sz="1600" b="1" i="1" dirty="0"/>
              <a:t>• O Japão é um arquipélago, ou uma série de ilhas, na extremidade leste da Ásia.</a:t>
            </a:r>
          </a:p>
          <a:p>
            <a:r>
              <a:rPr lang="pt-BR" sz="1600" b="1" i="1" dirty="0"/>
              <a:t>• Três das placas tectônicas que formam a crosta terrestre estão perto do Japão e, muitas vezes, se movem uma contra a outra, causando terremotos. O país também tem cerca de 200 vulcões, dos quais 60 são ativos.</a:t>
            </a:r>
          </a:p>
          <a:p>
            <a:r>
              <a:rPr lang="pt-BR" sz="1600" b="1" i="1" dirty="0"/>
              <a:t>• A culinária japonesa inclui muito arroz, peixe e vegetais, mas pouca carne, pouca gordura ou laticínios. É uma dieta muito saudável. Isso pode explicar porque os japoneses vivem, em média, mais do que qualquer outra pessoa no mundo.</a:t>
            </a:r>
          </a:p>
          <a:p>
            <a:r>
              <a:rPr lang="pt-BR" sz="1600" b="1" i="1" dirty="0"/>
              <a:t>• O esporte nacional do Japão é o sumô. Para ganhar uma luta, o lutador deve forçar o adversário a sair do ringue ou forçá-lo a tocar o chão com qualquer parte do corpo que não seja a planta dos pés.</a:t>
            </a:r>
            <a:endParaRPr kumimoji="0" lang="pt-PT" altLang="pt-B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698" name="Picture 2" descr="Resultado de imagem para sumÃ´">
            <a:extLst>
              <a:ext uri="{FF2B5EF4-FFF2-40B4-BE49-F238E27FC236}">
                <a16:creationId xmlns:a16="http://schemas.microsoft.com/office/drawing/2014/main" id="{B9B3EBD6-6290-4C5A-9E1E-8214A29E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585" y="4819228"/>
            <a:ext cx="2381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59BC6DC-A1C2-4273-B41B-E71115055E10}"/>
              </a:ext>
            </a:extLst>
          </p:cNvPr>
          <p:cNvSpPr txBox="1"/>
          <p:nvPr/>
        </p:nvSpPr>
        <p:spPr>
          <a:xfrm>
            <a:off x="6691585" y="4819228"/>
            <a:ext cx="76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Sumô</a:t>
            </a:r>
          </a:p>
        </p:txBody>
      </p:sp>
      <p:pic>
        <p:nvPicPr>
          <p:cNvPr id="29700" name="Picture 4" descr="Resultado de imagem para culinaria japonÃªsa">
            <a:extLst>
              <a:ext uri="{FF2B5EF4-FFF2-40B4-BE49-F238E27FC236}">
                <a16:creationId xmlns:a16="http://schemas.microsoft.com/office/drawing/2014/main" id="{0C585E6F-EA08-4FE5-9D10-BCB991EF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41" y="4365104"/>
            <a:ext cx="33478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537643F-D8E2-4044-B030-B00172A35CB2}"/>
              </a:ext>
            </a:extLst>
          </p:cNvPr>
          <p:cNvSpPr txBox="1"/>
          <p:nvPr/>
        </p:nvSpPr>
        <p:spPr>
          <a:xfrm>
            <a:off x="6614368" y="4409920"/>
            <a:ext cx="24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Culinária </a:t>
            </a:r>
            <a:r>
              <a:rPr lang="pt-BR" b="1" dirty="0" err="1"/>
              <a:t>Japonêsa</a:t>
            </a:r>
            <a:endParaRPr lang="pt-BR" b="1" dirty="0"/>
          </a:p>
        </p:txBody>
      </p:sp>
      <p:pic>
        <p:nvPicPr>
          <p:cNvPr id="29702" name="Picture 6" descr="Resultado de imagem para vulcÃµes no japÃ£o">
            <a:extLst>
              <a:ext uri="{FF2B5EF4-FFF2-40B4-BE49-F238E27FC236}">
                <a16:creationId xmlns:a16="http://schemas.microsoft.com/office/drawing/2014/main" id="{BEA2963B-16C4-490D-8254-DE9C7179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789877"/>
            <a:ext cx="5766496" cy="357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18">
            <a:extLst>
              <a:ext uri="{FF2B5EF4-FFF2-40B4-BE49-F238E27FC236}">
                <a16:creationId xmlns:a16="http://schemas.microsoft.com/office/drawing/2014/main" id="{20EAEB87-E4AC-4A59-90B8-685F64426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" y="722037"/>
            <a:ext cx="2903052" cy="32624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pt-BR" i="1" dirty="0"/>
          </a:p>
          <a:p>
            <a:pPr algn="ctr"/>
            <a:r>
              <a:rPr lang="pt-BR" sz="16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Macaco japonês</a:t>
            </a:r>
          </a:p>
          <a:p>
            <a:pPr algn="ctr"/>
            <a:endParaRPr lang="pt-BR" sz="1600" b="1" dirty="0">
              <a:solidFill>
                <a:srgbClr val="FF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200" dirty="0">
                <a:latin typeface="Comic Sans MS" panose="030F0702030302020204" pitchFamily="66" charset="0"/>
              </a:rPr>
              <a:t>O macaco </a:t>
            </a:r>
            <a:r>
              <a:rPr lang="es-ES" sz="1200" dirty="0" err="1">
                <a:latin typeface="Comic Sans MS" panose="030F0702030302020204" pitchFamily="66" charset="0"/>
              </a:rPr>
              <a:t>japonês</a:t>
            </a:r>
            <a:r>
              <a:rPr lang="es-ES" sz="1200" dirty="0">
                <a:latin typeface="Comic Sans MS" panose="030F0702030302020204" pitchFamily="66" charset="0"/>
              </a:rPr>
              <a:t>, </a:t>
            </a:r>
            <a:r>
              <a:rPr lang="es-ES" sz="1200" dirty="0" err="1">
                <a:latin typeface="Comic Sans MS" panose="030F0702030302020204" pitchFamily="66" charset="0"/>
              </a:rPr>
              <a:t>também</a:t>
            </a:r>
            <a:r>
              <a:rPr lang="es-ES" sz="1200" dirty="0">
                <a:latin typeface="Comic Sans MS" panose="030F0702030302020204" pitchFamily="66" charset="0"/>
              </a:rPr>
              <a:t> </a:t>
            </a:r>
            <a:r>
              <a:rPr lang="es-ES" sz="1200" dirty="0" err="1">
                <a:latin typeface="Comic Sans MS" panose="030F0702030302020204" pitchFamily="66" charset="0"/>
              </a:rPr>
              <a:t>conhecido</a:t>
            </a:r>
            <a:r>
              <a:rPr lang="es-ES" sz="1200" dirty="0">
                <a:latin typeface="Comic Sans MS" panose="030F0702030302020204" pitchFamily="66" charset="0"/>
              </a:rPr>
              <a:t> como macaco das </a:t>
            </a:r>
            <a:r>
              <a:rPr lang="es-ES" sz="1200" dirty="0" err="1">
                <a:latin typeface="Comic Sans MS" panose="030F0702030302020204" pitchFamily="66" charset="0"/>
              </a:rPr>
              <a:t>neves</a:t>
            </a:r>
            <a:r>
              <a:rPr lang="es-ES" sz="1200" dirty="0">
                <a:latin typeface="Comic Sans MS" panose="030F0702030302020204" pitchFamily="66" charset="0"/>
              </a:rPr>
              <a:t> é </a:t>
            </a:r>
            <a:r>
              <a:rPr lang="es-ES" sz="1200" dirty="0" err="1">
                <a:latin typeface="Comic Sans MS" panose="030F0702030302020204" pitchFamily="66" charset="0"/>
              </a:rPr>
              <a:t>um</a:t>
            </a:r>
            <a:r>
              <a:rPr lang="es-ES" sz="1200" dirty="0">
                <a:latin typeface="Comic Sans MS" panose="030F0702030302020204" pitchFamily="66" charset="0"/>
              </a:rPr>
              <a:t> animal nativo do </a:t>
            </a:r>
            <a:r>
              <a:rPr lang="es-ES" sz="1200" dirty="0" err="1">
                <a:latin typeface="Comic Sans MS" panose="030F0702030302020204" pitchFamily="66" charset="0"/>
              </a:rPr>
              <a:t>sul</a:t>
            </a:r>
            <a:r>
              <a:rPr lang="es-ES" sz="1200" dirty="0">
                <a:latin typeface="Comic Sans MS" panose="030F0702030302020204" pitchFamily="66" charset="0"/>
              </a:rPr>
              <a:t> do </a:t>
            </a:r>
            <a:r>
              <a:rPr lang="es-ES" sz="1200" b="1" dirty="0" err="1">
                <a:latin typeface="Comic Sans MS" panose="030F0702030302020204" pitchFamily="66" charset="0"/>
              </a:rPr>
              <a:t>Japão</a:t>
            </a:r>
            <a:r>
              <a:rPr lang="es-ES" sz="1200" dirty="0">
                <a:latin typeface="Comic Sans MS" panose="030F0702030302020204" pitchFamily="66" charset="0"/>
              </a:rPr>
              <a:t>;</a:t>
            </a:r>
            <a:r>
              <a:rPr lang="es-ES" sz="1200" b="1" dirty="0">
                <a:latin typeface="Comic Sans MS" panose="030F0702030302020204" pitchFamily="66" charset="0"/>
              </a:rPr>
              <a:t> </a:t>
            </a:r>
          </a:p>
          <a:p>
            <a:pPr algn="just"/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Sua pelagem é cinzenta. Tem focinho vermelho e sem pelos e cauda curta;</a:t>
            </a:r>
          </a:p>
          <a:p>
            <a:pPr algn="just"/>
            <a:endParaRPr lang="pt-BR" sz="1200" dirty="0">
              <a:latin typeface="Comic Sans MS" panose="030F0702030302020204" pitchFamily="66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200" dirty="0">
                <a:latin typeface="Comic Sans MS" panose="030F0702030302020204" pitchFamily="66" charset="0"/>
              </a:rPr>
              <a:t>Onde vivem é muito frio no inverno. Usam as piscinas quentes naturais para se aquecerem e relaxarem.</a:t>
            </a:r>
            <a:endParaRPr lang="pt-BR" sz="1200" dirty="0"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06CAD4-E0AD-4F09-BDED-B8C285D28CA9}"/>
              </a:ext>
            </a:extLst>
          </p:cNvPr>
          <p:cNvSpPr txBox="1"/>
          <p:nvPr/>
        </p:nvSpPr>
        <p:spPr>
          <a:xfrm>
            <a:off x="7175967" y="5031173"/>
            <a:ext cx="2130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Comic Sans MS" panose="030F0702030302020204" pitchFamily="66" charset="0"/>
              </a:rPr>
              <a:t>Bandeira do Japão</a:t>
            </a:r>
          </a:p>
        </p:txBody>
      </p:sp>
      <p:pic>
        <p:nvPicPr>
          <p:cNvPr id="11" name="Picture 2" descr="Bandeira do Japão">
            <a:extLst>
              <a:ext uri="{FF2B5EF4-FFF2-40B4-BE49-F238E27FC236}">
                <a16:creationId xmlns:a16="http://schemas.microsoft.com/office/drawing/2014/main" id="{11ABBE93-D570-49C1-ADDB-C1C5012C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906" y="4255094"/>
            <a:ext cx="1199005" cy="8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hoshikei02s2400.jpg">
            <a:extLst>
              <a:ext uri="{FF2B5EF4-FFF2-40B4-BE49-F238E27FC236}">
                <a16:creationId xmlns:a16="http://schemas.microsoft.com/office/drawing/2014/main" id="{89D9A452-1BB8-46F3-8BEE-77D060FF2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41085"/>
            <a:ext cx="2270522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Imagem relacionada">
            <a:extLst>
              <a:ext uri="{FF2B5EF4-FFF2-40B4-BE49-F238E27FC236}">
                <a16:creationId xmlns:a16="http://schemas.microsoft.com/office/drawing/2014/main" id="{FBED66D2-92B4-40C6-BC81-6F0AEB239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91495"/>
            <a:ext cx="2257364" cy="1693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6" descr="Imagem relacionada">
            <a:extLst>
              <a:ext uri="{FF2B5EF4-FFF2-40B4-BE49-F238E27FC236}">
                <a16:creationId xmlns:a16="http://schemas.microsoft.com/office/drawing/2014/main" id="{A3B383C9-AAB5-44DB-8684-0562B107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142" y="4109737"/>
            <a:ext cx="2521071" cy="167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8" descr="Imagem relacionada">
            <a:extLst>
              <a:ext uri="{FF2B5EF4-FFF2-40B4-BE49-F238E27FC236}">
                <a16:creationId xmlns:a16="http://schemas.microsoft.com/office/drawing/2014/main" id="{74B0CD23-530D-4696-AEDD-0F387AB4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84" y="729786"/>
            <a:ext cx="2760241" cy="155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0" descr="Imagem relacionada">
            <a:extLst>
              <a:ext uri="{FF2B5EF4-FFF2-40B4-BE49-F238E27FC236}">
                <a16:creationId xmlns:a16="http://schemas.microsoft.com/office/drawing/2014/main" id="{92C22686-4070-41A4-9C0E-9A5AC26A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5094"/>
            <a:ext cx="3319772" cy="225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12" descr="https://lh3.googleusercontent.com/LPYyiyuIc-yQAfwUQ2fhDLvcMRXNp_kktZZqSu7PHeHP80esC9WyGM4cbnDHvXkwX1m0iguL_eDltwWEdAI5X9QXaIeS8Qsy__MGjx4ffGGS-Kf13keQyDduhnxe0EcpXxBZVZYRJIvcTyPeTiRw-DY1Nl7KTYb7ePM0dOOrY-H9tEG8XzlqQ9rRZ2aTGilQUjRhfRiMYhLIWQZqdFF9UpbLcN6u3vwauiNTfBfMLzRLXebC7l61k7wWR5YNdO0Dxh-xuY98yICXVFBjah7dZNSFVdxBIItk5NTJlDuqCzX5qZ0T0UEUa5OkVRhppzUCL0MPQ0awt9jNJFLq6SshvAYQZcHviCvu_BXZg2GR5X03FpAZPunikl9h_L6M5JpuCC1kJE-ATF1Lf4dvKUX3qQOCo4F43fYNhUT5uYlslGmPNsv3vaUKvVIPQVT5N-_VPY4IqsHerWEwPFReWJ8u3UEOceprr3zi7UFG9M8kiITYwSOZDdiQYzBRgGR9s_P-zqvcjfIN7GDELbanj0ol4mJIAtNHRpL-u-lLHQuiWx_3DOmfshUCSV01EhD6F7PsaC0IF0IEAx_DuSYGV7K1uIETw0FPR-vGMyrHZIzORpMuf26ADg=w600-h331-no">
            <a:extLst>
              <a:ext uri="{FF2B5EF4-FFF2-40B4-BE49-F238E27FC236}">
                <a16:creationId xmlns:a16="http://schemas.microsoft.com/office/drawing/2014/main" id="{D63111D9-7A50-490E-9BAF-980E367C5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61" y="5393688"/>
            <a:ext cx="2503550" cy="1381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Divisão Pacífico Norte-Asiático</a:t>
            </a:r>
          </a:p>
        </p:txBody>
      </p:sp>
    </p:spTree>
    <p:extLst>
      <p:ext uri="{BB962C8B-B14F-4D97-AF65-F5344CB8AC3E}">
        <p14:creationId xmlns:p14="http://schemas.microsoft.com/office/powerpoint/2010/main" val="2722082122"/>
      </p:ext>
    </p:extLst>
  </p:cSld>
  <p:clrMapOvr>
    <a:masterClrMapping/>
  </p:clrMapOvr>
</p:sld>
</file>

<file path=ppt/theme/theme1.xml><?xml version="1.0" encoding="utf-8"?>
<a:theme xmlns:a="http://schemas.openxmlformats.org/drawingml/2006/main" name="Verde SERVIÇ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12379</TotalTime>
  <Words>2943</Words>
  <Application>Microsoft Office PowerPoint</Application>
  <PresentationFormat>Apresentação na tela (4:3)</PresentationFormat>
  <Paragraphs>420</Paragraphs>
  <Slides>48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7" baseType="lpstr">
      <vt:lpstr>맑은 고딕</vt:lpstr>
      <vt:lpstr>Arial</vt:lpstr>
      <vt:lpstr>Calibri</vt:lpstr>
      <vt:lpstr>Cochin</vt:lpstr>
      <vt:lpstr>Comic Sans MS</vt:lpstr>
      <vt:lpstr>Droid Serif</vt:lpstr>
      <vt:lpstr>inherit</vt:lpstr>
      <vt:lpstr>Wingdings</vt:lpstr>
      <vt:lpstr>Verde SERVIÇO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792</cp:revision>
  <dcterms:created xsi:type="dcterms:W3CDTF">2014-12-27T17:37:04Z</dcterms:created>
  <dcterms:modified xsi:type="dcterms:W3CDTF">2018-06-27T22:05:02Z</dcterms:modified>
</cp:coreProperties>
</file>