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0"/>
  </p:notesMasterIdLst>
  <p:handoutMasterIdLst>
    <p:handoutMasterId r:id="rId31"/>
  </p:handoutMasterIdLst>
  <p:sldIdLst>
    <p:sldId id="359" r:id="rId3"/>
    <p:sldId id="362" r:id="rId4"/>
    <p:sldId id="312" r:id="rId5"/>
    <p:sldId id="276" r:id="rId6"/>
    <p:sldId id="274" r:id="rId7"/>
    <p:sldId id="275" r:id="rId8"/>
    <p:sldId id="258" r:id="rId9"/>
    <p:sldId id="266" r:id="rId10"/>
    <p:sldId id="269" r:id="rId11"/>
    <p:sldId id="358" r:id="rId12"/>
    <p:sldId id="347" r:id="rId13"/>
    <p:sldId id="330" r:id="rId14"/>
    <p:sldId id="345" r:id="rId15"/>
    <p:sldId id="357" r:id="rId16"/>
    <p:sldId id="318" r:id="rId17"/>
    <p:sldId id="310" r:id="rId18"/>
    <p:sldId id="304" r:id="rId19"/>
    <p:sldId id="353" r:id="rId20"/>
    <p:sldId id="340" r:id="rId21"/>
    <p:sldId id="360" r:id="rId22"/>
    <p:sldId id="361" r:id="rId23"/>
    <p:sldId id="322" r:id="rId24"/>
    <p:sldId id="281" r:id="rId25"/>
    <p:sldId id="289" r:id="rId26"/>
    <p:sldId id="332" r:id="rId27"/>
    <p:sldId id="262" r:id="rId28"/>
    <p:sldId id="264" r:id="rId29"/>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008000"/>
    <a:srgbClr val="FFFFFF"/>
    <a:srgbClr val="336600"/>
    <a:srgbClr val="00FFCC"/>
    <a:srgbClr val="FF9933"/>
    <a:srgbClr val="FF66FF"/>
    <a:srgbClr val="CC33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8" d="100"/>
          <a:sy n="68" d="100"/>
        </p:scale>
        <p:origin x="1284" y="72"/>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pPr/>
              <a:t>6/21/2019</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pPr/>
              <a:t>‹nº›</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pPr/>
              <a:t>6/21/2019</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pPr/>
              <a:t>‹nº›</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anchor="t" anchorCtr="0" compatLnSpc="1">
            <a:prstTxWarp prst="textNoShape">
              <a:avLst/>
            </a:prstTxWarp>
          </a:bodyPr>
          <a:lstStyle/>
          <a:p>
            <a:endParaRPr lang="pt-BR" noProof="0"/>
          </a:p>
        </p:txBody>
      </p:sp>
      <p:sp>
        <p:nvSpPr>
          <p:cNvPr id="2" name="Título 1"/>
          <p:cNvSpPr>
            <a:spLocks noGrp="1"/>
          </p:cNvSpPr>
          <p:nvPr>
            <p:ph type="ctrTitle"/>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pPr/>
              <a:t>21/06/2019</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pPr/>
              <a:t>‹nº›</a:t>
            </a:fld>
            <a:endParaRPr lang="pt-BR" noProof="0"/>
          </a:p>
        </p:txBody>
      </p:sp>
    </p:spTree>
    <p:extLst>
      <p:ext uri="{BB962C8B-B14F-4D97-AF65-F5344CB8AC3E}">
        <p14:creationId xmlns:p14="http://schemas.microsoft.com/office/powerpoint/2010/main" val="3817955988"/>
      </p:ext>
    </p:extLst>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pPr/>
              <a:t>21/06/2019</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pPr/>
              <a:t>‹nº›</a:t>
            </a:fld>
            <a:endParaRPr lang="pt-BR" noProof="0"/>
          </a:p>
        </p:txBody>
      </p:sp>
    </p:spTree>
    <p:extLst>
      <p:ext uri="{BB962C8B-B14F-4D97-AF65-F5344CB8AC3E}">
        <p14:creationId xmlns:p14="http://schemas.microsoft.com/office/powerpoint/2010/main" val="2040880889"/>
      </p:ext>
    </p:extLst>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pPr/>
              <a:t>21/06/2019</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pPr/>
              <a:t>‹nº›</a:t>
            </a:fld>
            <a:endParaRPr lang="pt-BR" noProof="0"/>
          </a:p>
        </p:txBody>
      </p:sp>
    </p:spTree>
    <p:extLst>
      <p:ext uri="{BB962C8B-B14F-4D97-AF65-F5344CB8AC3E}">
        <p14:creationId xmlns:p14="http://schemas.microsoft.com/office/powerpoint/2010/main" val="612817689"/>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pPr/>
              <a:t>21/06/2019</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pPr/>
              <a:t>‹nº›</a:t>
            </a:fld>
            <a:endParaRPr lang="pt-BR" noProof="0"/>
          </a:p>
        </p:txBody>
      </p:sp>
    </p:spTree>
    <p:extLst>
      <p:ext uri="{BB962C8B-B14F-4D97-AF65-F5344CB8AC3E}">
        <p14:creationId xmlns:p14="http://schemas.microsoft.com/office/powerpoint/2010/main" val="2185532848"/>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a:spLocks/>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anchor="t" anchorCtr="0" compatLnSpc="1">
            <a:prstTxWarp prst="textNoShape">
              <a:avLst/>
            </a:prstTxWarp>
          </a:bodyPr>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pPr/>
              <a:t>21/06/2019</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pPr/>
              <a:t>‹nº›</a:t>
            </a:fld>
            <a:endParaRPr lang="pt-BR" noProof="0"/>
          </a:p>
        </p:txBody>
      </p:sp>
      <p:sp>
        <p:nvSpPr>
          <p:cNvPr id="2" name="Título 1"/>
          <p:cNvSpPr>
            <a:spLocks noGrp="1"/>
          </p:cNvSpPr>
          <p:nvPr>
            <p:ph type="title"/>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extLst>
      <p:ext uri="{BB962C8B-B14F-4D97-AF65-F5344CB8AC3E}">
        <p14:creationId xmlns:p14="http://schemas.microsoft.com/office/powerpoint/2010/main" val="3234467543"/>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pPr/>
              <a:t>21/06/2019</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pPr/>
              <a:t>‹nº›</a:t>
            </a:fld>
            <a:endParaRPr lang="pt-BR" noProof="0"/>
          </a:p>
        </p:txBody>
      </p:sp>
    </p:spTree>
    <p:extLst>
      <p:ext uri="{BB962C8B-B14F-4D97-AF65-F5344CB8AC3E}">
        <p14:creationId xmlns:p14="http://schemas.microsoft.com/office/powerpoint/2010/main" val="1239113715"/>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pPr/>
              <a:t>21/06/2019</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pPr/>
              <a:t>‹nº›</a:t>
            </a:fld>
            <a:endParaRPr lang="pt-BR" noProof="0"/>
          </a:p>
        </p:txBody>
      </p:sp>
    </p:spTree>
    <p:extLst>
      <p:ext uri="{BB962C8B-B14F-4D97-AF65-F5344CB8AC3E}">
        <p14:creationId xmlns:p14="http://schemas.microsoft.com/office/powerpoint/2010/main" val="2138358032"/>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pPr/>
              <a:t>21/06/2019</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pPr/>
              <a:t>‹nº›</a:t>
            </a:fld>
            <a:endParaRPr lang="pt-BR" noProof="0"/>
          </a:p>
        </p:txBody>
      </p:sp>
    </p:spTree>
    <p:extLst>
      <p:ext uri="{BB962C8B-B14F-4D97-AF65-F5344CB8AC3E}">
        <p14:creationId xmlns:p14="http://schemas.microsoft.com/office/powerpoint/2010/main" val="3163578801"/>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pPr/>
              <a:t>21/06/2019</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pPr/>
              <a:t>‹nº›</a:t>
            </a:fld>
            <a:endParaRPr lang="pt-BR" noProof="0"/>
          </a:p>
        </p:txBody>
      </p:sp>
    </p:spTree>
    <p:extLst>
      <p:ext uri="{BB962C8B-B14F-4D97-AF65-F5344CB8AC3E}">
        <p14:creationId xmlns:p14="http://schemas.microsoft.com/office/powerpoint/2010/main" val="178381615"/>
      </p:ext>
    </p:extLst>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pPr/>
              <a:t>21/06/2019</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pPr/>
              <a:t>‹nº›</a:t>
            </a:fld>
            <a:endParaRPr lang="pt-BR" noProof="0"/>
          </a:p>
        </p:txBody>
      </p:sp>
    </p:spTree>
    <p:extLst>
      <p:ext uri="{BB962C8B-B14F-4D97-AF65-F5344CB8AC3E}">
        <p14:creationId xmlns:p14="http://schemas.microsoft.com/office/powerpoint/2010/main" val="3518043182"/>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pPr/>
              <a:t>21/06/2019</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pPr/>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pPr/>
              <a:t>21/06/2019</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pPr/>
              <a:t>‹nº›</a:t>
            </a:fld>
            <a:endParaRPr lang="pt-BR" noProof="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9.gif"/><Relationship Id="rId5" Type="http://schemas.openxmlformats.org/officeDocument/2006/relationships/image" Target="../media/image11.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5.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19.gif"/><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jpeg"/><Relationship Id="rId7"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jpeg"/><Relationship Id="rId4" Type="http://schemas.openxmlformats.org/officeDocument/2006/relationships/image" Target="../media/image8.jpeg"/><Relationship Id="rId9"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png"/><Relationship Id="rId10" Type="http://schemas.openxmlformats.org/officeDocument/2006/relationships/hyperlink" Target="AMIGOS%20DA%20ESPERANca.mp4" TargetMode="External"/><Relationship Id="rId4" Type="http://schemas.openxmlformats.org/officeDocument/2006/relationships/image" Target="../media/image12.jpeg"/><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9.gif"/><Relationship Id="rId5" Type="http://schemas.openxmlformats.org/officeDocument/2006/relationships/image" Target="../media/image43.pn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BFCE7146-E6B8-4647-8939-794DA7861BD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4631"/>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806763"/>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itchFamily="34" charset="0"/>
              </a:rPr>
              <a:t>04/03 - </a:t>
            </a:r>
            <a:r>
              <a:rPr lang="pt-BR" dirty="0">
                <a:solidFill>
                  <a:schemeClr val="tx2"/>
                </a:solidFill>
                <a:latin typeface="Arial Black" pitchFamily="34" charset="0"/>
              </a:rPr>
              <a:t>Trimestral</a:t>
            </a:r>
            <a:r>
              <a:rPr lang="pt-BR" dirty="0">
                <a:solidFill>
                  <a:srgbClr val="FF0000"/>
                </a:solidFill>
                <a:latin typeface="Arial Black" pitchFamily="34" charset="0"/>
              </a:rPr>
              <a:t> </a:t>
            </a:r>
            <a:r>
              <a:rPr lang="pt-BR" dirty="0">
                <a:solidFill>
                  <a:schemeClr val="tx2"/>
                </a:solidFill>
                <a:latin typeface="Arial Black" pitchFamily="34" charset="0"/>
              </a:rPr>
              <a:t>na central de Cachoeiro (Esc. sabatina, Min. da Criança e Min. pessoal) às </a:t>
            </a:r>
            <a:r>
              <a:rPr lang="pt-BR" dirty="0" err="1">
                <a:solidFill>
                  <a:schemeClr val="tx2"/>
                </a:solidFill>
                <a:latin typeface="Arial Black" pitchFamily="34" charset="0"/>
              </a:rPr>
              <a:t>15:00h</a:t>
            </a:r>
            <a:endParaRPr lang="pt-BR" dirty="0">
              <a:solidFill>
                <a:schemeClr val="tx2"/>
              </a:solidFill>
              <a:latin typeface="Arial Black" pitchFamily="34" charset="0"/>
            </a:endParaRPr>
          </a:p>
          <a:p>
            <a:r>
              <a:rPr lang="pt-BR" dirty="0">
                <a:solidFill>
                  <a:srgbClr val="FF0000"/>
                </a:solidFill>
                <a:latin typeface="Arial Black" pitchFamily="34" charset="0"/>
              </a:rPr>
              <a:t>05 – </a:t>
            </a:r>
            <a:r>
              <a:rPr lang="pt-BR" dirty="0">
                <a:solidFill>
                  <a:srgbClr val="008000"/>
                </a:solidFill>
                <a:latin typeface="Arial Black" pitchFamily="34" charset="0"/>
              </a:rPr>
              <a:t>DOM – Feira de Saúde na Quadra de </a:t>
            </a:r>
            <a:r>
              <a:rPr lang="pt-BR" dirty="0" err="1">
                <a:solidFill>
                  <a:srgbClr val="008000"/>
                </a:solidFill>
                <a:latin typeface="Arial Black" pitchFamily="34" charset="0"/>
              </a:rPr>
              <a:t>Aracuí</a:t>
            </a:r>
            <a:endParaRPr lang="pt-BR" dirty="0">
              <a:solidFill>
                <a:srgbClr val="008000"/>
              </a:solidFill>
              <a:latin typeface="Arial Black" pitchFamily="34" charset="0"/>
            </a:endParaRPr>
          </a:p>
          <a:p>
            <a:r>
              <a:rPr lang="pt-BR" dirty="0">
                <a:solidFill>
                  <a:srgbClr val="FF0000"/>
                </a:solidFill>
                <a:latin typeface="Arial Black" pitchFamily="34" charset="0"/>
              </a:rPr>
              <a:t>08 – </a:t>
            </a:r>
            <a:r>
              <a:rPr lang="pt-BR" dirty="0">
                <a:solidFill>
                  <a:schemeClr val="tx1">
                    <a:lumMod val="50000"/>
                  </a:schemeClr>
                </a:solidFill>
                <a:latin typeface="Arial Black" pitchFamily="34" charset="0"/>
              </a:rPr>
              <a:t>Dia Internacional da Mulher</a:t>
            </a:r>
          </a:p>
          <a:p>
            <a:r>
              <a:rPr lang="pt-BR" dirty="0">
                <a:solidFill>
                  <a:srgbClr val="FF0000"/>
                </a:solidFill>
                <a:latin typeface="Arial Black" pitchFamily="34" charset="0"/>
              </a:rPr>
              <a:t>10 - sexta - </a:t>
            </a:r>
            <a:r>
              <a:rPr lang="pt-BR" dirty="0">
                <a:solidFill>
                  <a:schemeClr val="tx2"/>
                </a:solidFill>
                <a:latin typeface="Arial Black" pitchFamily="34" charset="0"/>
              </a:rPr>
              <a:t>CULTO SUBDISTRITO com o Pr. Ricardo em castelo ás 19:00. </a:t>
            </a:r>
          </a:p>
          <a:p>
            <a:r>
              <a:rPr lang="pt-BR" dirty="0">
                <a:solidFill>
                  <a:srgbClr val="FF0000"/>
                </a:solidFill>
                <a:latin typeface="Arial Black" pitchFamily="34" charset="0"/>
              </a:rPr>
              <a:t>11 – </a:t>
            </a:r>
            <a:r>
              <a:rPr lang="pt-BR" dirty="0">
                <a:solidFill>
                  <a:schemeClr val="tx1">
                    <a:lumMod val="50000"/>
                  </a:schemeClr>
                </a:solidFill>
                <a:latin typeface="Arial Black" pitchFamily="34" charset="0"/>
              </a:rPr>
              <a:t>Sermão Mensal de Mordomia + Sábado das Primícias</a:t>
            </a:r>
          </a:p>
          <a:p>
            <a:r>
              <a:rPr lang="pt-BR" dirty="0">
                <a:solidFill>
                  <a:srgbClr val="FF0000"/>
                </a:solidFill>
                <a:latin typeface="Arial Black" pitchFamily="34" charset="0"/>
              </a:rPr>
              <a:t>11 - </a:t>
            </a:r>
            <a:r>
              <a:rPr lang="pt-BR" dirty="0">
                <a:solidFill>
                  <a:schemeClr val="tx1">
                    <a:lumMod val="50000"/>
                  </a:schemeClr>
                </a:solidFill>
                <a:latin typeface="Arial Black" pitchFamily="34" charset="0"/>
              </a:rPr>
              <a:t>DISTRITAL que será em Castelo ás 15:00</a:t>
            </a:r>
          </a:p>
          <a:p>
            <a:r>
              <a:rPr lang="pt-BR" dirty="0">
                <a:solidFill>
                  <a:srgbClr val="FF0000"/>
                </a:solidFill>
                <a:latin typeface="Arial Black" pitchFamily="34" charset="0"/>
              </a:rPr>
              <a:t>12 - DOM -</a:t>
            </a:r>
            <a:r>
              <a:rPr lang="pt-BR" dirty="0">
                <a:solidFill>
                  <a:schemeClr val="tx1">
                    <a:lumMod val="50000"/>
                  </a:schemeClr>
                </a:solidFill>
                <a:latin typeface="Arial Black" pitchFamily="34" charset="0"/>
              </a:rPr>
              <a:t> TREINAMENTOS SUBDISTRITO – </a:t>
            </a:r>
            <a:r>
              <a:rPr lang="pt-BR" dirty="0">
                <a:solidFill>
                  <a:srgbClr val="008000"/>
                </a:solidFill>
                <a:latin typeface="Arial Black" pitchFamily="34" charset="0"/>
              </a:rPr>
              <a:t>em Castelo ás 09:00</a:t>
            </a:r>
            <a:r>
              <a:rPr lang="pt-BR" dirty="0">
                <a:solidFill>
                  <a:schemeClr val="tx1">
                    <a:lumMod val="50000"/>
                  </a:schemeClr>
                </a:solidFill>
                <a:latin typeface="Arial Black" pitchFamily="34" charset="0"/>
              </a:rPr>
              <a:t>, Esc. Sabatina, Recepção, Min. Pessoal e Duplas missionárias.</a:t>
            </a:r>
          </a:p>
          <a:p>
            <a:r>
              <a:rPr lang="pt-BR" dirty="0">
                <a:solidFill>
                  <a:srgbClr val="FF0000"/>
                </a:solidFill>
                <a:latin typeface="Arial Black" pitchFamily="34" charset="0"/>
              </a:rPr>
              <a:t>18 – </a:t>
            </a:r>
            <a:r>
              <a:rPr lang="pt-BR" dirty="0">
                <a:solidFill>
                  <a:schemeClr val="tx1">
                    <a:lumMod val="50000"/>
                  </a:schemeClr>
                </a:solidFill>
                <a:latin typeface="Arial Black" pitchFamily="34" charset="0"/>
              </a:rPr>
              <a:t>Dia Mundial do Jovem Adventista</a:t>
            </a:r>
          </a:p>
          <a:p>
            <a:r>
              <a:rPr lang="pt-BR" dirty="0">
                <a:solidFill>
                  <a:srgbClr val="FF0000"/>
                </a:solidFill>
                <a:latin typeface="Arial Black" pitchFamily="34" charset="0"/>
              </a:rPr>
              <a:t>19 - Dom- </a:t>
            </a:r>
            <a:r>
              <a:rPr lang="pt-BR" dirty="0">
                <a:solidFill>
                  <a:schemeClr val="tx1">
                    <a:lumMod val="50000"/>
                  </a:schemeClr>
                </a:solidFill>
                <a:latin typeface="Arial Black" pitchFamily="34" charset="0"/>
              </a:rPr>
              <a:t>TREINAMENTOS SUBDISTRITO – </a:t>
            </a:r>
            <a:r>
              <a:rPr lang="pt-BR" dirty="0">
                <a:solidFill>
                  <a:srgbClr val="008000"/>
                </a:solidFill>
                <a:latin typeface="Arial Black" pitchFamily="34" charset="0"/>
              </a:rPr>
              <a:t>em </a:t>
            </a:r>
            <a:r>
              <a:rPr lang="pt-BR" dirty="0" err="1">
                <a:solidFill>
                  <a:srgbClr val="008000"/>
                </a:solidFill>
                <a:latin typeface="Arial Black" pitchFamily="34" charset="0"/>
              </a:rPr>
              <a:t>Aracuí</a:t>
            </a:r>
            <a:r>
              <a:rPr lang="pt-BR" dirty="0">
                <a:solidFill>
                  <a:srgbClr val="008000"/>
                </a:solidFill>
                <a:latin typeface="Arial Black" pitchFamily="34" charset="0"/>
              </a:rPr>
              <a:t> ás 09:00</a:t>
            </a:r>
            <a:r>
              <a:rPr lang="pt-BR" dirty="0">
                <a:solidFill>
                  <a:schemeClr val="tx1">
                    <a:lumMod val="50000"/>
                  </a:schemeClr>
                </a:solidFill>
                <a:latin typeface="Arial Black" pitchFamily="34" charset="0"/>
              </a:rPr>
              <a:t>, Secretaria, Tesouraria e Mordomia .</a:t>
            </a:r>
          </a:p>
          <a:p>
            <a:r>
              <a:rPr lang="pt-BR" dirty="0">
                <a:solidFill>
                  <a:srgbClr val="FF0000"/>
                </a:solidFill>
                <a:latin typeface="Arial Black" pitchFamily="34" charset="0"/>
              </a:rPr>
              <a:t>24 - sexta - </a:t>
            </a:r>
            <a:r>
              <a:rPr lang="pt-BR" dirty="0">
                <a:solidFill>
                  <a:schemeClr val="tx2"/>
                </a:solidFill>
                <a:latin typeface="Arial Black" pitchFamily="34" charset="0"/>
              </a:rPr>
              <a:t>CULTO SUBDISTRITO com o Pr. Ricardo em </a:t>
            </a:r>
            <a:r>
              <a:rPr lang="pt-BR" dirty="0" err="1">
                <a:solidFill>
                  <a:schemeClr val="tx2"/>
                </a:solidFill>
                <a:latin typeface="Arial Black" pitchFamily="34" charset="0"/>
              </a:rPr>
              <a:t>Conduru</a:t>
            </a:r>
            <a:r>
              <a:rPr lang="pt-BR" dirty="0">
                <a:solidFill>
                  <a:schemeClr val="tx2"/>
                </a:solidFill>
                <a:latin typeface="Arial Black" pitchFamily="34" charset="0"/>
              </a:rPr>
              <a:t> ás 19:00. </a:t>
            </a:r>
            <a:endParaRPr lang="pt-BR" dirty="0">
              <a:solidFill>
                <a:schemeClr val="tx1">
                  <a:lumMod val="50000"/>
                </a:schemeClr>
              </a:solidFill>
              <a:latin typeface="Arial Black" pitchFamily="34" charset="0"/>
            </a:endParaRPr>
          </a:p>
          <a:p>
            <a:r>
              <a:rPr lang="pt-BR" dirty="0">
                <a:solidFill>
                  <a:srgbClr val="FF0000"/>
                </a:solidFill>
                <a:latin typeface="Arial Black" pitchFamily="34" charset="0"/>
              </a:rPr>
              <a:t>25 –</a:t>
            </a:r>
            <a:r>
              <a:rPr lang="pt-BR" dirty="0">
                <a:solidFill>
                  <a:schemeClr val="tx1">
                    <a:lumMod val="50000"/>
                  </a:schemeClr>
                </a:solidFill>
                <a:latin typeface="Arial Black" pitchFamily="34" charset="0"/>
              </a:rPr>
              <a:t> </a:t>
            </a:r>
            <a:r>
              <a:rPr lang="pt-BR" dirty="0">
                <a:solidFill>
                  <a:schemeClr val="tx2"/>
                </a:solidFill>
                <a:latin typeface="Arial Black" pitchFamily="34" charset="0"/>
              </a:rPr>
              <a:t>Encontro da Tesouraria e Mordomia Cristã no Catres</a:t>
            </a:r>
          </a:p>
          <a:p>
            <a:r>
              <a:rPr lang="pt-BR" dirty="0">
                <a:solidFill>
                  <a:srgbClr val="FF0000"/>
                </a:solidFill>
                <a:latin typeface="Arial Black" pitchFamily="34" charset="0"/>
              </a:rPr>
              <a:t>29 – </a:t>
            </a:r>
            <a:r>
              <a:rPr lang="pt-BR" dirty="0">
                <a:solidFill>
                  <a:schemeClr val="tx2"/>
                </a:solidFill>
                <a:latin typeface="Arial Black" pitchFamily="34" charset="0"/>
              </a:rPr>
              <a:t>Quartas de Poder – Ministério da Mulher</a:t>
            </a:r>
          </a:p>
          <a:p>
            <a:r>
              <a:rPr lang="pt-BR" dirty="0">
                <a:solidFill>
                  <a:srgbClr val="FF0000"/>
                </a:solidFill>
                <a:latin typeface="Arial Black" pitchFamily="34" charset="0"/>
              </a:rPr>
              <a:t>31 – </a:t>
            </a:r>
            <a:r>
              <a:rPr lang="pt-BR" dirty="0">
                <a:solidFill>
                  <a:schemeClr val="tx2"/>
                </a:solidFill>
                <a:latin typeface="Arial Black" pitchFamily="34" charset="0"/>
              </a:rPr>
              <a:t>Encontro das Mulheres na </a:t>
            </a:r>
            <a:r>
              <a:rPr lang="pt-BR" dirty="0" err="1">
                <a:solidFill>
                  <a:schemeClr val="tx2"/>
                </a:solidFill>
                <a:latin typeface="Arial Black" pitchFamily="34" charset="0"/>
              </a:rPr>
              <a:t>IASD</a:t>
            </a:r>
            <a:r>
              <a:rPr lang="pt-BR" dirty="0">
                <a:solidFill>
                  <a:schemeClr val="tx2"/>
                </a:solidFill>
                <a:latin typeface="Arial Black" pitchFamily="34" charset="0"/>
              </a:rPr>
              <a:t> de </a:t>
            </a:r>
            <a:r>
              <a:rPr lang="pt-BR" dirty="0" err="1">
                <a:solidFill>
                  <a:schemeClr val="tx2"/>
                </a:solidFill>
                <a:latin typeface="Arial Black" pitchFamily="34" charset="0"/>
              </a:rPr>
              <a:t>Aracuí</a:t>
            </a:r>
            <a:r>
              <a:rPr lang="pt-BR" dirty="0">
                <a:solidFill>
                  <a:schemeClr val="tx2"/>
                </a:solidFill>
                <a:latin typeface="Arial Black"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073813"/>
      </p:ext>
    </p:extLst>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headEnd/>
            <a:tailEnd/>
          </a:ln>
        </p:spPr>
        <p:txBody>
          <a:bodyPr wrap="square">
            <a:spAutoFit/>
          </a:bodyPr>
          <a:lstStyle/>
          <a:p>
            <a:pPr algn="ctr">
              <a:spcBef>
                <a:spcPct val="50000"/>
              </a:spcBef>
            </a:pPr>
            <a:r>
              <a:rPr lang="pt-BR" sz="3200" dirty="0">
                <a:solidFill>
                  <a:srgbClr val="0070C0"/>
                </a:solidFill>
                <a:latin typeface="Arial Black" pitchFamily="34" charset="0"/>
              </a:rPr>
              <a:t>CONFRATERNIZAÇÃO DO TRIMESTRE</a:t>
            </a:r>
            <a:br>
              <a:rPr lang="pt-BR" sz="3200" dirty="0">
                <a:solidFill>
                  <a:srgbClr val="0070C0"/>
                </a:solidFill>
                <a:latin typeface="Arial Black" pitchFamily="34" charset="0"/>
              </a:rPr>
            </a:br>
            <a:r>
              <a:rPr lang="pt-BR" sz="2800" dirty="0">
                <a:solidFill>
                  <a:srgbClr val="FF0000"/>
                </a:solidFill>
                <a:latin typeface="Arial Black" pitchFamily="34" charset="0"/>
              </a:rPr>
              <a:t>Sábado dia 26 de março, após o culto</a:t>
            </a:r>
            <a:endParaRPr lang="pt-BR" sz="2400" dirty="0">
              <a:solidFill>
                <a:srgbClr val="FF0000"/>
              </a:solidFill>
              <a:latin typeface="Arial Black"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itchFamily="34" charset="0"/>
              </a:rPr>
              <a:t>Comemoração dos aniversariantes do 1º </a:t>
            </a:r>
            <a:r>
              <a:rPr lang="pt-BR" sz="2000" dirty="0" err="1">
                <a:solidFill>
                  <a:srgbClr val="0000FF"/>
                </a:solidFill>
                <a:latin typeface="Arial Black" pitchFamily="34" charset="0"/>
              </a:rPr>
              <a:t>trim</a:t>
            </a:r>
            <a:r>
              <a:rPr lang="pt-BR" sz="2000" dirty="0">
                <a:solidFill>
                  <a:srgbClr val="0000FF"/>
                </a:solidFill>
                <a:latin typeface="Arial Black" pitchFamily="34" charset="0"/>
              </a:rPr>
              <a:t>/2016</a:t>
            </a:r>
          </a:p>
          <a:p>
            <a:pPr marL="342900" indent="-342900">
              <a:lnSpc>
                <a:spcPct val="90000"/>
              </a:lnSpc>
              <a:buFontTx/>
              <a:buChar char="-"/>
            </a:pPr>
            <a:r>
              <a:rPr lang="pt-BR" sz="2000" dirty="0">
                <a:solidFill>
                  <a:srgbClr val="0000FF"/>
                </a:solidFill>
                <a:latin typeface="Arial Black" pitchFamily="34" charset="0"/>
              </a:rPr>
              <a:t>Enceramento da Semana Santa</a:t>
            </a:r>
          </a:p>
          <a:p>
            <a:pPr marL="342900" indent="-342900">
              <a:lnSpc>
                <a:spcPct val="90000"/>
              </a:lnSpc>
              <a:buFontTx/>
              <a:buChar char="-"/>
            </a:pPr>
            <a:r>
              <a:rPr lang="pt-BR" sz="2000" dirty="0">
                <a:solidFill>
                  <a:srgbClr val="0000FF"/>
                </a:solidFill>
                <a:latin typeface="Arial Black" pitchFamily="34" charset="0"/>
              </a:rPr>
              <a:t>Enceramento da Escola Sabatina do 1º </a:t>
            </a:r>
            <a:r>
              <a:rPr lang="pt-BR" sz="2000" dirty="0" err="1">
                <a:solidFill>
                  <a:srgbClr val="0000FF"/>
                </a:solidFill>
                <a:latin typeface="Arial Black" pitchFamily="34" charset="0"/>
              </a:rPr>
              <a:t>trim</a:t>
            </a:r>
            <a:r>
              <a:rPr lang="pt-BR" sz="2000" dirty="0">
                <a:solidFill>
                  <a:srgbClr val="0000FF"/>
                </a:solidFill>
                <a:latin typeface="Arial Black" pitchFamily="34" charset="0"/>
              </a:rPr>
              <a:t>/2016</a:t>
            </a:r>
          </a:p>
          <a:p>
            <a:pPr marL="342900" indent="-342900">
              <a:lnSpc>
                <a:spcPct val="90000"/>
              </a:lnSpc>
              <a:buFontTx/>
              <a:buChar char="-"/>
            </a:pPr>
            <a:r>
              <a:rPr lang="pt-BR" sz="2000" dirty="0">
                <a:solidFill>
                  <a:srgbClr val="0000FF"/>
                </a:solidFill>
                <a:latin typeface="Arial Black" pitchFamily="34" charset="0"/>
              </a:rPr>
              <a:t>Premiação da Lição Premiada</a:t>
            </a:r>
          </a:p>
          <a:p>
            <a:pPr marL="342900" indent="-342900">
              <a:lnSpc>
                <a:spcPct val="90000"/>
              </a:lnSpc>
              <a:buFontTx/>
              <a:buChar char="-"/>
            </a:pPr>
            <a:endParaRPr lang="pt-BR" sz="2000" dirty="0">
              <a:solidFill>
                <a:srgbClr val="0000FF"/>
              </a:solidFill>
              <a:latin typeface="Arial Black" pitchFamily="34" charset="0"/>
            </a:endParaRPr>
          </a:p>
          <a:p>
            <a:pPr>
              <a:lnSpc>
                <a:spcPct val="90000"/>
              </a:lnSpc>
            </a:pPr>
            <a:r>
              <a:rPr lang="pt-BR" sz="2800" u="sng" dirty="0">
                <a:solidFill>
                  <a:srgbClr val="336600"/>
                </a:solidFill>
                <a:latin typeface="Arial Black" pitchFamily="34" charset="0"/>
              </a:rPr>
              <a:t>Haverá almoço (junta panela) especial com um delicioso bolo de sobremesa.</a:t>
            </a:r>
          </a:p>
          <a:p>
            <a:pPr algn="ctr">
              <a:lnSpc>
                <a:spcPct val="90000"/>
              </a:lnSpc>
            </a:pPr>
            <a:endParaRPr lang="pt-BR" sz="2000" dirty="0">
              <a:solidFill>
                <a:srgbClr val="0000FF"/>
              </a:solidFill>
              <a:latin typeface="Arial Black" pitchFamily="34" charset="0"/>
            </a:endParaRPr>
          </a:p>
          <a:p>
            <a:pPr algn="ctr">
              <a:lnSpc>
                <a:spcPct val="90000"/>
              </a:lnSpc>
            </a:pPr>
            <a:endParaRPr lang="pt-BR" sz="2000" dirty="0">
              <a:solidFill>
                <a:srgbClr val="0000FF"/>
              </a:solidFill>
              <a:latin typeface="Arial Black" pitchFamily="34" charset="0"/>
            </a:endParaRPr>
          </a:p>
          <a:p>
            <a:pPr>
              <a:lnSpc>
                <a:spcPct val="90000"/>
              </a:lnSpc>
            </a:pPr>
            <a:r>
              <a:rPr lang="pt-BR" sz="2000" dirty="0">
                <a:solidFill>
                  <a:srgbClr val="FF0000"/>
                </a:solidFill>
                <a:latin typeface="Arial Black"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itchFamily="34" charset="0"/>
              </a:rPr>
              <a:t>Atenção Dividir os itens do Almoço (arroz, feijão, etc...) com as famílias da igreja.</a:t>
            </a:r>
          </a:p>
          <a:p>
            <a:pPr algn="ctr">
              <a:lnSpc>
                <a:spcPct val="90000"/>
              </a:lnSpc>
            </a:pPr>
            <a:r>
              <a:rPr lang="pt-BR" sz="2000" dirty="0">
                <a:solidFill>
                  <a:schemeClr val="tx2"/>
                </a:solidFill>
                <a:latin typeface="Arial Black" pitchFamily="34" charset="0"/>
              </a:rPr>
              <a:t>Almoço vegetariano.</a:t>
            </a:r>
          </a:p>
        </p:txBody>
      </p:sp>
    </p:spTree>
    <p:extLst>
      <p:ext uri="{BB962C8B-B14F-4D97-AF65-F5344CB8AC3E}">
        <p14:creationId xmlns:p14="http://schemas.microsoft.com/office/powerpoint/2010/main" val="3142800639"/>
      </p:ext>
    </p:extLst>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itchFamily="34" charset="0"/>
              </a:rPr>
              <a:t>:: AGOSTO A NOVEMBRO 2015 ::</a:t>
            </a:r>
          </a:p>
          <a:p>
            <a:pPr>
              <a:lnSpc>
                <a:spcPct val="90000"/>
              </a:lnSpc>
              <a:buFontTx/>
              <a:buChar char="-"/>
            </a:pPr>
            <a:endParaRPr lang="pt-BR" sz="2000" dirty="0">
              <a:solidFill>
                <a:srgbClr val="FF0000"/>
              </a:solidFill>
              <a:latin typeface="Arial Black" pitchFamily="34" charset="0"/>
            </a:endParaRPr>
          </a:p>
          <a:p>
            <a:pPr>
              <a:lnSpc>
                <a:spcPct val="90000"/>
              </a:lnSpc>
            </a:pPr>
            <a:r>
              <a:rPr lang="pt-BR" sz="2000" dirty="0">
                <a:solidFill>
                  <a:schemeClr val="tx2">
                    <a:lumMod val="95000"/>
                    <a:lumOff val="5000"/>
                  </a:schemeClr>
                </a:solidFill>
                <a:latin typeface="Arial Black"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itchFamily="34" charset="0"/>
            </a:endParaRPr>
          </a:p>
          <a:p>
            <a:pPr>
              <a:lnSpc>
                <a:spcPct val="90000"/>
              </a:lnSpc>
            </a:pPr>
            <a:r>
              <a:rPr lang="pt-BR" sz="2000" dirty="0">
                <a:solidFill>
                  <a:schemeClr val="tx2">
                    <a:lumMod val="95000"/>
                    <a:lumOff val="5000"/>
                  </a:schemeClr>
                </a:solidFill>
                <a:latin typeface="Arial Black" pitchFamily="34" charset="0"/>
              </a:rPr>
              <a:t>1 - Culto de Domingo ou Quarta ás 19:30: “Encontro de Pais” e “Adoração em Família”. </a:t>
            </a:r>
            <a:r>
              <a:rPr lang="pt-BR" sz="2000" dirty="0">
                <a:solidFill>
                  <a:schemeClr val="tx2"/>
                </a:solidFill>
                <a:latin typeface="Arial Black" pitchFamily="34" charset="0"/>
              </a:rPr>
              <a:t>Série em Vídeo com Pr. Marcos Bomfim.</a:t>
            </a:r>
          </a:p>
          <a:p>
            <a:pPr>
              <a:lnSpc>
                <a:spcPct val="90000"/>
              </a:lnSpc>
            </a:pPr>
            <a:endParaRPr lang="pt-BR" sz="2000" dirty="0">
              <a:solidFill>
                <a:schemeClr val="tx2">
                  <a:lumMod val="95000"/>
                  <a:lumOff val="5000"/>
                </a:schemeClr>
              </a:solidFill>
              <a:latin typeface="Arial Black"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itchFamily="34" charset="0"/>
              </a:rPr>
              <a:t>Pr. Marcos </a:t>
            </a:r>
          </a:p>
          <a:p>
            <a:pPr algn="ctr"/>
            <a:r>
              <a:rPr lang="pt-BR" sz="1200" dirty="0">
                <a:latin typeface="Arial Black"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itchFamily="34" charset="0"/>
              </a:rPr>
              <a:t>Pr. Antônio </a:t>
            </a:r>
          </a:p>
          <a:p>
            <a:pPr algn="ctr"/>
            <a:r>
              <a:rPr lang="pt-BR" sz="1200" dirty="0">
                <a:latin typeface="Arial Black" pitchFamily="34" charset="0"/>
              </a:rPr>
              <a:t>Estrada</a:t>
            </a:r>
          </a:p>
        </p:txBody>
      </p:sp>
    </p:spTree>
    <p:extLst>
      <p:ext uri="{BB962C8B-B14F-4D97-AF65-F5344CB8AC3E}">
        <p14:creationId xmlns:p14="http://schemas.microsoft.com/office/powerpoint/2010/main" val="767925570"/>
      </p:ext>
    </p:extLst>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headEnd/>
            <a:tailEnd/>
          </a:ln>
        </p:spPr>
        <p:txBody>
          <a:bodyPr wrap="square">
            <a:spAutoFit/>
          </a:bodyPr>
          <a:lstStyle/>
          <a:p>
            <a:pPr algn="ctr">
              <a:spcBef>
                <a:spcPct val="50000"/>
              </a:spcBef>
            </a:pPr>
            <a:r>
              <a:rPr lang="pt-BR" sz="3200" dirty="0">
                <a:solidFill>
                  <a:srgbClr val="0070C0"/>
                </a:solidFill>
                <a:latin typeface="Arial Black" pitchFamily="34" charset="0"/>
              </a:rPr>
              <a:t>“Lição Premiada </a:t>
            </a:r>
            <a:r>
              <a:rPr lang="pt-BR" sz="3200" u="sng" dirty="0">
                <a:solidFill>
                  <a:srgbClr val="FF0000"/>
                </a:solidFill>
                <a:latin typeface="Arial Black" pitchFamily="34" charset="0"/>
              </a:rPr>
              <a:t>Dia 26/03/2016</a:t>
            </a:r>
            <a:r>
              <a:rPr lang="pt-BR" sz="3200" dirty="0">
                <a:solidFill>
                  <a:srgbClr val="0070C0"/>
                </a:solidFill>
                <a:latin typeface="Arial Black" pitchFamily="34" charset="0"/>
              </a:rPr>
              <a:t>”</a:t>
            </a:r>
            <a:br>
              <a:rPr lang="pt-BR" sz="3200" dirty="0">
                <a:solidFill>
                  <a:srgbClr val="0070C0"/>
                </a:solidFill>
                <a:latin typeface="Arial Black" pitchFamily="34" charset="0"/>
              </a:rPr>
            </a:br>
            <a:r>
              <a:rPr lang="pt-BR" sz="3200" dirty="0">
                <a:solidFill>
                  <a:srgbClr val="0070C0"/>
                </a:solidFill>
                <a:latin typeface="Arial Black" pitchFamily="34" charset="0"/>
              </a:rPr>
              <a:t>Projeto Eu Estudo a Lição.</a:t>
            </a:r>
            <a:endParaRPr lang="pt-BR" sz="2800" dirty="0">
              <a:solidFill>
                <a:srgbClr val="0070C0"/>
              </a:solidFill>
              <a:latin typeface="Arial Black"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itchFamily="34" charset="0"/>
              </a:rPr>
              <a:t>Para obter as provas e resposta, cada Diretor da Escola Sabatina entre em contato com Neemias – </a:t>
            </a:r>
            <a:r>
              <a:rPr lang="pt-BR" sz="2000" u="sng" dirty="0">
                <a:solidFill>
                  <a:schemeClr val="tx2"/>
                </a:solidFill>
                <a:latin typeface="Arial Black" pitchFamily="34" charset="0"/>
              </a:rPr>
              <a:t>cel.: (</a:t>
            </a:r>
            <a:r>
              <a:rPr lang="pt-BR" sz="2000" u="sng" dirty="0" err="1">
                <a:solidFill>
                  <a:schemeClr val="tx2"/>
                </a:solidFill>
                <a:latin typeface="Arial Black" pitchFamily="34" charset="0"/>
              </a:rPr>
              <a:t>whatsapp</a:t>
            </a:r>
            <a:r>
              <a:rPr lang="pt-BR" sz="2000" u="sng" dirty="0">
                <a:solidFill>
                  <a:schemeClr val="tx2"/>
                </a:solidFill>
                <a:latin typeface="Arial Black" pitchFamily="34" charset="0"/>
              </a:rPr>
              <a:t>) (55) 28 9-8112-8102</a:t>
            </a:r>
            <a:r>
              <a:rPr lang="pt-BR" sz="2000" u="sng" dirty="0">
                <a:solidFill>
                  <a:srgbClr val="336600"/>
                </a:solidFill>
                <a:latin typeface="Arial Black" pitchFamily="34" charset="0"/>
              </a:rPr>
              <a:t> </a:t>
            </a:r>
            <a:r>
              <a:rPr lang="pt-BR" sz="2000" u="sng" dirty="0">
                <a:solidFill>
                  <a:srgbClr val="0000FF"/>
                </a:solidFill>
                <a:latin typeface="Arial Black" pitchFamily="34" charset="0"/>
              </a:rPr>
              <a:t>e-mail:</a:t>
            </a:r>
            <a:r>
              <a:rPr lang="pt-BR" sz="2000" u="sng" dirty="0">
                <a:solidFill>
                  <a:srgbClr val="336600"/>
                </a:solidFill>
                <a:latin typeface="Arial Black" pitchFamily="34" charset="0"/>
              </a:rPr>
              <a:t> </a:t>
            </a:r>
            <a:r>
              <a:rPr lang="pt-BR" sz="2000" u="sng" dirty="0">
                <a:solidFill>
                  <a:srgbClr val="FF0000"/>
                </a:solidFill>
                <a:latin typeface="Arial Black" pitchFamily="34" charset="0"/>
              </a:rPr>
              <a:t>neemiasml@gmail.com</a:t>
            </a:r>
          </a:p>
          <a:p>
            <a:pPr>
              <a:lnSpc>
                <a:spcPct val="90000"/>
              </a:lnSpc>
            </a:pPr>
            <a:endParaRPr lang="pt-BR" sz="2000" u="sng" dirty="0">
              <a:solidFill>
                <a:srgbClr val="336600"/>
              </a:solidFill>
              <a:latin typeface="Arial Black" pitchFamily="34" charset="0"/>
            </a:endParaRPr>
          </a:p>
          <a:p>
            <a:pPr>
              <a:lnSpc>
                <a:spcPct val="90000"/>
              </a:lnSpc>
            </a:pPr>
            <a:endParaRPr lang="pt-BR" sz="1100" u="sng" dirty="0">
              <a:solidFill>
                <a:srgbClr val="C00000"/>
              </a:solidFill>
              <a:latin typeface="Arial Black" pitchFamily="34" charset="0"/>
            </a:endParaRPr>
          </a:p>
          <a:p>
            <a:pPr algn="ctr">
              <a:lnSpc>
                <a:spcPct val="90000"/>
              </a:lnSpc>
            </a:pPr>
            <a:endParaRPr lang="pt-BR" u="sng" dirty="0">
              <a:solidFill>
                <a:srgbClr val="C00000"/>
              </a:solidFill>
              <a:latin typeface="Arial Black" pitchFamily="34" charset="0"/>
            </a:endParaRPr>
          </a:p>
          <a:p>
            <a:pPr algn="ctr">
              <a:lnSpc>
                <a:spcPct val="90000"/>
              </a:lnSpc>
            </a:pPr>
            <a:r>
              <a:rPr lang="pt-BR" u="sng" dirty="0">
                <a:solidFill>
                  <a:srgbClr val="C00000"/>
                </a:solidFill>
                <a:latin typeface="Arial Black" pitchFamily="34" charset="0"/>
              </a:rPr>
              <a:t>Atenção a igreja local quem compras os brindes e prêmios para primeiros lugares. </a:t>
            </a:r>
            <a:r>
              <a:rPr lang="pt-BR" sz="1600" u="sng" dirty="0">
                <a:solidFill>
                  <a:schemeClr val="tx2"/>
                </a:solidFill>
                <a:latin typeface="Arial Black" pitchFamily="34" charset="0"/>
              </a:rPr>
              <a:t>Sugestões: assinaturas de Lições e revistas, Sanduicheiras, secador de cabelo etc...</a:t>
            </a:r>
            <a:endParaRPr lang="pt-BR" sz="2400" u="sng" dirty="0">
              <a:solidFill>
                <a:schemeClr val="tx2"/>
              </a:solidFill>
              <a:latin typeface="Arial Black"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20567872"/>
      </p:ext>
    </p:extLst>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headEnd/>
            <a:tailEnd/>
          </a:ln>
        </p:spPr>
        <p:txBody>
          <a:bodyPr wrap="square">
            <a:spAutoFit/>
          </a:bodyPr>
          <a:lstStyle/>
          <a:p>
            <a:pPr algn="ctr">
              <a:spcBef>
                <a:spcPct val="50000"/>
              </a:spcBef>
            </a:pPr>
            <a:r>
              <a:rPr lang="pt-BR" sz="3200" dirty="0">
                <a:solidFill>
                  <a:srgbClr val="C00000"/>
                </a:solidFill>
                <a:latin typeface="Arial Black" pitchFamily="34" charset="0"/>
              </a:rPr>
              <a:t>AJUDA PARA NOSSA IGREJA</a:t>
            </a:r>
            <a:endParaRPr lang="pt-BR" sz="2800" dirty="0">
              <a:solidFill>
                <a:srgbClr val="C00000"/>
              </a:solidFill>
              <a:latin typeface="Arial Black"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itchFamily="34" charset="0"/>
                <a:cs typeface="Arial"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itchFamily="34" charset="0"/>
                <a:cs typeface="Arial" charset="0"/>
              </a:rPr>
              <a:t>- Aquisição do Fogão e Geladeira.</a:t>
            </a:r>
          </a:p>
          <a:p>
            <a:pPr>
              <a:buFontTx/>
              <a:buChar char="-"/>
              <a:defRPr/>
            </a:pPr>
            <a:r>
              <a:rPr lang="pt-BR" sz="1400" dirty="0">
                <a:solidFill>
                  <a:srgbClr val="C00000"/>
                </a:solidFill>
                <a:latin typeface="Arial Black" pitchFamily="34" charset="0"/>
                <a:cs typeface="Arial" charset="0"/>
              </a:rPr>
              <a:t> Lição Premiada.</a:t>
            </a:r>
          </a:p>
          <a:p>
            <a:pPr>
              <a:buFontTx/>
              <a:buChar char="-"/>
              <a:defRPr/>
            </a:pPr>
            <a:r>
              <a:rPr lang="pt-BR" sz="1400" dirty="0">
                <a:solidFill>
                  <a:srgbClr val="C00000"/>
                </a:solidFill>
                <a:latin typeface="Arial Black" pitchFamily="34" charset="0"/>
                <a:cs typeface="Arial" charset="0"/>
              </a:rPr>
              <a:t> Aniversariante do Trimestre.</a:t>
            </a:r>
          </a:p>
          <a:p>
            <a:pPr>
              <a:defRPr/>
            </a:pPr>
            <a:r>
              <a:rPr lang="pt-BR" sz="1400" dirty="0">
                <a:solidFill>
                  <a:srgbClr val="C00000"/>
                </a:solidFill>
                <a:latin typeface="Arial Black" pitchFamily="34" charset="0"/>
                <a:cs typeface="Arial" charset="0"/>
              </a:rPr>
              <a:t>- Data Especiais. </a:t>
            </a:r>
          </a:p>
          <a:p>
            <a:pPr>
              <a:defRPr/>
            </a:pPr>
            <a:r>
              <a:rPr lang="pt-BR" sz="1400" dirty="0">
                <a:solidFill>
                  <a:srgbClr val="C00000"/>
                </a:solidFill>
                <a:latin typeface="Arial Black" pitchFamily="34" charset="0"/>
                <a:cs typeface="Arial" charset="0"/>
              </a:rPr>
              <a:t>- Encontro das Mulheres</a:t>
            </a:r>
          </a:p>
          <a:p>
            <a:pPr>
              <a:defRPr/>
            </a:pPr>
            <a:r>
              <a:rPr lang="pt-BR" sz="1400" dirty="0">
                <a:solidFill>
                  <a:srgbClr val="C00000"/>
                </a:solidFill>
                <a:latin typeface="Arial Black" pitchFamily="34" charset="0"/>
                <a:cs typeface="Arial" charset="0"/>
              </a:rPr>
              <a:t>- Energia</a:t>
            </a:r>
          </a:p>
          <a:p>
            <a:pPr>
              <a:defRPr/>
            </a:pPr>
            <a:r>
              <a:rPr lang="pt-BR" sz="1400" dirty="0">
                <a:solidFill>
                  <a:srgbClr val="C00000"/>
                </a:solidFill>
                <a:latin typeface="Arial Black" pitchFamily="34" charset="0"/>
                <a:cs typeface="Arial" charset="0"/>
              </a:rPr>
              <a:t>- Água</a:t>
            </a:r>
          </a:p>
          <a:p>
            <a:pPr>
              <a:defRPr/>
            </a:pPr>
            <a:r>
              <a:rPr lang="pt-BR" sz="1400" dirty="0">
                <a:solidFill>
                  <a:srgbClr val="C00000"/>
                </a:solidFill>
                <a:latin typeface="Arial Black" pitchFamily="34" charset="0"/>
                <a:cs typeface="Arial" charset="0"/>
              </a:rPr>
              <a:t>- Internet</a:t>
            </a:r>
          </a:p>
          <a:p>
            <a:pPr>
              <a:defRPr/>
            </a:pPr>
            <a:r>
              <a:rPr lang="pt-BR" sz="1400" dirty="0">
                <a:solidFill>
                  <a:srgbClr val="C00000"/>
                </a:solidFill>
                <a:latin typeface="Arial Black" pitchFamily="34" charset="0"/>
                <a:cs typeface="Arial"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683706"/>
      </p:ext>
    </p:extLst>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cs typeface="Arial"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itchFamily="34" charset="0"/>
                <a:cs typeface="Arial" pitchFamily="34" charset="0"/>
              </a:rPr>
              <a:t>- Sendo de 29/03 (dom) a 02/04 (</a:t>
            </a:r>
            <a:r>
              <a:rPr lang="pt-BR" sz="2000" b="1" dirty="0" err="1">
                <a:solidFill>
                  <a:srgbClr val="FF0000"/>
                </a:solidFill>
                <a:latin typeface="Arial" pitchFamily="34" charset="0"/>
                <a:cs typeface="Arial" pitchFamily="34" charset="0"/>
              </a:rPr>
              <a:t>qui</a:t>
            </a:r>
            <a:r>
              <a:rPr lang="pt-BR" sz="2000" b="1" dirty="0">
                <a:solidFill>
                  <a:srgbClr val="FF0000"/>
                </a:solidFill>
                <a:latin typeface="Arial" pitchFamily="34" charset="0"/>
                <a:cs typeface="Arial" pitchFamily="34" charset="0"/>
              </a:rPr>
              <a:t>) será realizado nos Lares (Lares Abertos) e de 03/04 a 05/04 na igreja local. </a:t>
            </a:r>
            <a:r>
              <a:rPr lang="pt-BR" sz="2000" b="1" dirty="0">
                <a:solidFill>
                  <a:srgbClr val="009900"/>
                </a:solidFill>
                <a:latin typeface="Arial" pitchFamily="34" charset="0"/>
                <a:cs typeface="Arial"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itchFamily="34" charset="0"/>
                <a:cs typeface="Arial"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itchFamily="34" charset="0"/>
                <a:cs typeface="Arial" pitchFamily="34" charset="0"/>
              </a:rPr>
              <a:t>- Programa Especial do dia do Amigo </a:t>
            </a:r>
            <a:r>
              <a:rPr lang="pt-BR" b="1" dirty="0">
                <a:solidFill>
                  <a:srgbClr val="C00000"/>
                </a:solidFill>
                <a:latin typeface="Arial" pitchFamily="34" charset="0"/>
                <a:cs typeface="Arial" pitchFamily="34" charset="0"/>
              </a:rPr>
              <a:t>(Escola Sabatina)</a:t>
            </a:r>
            <a:r>
              <a:rPr lang="pt-BR" sz="2000" b="1" dirty="0">
                <a:solidFill>
                  <a:srgbClr val="000000"/>
                </a:solidFill>
                <a:latin typeface="Arial" pitchFamily="34" charset="0"/>
                <a:cs typeface="Arial" pitchFamily="34" charset="0"/>
              </a:rPr>
              <a:t> no dia 28/03 </a:t>
            </a:r>
            <a:r>
              <a:rPr lang="pt-BR" b="1" dirty="0">
                <a:solidFill>
                  <a:srgbClr val="C00000"/>
                </a:solidFill>
                <a:latin typeface="Arial" pitchFamily="34" charset="0"/>
                <a:cs typeface="Arial" pitchFamily="34" charset="0"/>
              </a:rPr>
              <a:t>(culto Reduzido)</a:t>
            </a:r>
            <a:r>
              <a:rPr lang="pt-BR" sz="2000" b="1" dirty="0">
                <a:solidFill>
                  <a:srgbClr val="000000"/>
                </a:solidFill>
                <a:latin typeface="Arial" pitchFamily="34" charset="0"/>
                <a:cs typeface="Arial"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itchFamily="34" charset="0"/>
                <a:cs typeface="Arial" pitchFamily="34" charset="0"/>
              </a:rPr>
              <a:t>- Dica: </a:t>
            </a:r>
            <a:r>
              <a:rPr lang="pt-BR" b="1" dirty="0">
                <a:solidFill>
                  <a:srgbClr val="C00000"/>
                </a:solidFill>
                <a:latin typeface="Arial" pitchFamily="34" charset="0"/>
                <a:cs typeface="Arial"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itchFamily="34" charset="0"/>
                <a:cs typeface="Arial"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itchFamily="34" charset="0"/>
                <a:cs typeface="Arial"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itchFamily="34" charset="0"/>
                <a:cs typeface="Arial" pitchFamily="34" charset="0"/>
              </a:rPr>
              <a:t>PGs</a:t>
            </a:r>
            <a:r>
              <a:rPr lang="pt-BR" sz="1600" b="1" dirty="0">
                <a:solidFill>
                  <a:srgbClr val="009900"/>
                </a:solidFill>
                <a:latin typeface="Arial" pitchFamily="34" charset="0"/>
                <a:cs typeface="Arial"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itchFamily="34" charset="0"/>
              </a:rPr>
              <a:t>Vídeos: </a:t>
            </a:r>
            <a:r>
              <a:rPr lang="pt-BR" dirty="0">
                <a:solidFill>
                  <a:srgbClr val="FFFF00"/>
                </a:solidFill>
                <a:latin typeface="Arial Black" pitchFamily="34" charset="0"/>
                <a:hlinkClick r:id="rId6" action="ppaction://hlinkfile"/>
              </a:rPr>
              <a:t>Materiais</a:t>
            </a:r>
            <a:r>
              <a:rPr lang="pt-BR" dirty="0">
                <a:solidFill>
                  <a:srgbClr val="FFFF00"/>
                </a:solidFill>
                <a:latin typeface="Arial Black" pitchFamily="34" charset="0"/>
              </a:rPr>
              <a:t> e </a:t>
            </a:r>
            <a:r>
              <a:rPr lang="pt-BR" dirty="0">
                <a:solidFill>
                  <a:srgbClr val="FFFF00"/>
                </a:solidFill>
                <a:latin typeface="Arial Black"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0629474"/>
      </p:ext>
    </p:extLst>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itchFamily="34" charset="0"/>
              </a:rPr>
              <a:t>ASSINATURAS PARA 2015</a:t>
            </a:r>
          </a:p>
          <a:p>
            <a:br>
              <a:rPr lang="pt-BR" sz="2600" b="1" u="sng">
                <a:effectLst>
                  <a:outerShdw blurRad="38100" dist="38100" dir="2700000" algn="tl">
                    <a:srgbClr val="000000">
                      <a:alpha val="43137"/>
                    </a:srgbClr>
                  </a:outerShdw>
                </a:effectLst>
                <a:latin typeface="Arial Black" pitchFamily="34" charset="0"/>
              </a:rPr>
            </a:br>
            <a:r>
              <a:rPr lang="pt-BR" sz="2600" b="1" u="sng">
                <a:solidFill>
                  <a:srgbClr val="00FF00"/>
                </a:solidFill>
                <a:effectLst>
                  <a:outerShdw blurRad="38100" dist="38100" dir="2700000" algn="tl">
                    <a:srgbClr val="000000">
                      <a:alpha val="43137"/>
                    </a:srgbClr>
                  </a:outerShdw>
                </a:effectLst>
                <a:latin typeface="Arial Black"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itchFamily="34" charset="0"/>
              </a:rPr>
              <a:t>dentre outros!</a:t>
            </a:r>
          </a:p>
          <a:p>
            <a:endParaRPr lang="pt-BR" sz="2600" b="1" u="sng">
              <a:effectLst>
                <a:outerShdw blurRad="38100" dist="38100" dir="2700000" algn="tl">
                  <a:srgbClr val="000000">
                    <a:alpha val="43137"/>
                  </a:srgbClr>
                </a:outerShdw>
              </a:effectLst>
              <a:latin typeface="Arial Black"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itchFamily="34" charset="0"/>
              </a:rPr>
              <a:t>Preços:</a:t>
            </a:r>
          </a:p>
          <a:p>
            <a:pPr algn="ctr"/>
            <a:endParaRPr lang="pt-BR" sz="1000" b="1">
              <a:latin typeface="Arial Black"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cstate="print">
              <a:extLst>
                <a:ext uri="{28A0092B-C50C-407E-A947-70E740481C1C}">
                  <a14:useLocalDpi xmlns:a14="http://schemas.microsoft.com/office/drawing/2010/main" val="0"/>
                </a:ext>
              </a:extLst>
            </a:blip>
            <a:srcRect b="11026"/>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itchFamily="34" charset="0"/>
                </a:rPr>
                <a:t>PAGUE ATÉ  DE 30 de NOVEMBRO</a:t>
              </a:r>
            </a:p>
          </p:txBody>
        </p:sp>
      </p:grpSp>
      <p:graphicFrame>
        <p:nvGraphicFramePr>
          <p:cNvPr id="6" name="Tabela 5"/>
          <p:cNvGraphicFramePr>
            <a:graphicFrameLocks noGrp="1"/>
          </p:cNvGraphicFramePr>
          <p:nvPr>
            <p:extLst/>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itchFamily="34" charset="0"/>
                        </a:rPr>
                        <a:t>Adultos - Professor </a:t>
                      </a:r>
                    </a:p>
                    <a:p>
                      <a:r>
                        <a:rPr lang="pt-BR" sz="2000" b="1" i="0" u="sng" kern="1200">
                          <a:solidFill>
                            <a:srgbClr val="FFFF00"/>
                          </a:solidFill>
                          <a:effectLst/>
                          <a:latin typeface="Arial Black"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a:solidFill>
                            <a:srgbClr val="FFFF00"/>
                          </a:solidFill>
                          <a:latin typeface="Arial Black"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tabLst/>
                        <a:defRPr/>
                      </a:pPr>
                      <a:r>
                        <a:rPr lang="pt-BR" sz="2000" u="sng">
                          <a:solidFill>
                            <a:srgbClr val="FFFF00"/>
                          </a:solidFill>
                          <a:latin typeface="Arial Black" pitchFamily="34" charset="0"/>
                        </a:rPr>
                        <a:t>R$ </a:t>
                      </a:r>
                      <a:r>
                        <a:rPr lang="pt-BR" sz="2000" b="1" i="0" u="sng" kern="1200">
                          <a:solidFill>
                            <a:srgbClr val="FFFF00"/>
                          </a:solidFill>
                          <a:effectLst/>
                          <a:latin typeface="Arial Black" pitchFamily="34" charset="0"/>
                          <a:ea typeface="+mn-ea"/>
                          <a:cs typeface="+mn-cs"/>
                        </a:rPr>
                        <a:t>20,00</a:t>
                      </a:r>
                      <a:endParaRPr lang="pt-BR" sz="2000" u="sng">
                        <a:solidFill>
                          <a:srgbClr val="FFFF00"/>
                        </a:solidFill>
                        <a:latin typeface="Arial Black"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itchFamily="34" charset="0"/>
                        </a:rPr>
                        <a:t>Lição Jovens </a:t>
                      </a:r>
                    </a:p>
                    <a:p>
                      <a:r>
                        <a:rPr lang="pt-BR" sz="2000" b="1" i="0" u="sng" kern="1200">
                          <a:solidFill>
                            <a:srgbClr val="FFFF00"/>
                          </a:solidFill>
                          <a:effectLst/>
                          <a:latin typeface="Arial Black"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a:solidFill>
                            <a:srgbClr val="FFFF00"/>
                          </a:solidFill>
                          <a:latin typeface="Arial Black" pitchFamily="34" charset="0"/>
                        </a:rPr>
                        <a:t>Lição Adolescentes,</a:t>
                      </a:r>
                      <a:r>
                        <a:rPr lang="pt-BR" sz="2000" baseline="0">
                          <a:solidFill>
                            <a:srgbClr val="FFFF00"/>
                          </a:solidFill>
                          <a:latin typeface="Arial Black" pitchFamily="34" charset="0"/>
                        </a:rPr>
                        <a:t> Juvenis, Primários e Rol – </a:t>
                      </a:r>
                      <a:r>
                        <a:rPr lang="pt-BR" sz="2000" b="1" i="0" u="sng" kern="1200">
                          <a:solidFill>
                            <a:srgbClr val="FFFF00"/>
                          </a:solidFill>
                          <a:effectLst/>
                          <a:latin typeface="Arial Black"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itchFamily="34" charset="0"/>
                        </a:rPr>
                        <a:t>Meditações Diárias </a:t>
                      </a:r>
                    </a:p>
                    <a:p>
                      <a:r>
                        <a:rPr lang="pt-BR" sz="2000" b="1" i="0" u="sng" kern="1200">
                          <a:solidFill>
                            <a:srgbClr val="FFFF00"/>
                          </a:solidFill>
                          <a:effectLst/>
                          <a:latin typeface="Arial Black"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a:solidFill>
                            <a:srgbClr val="FFFF00"/>
                          </a:solidFill>
                          <a:latin typeface="Arial Black" pitchFamily="34" charset="0"/>
                        </a:rPr>
                        <a:t>Meditações Infantil</a:t>
                      </a:r>
                      <a:r>
                        <a:rPr lang="pt-BR" sz="2000" baseline="0">
                          <a:solidFill>
                            <a:srgbClr val="FFFF00"/>
                          </a:solidFill>
                          <a:latin typeface="Arial Black" pitchFamily="34" charset="0"/>
                        </a:rPr>
                        <a:t> </a:t>
                      </a:r>
                      <a:r>
                        <a:rPr lang="pt-BR" sz="2000">
                          <a:solidFill>
                            <a:srgbClr val="FFFF00"/>
                          </a:solidFill>
                          <a:latin typeface="Arial Black"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pt-BR" sz="2000" b="1" i="0" u="sng" kern="1200">
                          <a:solidFill>
                            <a:srgbClr val="FFFF00"/>
                          </a:solidFill>
                          <a:effectLst/>
                          <a:latin typeface="Arial Black"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itchFamily="34" charset="0"/>
                          <a:ea typeface="+mn-ea"/>
                          <a:cs typeface="+mn-cs"/>
                        </a:rPr>
                        <a:t>Revista Adventista </a:t>
                      </a:r>
                    </a:p>
                    <a:p>
                      <a:r>
                        <a:rPr lang="pt-BR" sz="2000" b="1" i="0" u="sng" kern="1200">
                          <a:solidFill>
                            <a:srgbClr val="FFFF00"/>
                          </a:solidFill>
                          <a:effectLst/>
                          <a:latin typeface="Arial Black"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b="1" i="0" u="sng" kern="1200">
                          <a:solidFill>
                            <a:srgbClr val="FFFF00"/>
                          </a:solidFill>
                          <a:effectLst/>
                          <a:latin typeface="Arial Black"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tabLst/>
                        <a:defRPr/>
                      </a:pPr>
                      <a:r>
                        <a:rPr lang="pt-BR" sz="2000" b="1" i="0" u="sng" kern="1200">
                          <a:solidFill>
                            <a:srgbClr val="FFFF00"/>
                          </a:solidFill>
                          <a:effectLst/>
                          <a:latin typeface="Arial Black"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4904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headEnd/>
            <a:tailEnd/>
          </a:ln>
        </p:spPr>
        <p:txBody>
          <a:bodyPr wrap="square">
            <a:spAutoFit/>
          </a:bodyPr>
          <a:lstStyle/>
          <a:p>
            <a:pPr algn="ctr">
              <a:spcBef>
                <a:spcPct val="50000"/>
              </a:spcBef>
            </a:pPr>
            <a:r>
              <a:rPr lang="pt-BR" sz="2800">
                <a:solidFill>
                  <a:srgbClr val="FF0000"/>
                </a:solidFill>
                <a:latin typeface="Arial Black" pitchFamily="34" charset="0"/>
              </a:rPr>
              <a:t>2º SÁBADO DO MÊS É O </a:t>
            </a:r>
            <a:r>
              <a:rPr lang="pt-BR" sz="3200">
                <a:solidFill>
                  <a:srgbClr val="FF0000"/>
                </a:solidFill>
                <a:latin typeface="Arial Black"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itchFamily="34" charset="0"/>
              </a:rPr>
              <a:t>Agora tem Música para o Ofertório das Primícias, baixe em: </a:t>
            </a:r>
            <a:r>
              <a:rPr lang="pt-BR" sz="1600" u="sng">
                <a:solidFill>
                  <a:srgbClr val="FF0000"/>
                </a:solidFill>
                <a:latin typeface="Arial Black"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extLst>
      <p:ext uri="{BB962C8B-B14F-4D97-AF65-F5344CB8AC3E}">
        <p14:creationId xmlns:p14="http://schemas.microsoft.com/office/powerpoint/2010/main" val="1947418951"/>
      </p:ext>
    </p:extLst>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itchFamily="34" charset="0"/>
              </a:rPr>
              <a:t>13 a 20 de Agosto</a:t>
            </a:r>
          </a:p>
          <a:p>
            <a:pPr algn="ctr"/>
            <a:r>
              <a:rPr lang="pt-BR" sz="2800" dirty="0">
                <a:solidFill>
                  <a:srgbClr val="FF0000"/>
                </a:solidFill>
                <a:latin typeface="Arial Black" pitchFamily="34" charset="0"/>
              </a:rPr>
              <a:t>Ás 19:30 nas igrejas Locais </a:t>
            </a:r>
            <a:br>
              <a:rPr lang="pt-BR" sz="2800" dirty="0">
                <a:solidFill>
                  <a:srgbClr val="FF0000"/>
                </a:solidFill>
                <a:latin typeface="Arial Black" pitchFamily="34" charset="0"/>
              </a:rPr>
            </a:br>
            <a:r>
              <a:rPr lang="pt-BR" sz="2800" dirty="0">
                <a:solidFill>
                  <a:srgbClr val="000000"/>
                </a:solidFill>
                <a:latin typeface="Arial Black" pitchFamily="34" charset="0"/>
              </a:rPr>
              <a:t>Semana de </a:t>
            </a:r>
            <a:r>
              <a:rPr lang="pt-BR" sz="2800" dirty="0" err="1">
                <a:solidFill>
                  <a:srgbClr val="000000"/>
                </a:solidFill>
                <a:latin typeface="Arial Black" pitchFamily="34" charset="0"/>
              </a:rPr>
              <a:t>Reavivamento</a:t>
            </a:r>
            <a:r>
              <a:rPr lang="pt-BR" sz="2800" dirty="0">
                <a:solidFill>
                  <a:srgbClr val="000000"/>
                </a:solidFill>
                <a:latin typeface="Arial Black"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itchFamily="34" charset="0"/>
              </a:rPr>
              <a:t>Orador: </a:t>
            </a:r>
          </a:p>
          <a:p>
            <a:r>
              <a:rPr lang="pt-BR" sz="2800" dirty="0">
                <a:solidFill>
                  <a:srgbClr val="FF0000"/>
                </a:solidFill>
                <a:latin typeface="Arial Black" pitchFamily="34" charset="0"/>
              </a:rPr>
              <a:t>Pr. Gilson Brito</a:t>
            </a:r>
          </a:p>
          <a:p>
            <a:endParaRPr lang="pt-BR" sz="1600" dirty="0">
              <a:solidFill>
                <a:srgbClr val="FF0000"/>
              </a:solidFill>
              <a:latin typeface="Arial Black" pitchFamily="34" charset="0"/>
            </a:endParaRPr>
          </a:p>
          <a:p>
            <a:r>
              <a:rPr lang="pt-BR" sz="2000" dirty="0">
                <a:solidFill>
                  <a:srgbClr val="FF0000"/>
                </a:solidFill>
                <a:latin typeface="Arial Black"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extLst>
      <p:ext uri="{BB962C8B-B14F-4D97-AF65-F5344CB8AC3E}">
        <p14:creationId xmlns:p14="http://schemas.microsoft.com/office/powerpoint/2010/main" val="2012548602"/>
      </p:ext>
    </p:extLst>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754159156"/>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1DBD46B0-4CC1-410B-8C44-F22588CEFC1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632520"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itchFamily="34" charset="0"/>
              </a:rPr>
              <a:t>:: JULHO DE 2019 ::</a:t>
            </a:r>
          </a:p>
        </p:txBody>
      </p:sp>
      <p:sp>
        <p:nvSpPr>
          <p:cNvPr id="17" name="Retângulo 16"/>
          <p:cNvSpPr/>
          <p:nvPr/>
        </p:nvSpPr>
        <p:spPr>
          <a:xfrm>
            <a:off x="28081" y="1142742"/>
            <a:ext cx="9389415" cy="2585323"/>
          </a:xfrm>
          <a:prstGeom prst="rect">
            <a:avLst/>
          </a:prstGeom>
        </p:spPr>
        <p:txBody>
          <a:bodyPr wrap="square">
            <a:spAutoFit/>
          </a:bodyPr>
          <a:lstStyle/>
          <a:p>
            <a:r>
              <a:rPr lang="pt-BR" dirty="0">
                <a:solidFill>
                  <a:srgbClr val="FF0000"/>
                </a:solidFill>
                <a:latin typeface="Arial Black" pitchFamily="34" charset="0"/>
              </a:rPr>
              <a:t>06/07 – </a:t>
            </a:r>
            <a:r>
              <a:rPr lang="pt-BR" dirty="0">
                <a:solidFill>
                  <a:schemeClr val="tx2"/>
                </a:solidFill>
                <a:latin typeface="Arial Black" pitchFamily="34" charset="0"/>
              </a:rPr>
              <a:t>DIA DO COMPROMISSO DA ES</a:t>
            </a:r>
          </a:p>
          <a:p>
            <a:r>
              <a:rPr lang="pt-BR" dirty="0">
                <a:solidFill>
                  <a:srgbClr val="FF0000"/>
                </a:solidFill>
                <a:latin typeface="Arial Black" pitchFamily="34" charset="0"/>
              </a:rPr>
              <a:t>06/07 – </a:t>
            </a:r>
            <a:r>
              <a:rPr lang="pt-BR" dirty="0">
                <a:solidFill>
                  <a:schemeClr val="tx2"/>
                </a:solidFill>
                <a:latin typeface="Arial Black" pitchFamily="34" charset="0"/>
              </a:rPr>
              <a:t>SÁBADO MISSIONÁRIO</a:t>
            </a:r>
          </a:p>
          <a:p>
            <a:r>
              <a:rPr lang="pt-BR" dirty="0">
                <a:solidFill>
                  <a:srgbClr val="FF0000"/>
                </a:solidFill>
                <a:latin typeface="Arial Black" pitchFamily="34" charset="0"/>
              </a:rPr>
              <a:t>12 E 13/07 – </a:t>
            </a:r>
            <a:r>
              <a:rPr lang="pt-BR" dirty="0">
                <a:solidFill>
                  <a:schemeClr val="tx2"/>
                </a:solidFill>
                <a:latin typeface="Arial Black" pitchFamily="34" charset="0"/>
              </a:rPr>
              <a:t>ACAMP JOVEM ON-LINE</a:t>
            </a:r>
          </a:p>
          <a:p>
            <a:r>
              <a:rPr lang="pt-BR" dirty="0">
                <a:solidFill>
                  <a:srgbClr val="FF0000"/>
                </a:solidFill>
                <a:latin typeface="Arial Black" pitchFamily="34" charset="0"/>
              </a:rPr>
              <a:t>13/07 – </a:t>
            </a:r>
            <a:r>
              <a:rPr lang="pt-BR" dirty="0">
                <a:solidFill>
                  <a:schemeClr val="tx2"/>
                </a:solidFill>
                <a:latin typeface="Arial Black" pitchFamily="34" charset="0"/>
              </a:rPr>
              <a:t>CONVENÇÃO MIPE/ES/ASA/MCA</a:t>
            </a:r>
          </a:p>
          <a:p>
            <a:r>
              <a:rPr lang="pt-BR" dirty="0">
                <a:solidFill>
                  <a:srgbClr val="FF0000"/>
                </a:solidFill>
                <a:latin typeface="Arial Black" pitchFamily="34" charset="0"/>
              </a:rPr>
              <a:t>13/07 – </a:t>
            </a:r>
            <a:r>
              <a:rPr lang="pt-BR" dirty="0">
                <a:solidFill>
                  <a:schemeClr val="tx2"/>
                </a:solidFill>
                <a:latin typeface="Arial Black" pitchFamily="34" charset="0"/>
              </a:rPr>
              <a:t>SÁBADO DAS PRIMÍCIAS</a:t>
            </a:r>
          </a:p>
          <a:p>
            <a:r>
              <a:rPr lang="pt-BR" dirty="0">
                <a:solidFill>
                  <a:srgbClr val="FF0000"/>
                </a:solidFill>
                <a:latin typeface="Arial Black" pitchFamily="34" charset="0"/>
              </a:rPr>
              <a:t>13/07 – </a:t>
            </a:r>
            <a:r>
              <a:rPr lang="pt-BR" dirty="0">
                <a:solidFill>
                  <a:schemeClr val="tx2"/>
                </a:solidFill>
                <a:latin typeface="Arial Black" pitchFamily="34" charset="0"/>
              </a:rPr>
              <a:t>DIA DO COLPORTOR EVANGELISTA</a:t>
            </a:r>
          </a:p>
          <a:p>
            <a:r>
              <a:rPr lang="pt-BR" dirty="0">
                <a:solidFill>
                  <a:srgbClr val="FF0000"/>
                </a:solidFill>
                <a:latin typeface="Arial Black" pitchFamily="34" charset="0"/>
              </a:rPr>
              <a:t>20 A 27/07 – </a:t>
            </a:r>
            <a:r>
              <a:rPr lang="pt-BR" dirty="0">
                <a:solidFill>
                  <a:schemeClr val="tx2"/>
                </a:solidFill>
                <a:latin typeface="Arial Black" pitchFamily="34" charset="0"/>
              </a:rPr>
              <a:t>SEMANA DE ORAÇÃO JOVEM</a:t>
            </a:r>
          </a:p>
          <a:p>
            <a:r>
              <a:rPr lang="pt-BR" dirty="0">
                <a:solidFill>
                  <a:srgbClr val="FF0000"/>
                </a:solidFill>
                <a:latin typeface="Arial Black" pitchFamily="34" charset="0"/>
              </a:rPr>
              <a:t>28/07 – </a:t>
            </a:r>
            <a:r>
              <a:rPr lang="pt-BR" dirty="0">
                <a:solidFill>
                  <a:schemeClr val="tx2"/>
                </a:solidFill>
                <a:latin typeface="Arial Black" pitchFamily="34" charset="0"/>
              </a:rPr>
              <a:t>DIA DO REENCONTRO</a:t>
            </a:r>
          </a:p>
          <a:p>
            <a:r>
              <a:rPr lang="pt-BR" dirty="0">
                <a:solidFill>
                  <a:srgbClr val="FF0000"/>
                </a:solidFill>
                <a:latin typeface="Arial Black" pitchFamily="34" charset="0"/>
              </a:rPr>
              <a:t>31/07 – </a:t>
            </a:r>
            <a:r>
              <a:rPr lang="pt-BR" dirty="0">
                <a:solidFill>
                  <a:schemeClr val="tx2"/>
                </a:solidFill>
                <a:latin typeface="Arial Black" pitchFamily="34" charset="0"/>
              </a:rPr>
              <a:t>QUARTAS DE PODER – MINISTÉRIO DA MULHER</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916064"/>
      </p:ext>
    </p:extLst>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itchFamily="34" charset="0"/>
              </a:rPr>
              <a:t>Adoração em Família 2017</a:t>
            </a:r>
            <a:br>
              <a:rPr lang="pt-BR" sz="2400" b="1" dirty="0">
                <a:solidFill>
                  <a:srgbClr val="C00000"/>
                </a:solidFill>
                <a:latin typeface="Arial Black" pitchFamily="34" charset="0"/>
              </a:rPr>
            </a:br>
            <a:r>
              <a:rPr lang="pt-BR" sz="2400" b="1" dirty="0">
                <a:solidFill>
                  <a:srgbClr val="C00000"/>
                </a:solidFill>
                <a:latin typeface="Arial Black" pitchFamily="34" charset="0"/>
              </a:rPr>
              <a:t>Culto de Domingo e Quarta ás 19:30</a:t>
            </a:r>
            <a:br>
              <a:rPr lang="pt-BR" sz="2400" b="1" dirty="0">
                <a:solidFill>
                  <a:srgbClr val="C00000"/>
                </a:solidFill>
                <a:latin typeface="Arial Black" pitchFamily="34" charset="0"/>
              </a:rPr>
            </a:br>
            <a:r>
              <a:rPr lang="pt-BR" sz="2400" b="1" dirty="0">
                <a:solidFill>
                  <a:srgbClr val="C00000"/>
                </a:solidFill>
                <a:latin typeface="Arial Black" pitchFamily="34" charset="0"/>
              </a:rPr>
              <a:t>De Agosto a Novembro de 2017</a:t>
            </a:r>
            <a:endParaRPr lang="pt-BR" sz="2400" dirty="0">
              <a:solidFill>
                <a:srgbClr val="C00000"/>
              </a:solidFill>
              <a:latin typeface="Arial Black"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656734"/>
      </p:ext>
    </p:extLst>
  </p:cSld>
  <p:clrMapOvr>
    <a:masterClrMapping/>
  </p:clrMapOvr>
  <p:transition spd="med">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12017818"/>
      </p:ext>
    </p:extLst>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extLst>
      <p:ext uri="{BB962C8B-B14F-4D97-AF65-F5344CB8AC3E}">
        <p14:creationId xmlns:p14="http://schemas.microsoft.com/office/powerpoint/2010/main" val="613533624"/>
      </p:ext>
    </p:extLst>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headEnd/>
            <a:tailEnd/>
          </a:ln>
        </p:spPr>
        <p:txBody>
          <a:bodyPr wrap="square">
            <a:spAutoFit/>
          </a:bodyPr>
          <a:lstStyle/>
          <a:p>
            <a:pPr algn="ctr">
              <a:spcBef>
                <a:spcPct val="50000"/>
              </a:spcBef>
            </a:pPr>
            <a:r>
              <a:rPr lang="pt-BR" sz="3200">
                <a:solidFill>
                  <a:srgbClr val="0070C0"/>
                </a:solidFill>
                <a:latin typeface="Arial Black" pitchFamily="34" charset="0"/>
              </a:rPr>
              <a:t>12/04 – Amigos da Esperança (lares aberto)</a:t>
            </a:r>
            <a:br>
              <a:rPr lang="pt-BR" sz="3200">
                <a:solidFill>
                  <a:srgbClr val="0070C0"/>
                </a:solidFill>
                <a:latin typeface="Arial Black" pitchFamily="34" charset="0"/>
              </a:rPr>
            </a:br>
            <a:r>
              <a:rPr lang="pt-BR" sz="3200">
                <a:solidFill>
                  <a:srgbClr val="0070C0"/>
                </a:solidFill>
                <a:latin typeface="Arial Black" pitchFamily="34" charset="0"/>
              </a:rPr>
              <a:t>13-20/04 – Semana Santa nos lares e Igreja</a:t>
            </a:r>
            <a:endParaRPr lang="pt-BR" sz="2800">
              <a:solidFill>
                <a:srgbClr val="0070C0"/>
              </a:solidFill>
              <a:latin typeface="Arial Black"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itchFamily="34" charset="0"/>
              </a:rPr>
              <a:t>12 – </a:t>
            </a:r>
            <a:r>
              <a:rPr lang="pt-BR" sz="2000" err="1">
                <a:solidFill>
                  <a:srgbClr val="FF0000"/>
                </a:solidFill>
                <a:latin typeface="Arial Black" pitchFamily="34" charset="0"/>
              </a:rPr>
              <a:t>Sáb</a:t>
            </a:r>
            <a:r>
              <a:rPr lang="pt-BR" sz="2000">
                <a:solidFill>
                  <a:srgbClr val="FF0000"/>
                </a:solidFill>
                <a:latin typeface="Arial Black"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itchFamily="34" charset="0"/>
              </a:rPr>
              <a:t>qui</a:t>
            </a:r>
            <a:r>
              <a:rPr lang="pt-BR" sz="2000">
                <a:solidFill>
                  <a:srgbClr val="FF0000"/>
                </a:solidFill>
                <a:latin typeface="Arial Black" pitchFamily="34" charset="0"/>
              </a:rPr>
              <a:t>), e do dia 18(sex)-20(dom) na igreja.</a:t>
            </a:r>
          </a:p>
          <a:p>
            <a:pPr>
              <a:lnSpc>
                <a:spcPct val="90000"/>
              </a:lnSpc>
            </a:pPr>
            <a:r>
              <a:rPr lang="pt-BR" sz="2000">
                <a:solidFill>
                  <a:srgbClr val="FF0000"/>
                </a:solidFill>
                <a:latin typeface="Arial Black"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itchFamily="34" charset="0"/>
              </a:rPr>
              <a:t>Dia dos Amigos</a:t>
            </a:r>
          </a:p>
        </p:txBody>
      </p:sp>
    </p:spTree>
    <p:extLst>
      <p:ext uri="{BB962C8B-B14F-4D97-AF65-F5344CB8AC3E}">
        <p14:creationId xmlns:p14="http://schemas.microsoft.com/office/powerpoint/2010/main" val="595417221"/>
      </p:ext>
    </p:extLst>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headEnd/>
            <a:tailEnd/>
          </a:ln>
        </p:spPr>
        <p:txBody>
          <a:bodyPr wrap="square">
            <a:spAutoFit/>
          </a:bodyPr>
          <a:lstStyle/>
          <a:p>
            <a:pPr algn="ctr">
              <a:spcBef>
                <a:spcPct val="50000"/>
              </a:spcBef>
            </a:pPr>
            <a:r>
              <a:rPr lang="pt-BR" sz="4000">
                <a:solidFill>
                  <a:srgbClr val="0070C0"/>
                </a:solidFill>
                <a:latin typeface="Arial Black" pitchFamily="34" charset="0"/>
              </a:rPr>
              <a:t>A ÚNICA ESPERANÇA</a:t>
            </a:r>
            <a:endParaRPr lang="pt-BR" sz="3600">
              <a:solidFill>
                <a:srgbClr val="0070C0"/>
              </a:solidFill>
              <a:latin typeface="Arial Black"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extLst>
      <p:ext uri="{BB962C8B-B14F-4D97-AF65-F5344CB8AC3E}">
        <p14:creationId xmlns:p14="http://schemas.microsoft.com/office/powerpoint/2010/main" val="1772917969"/>
      </p:ext>
    </p:extLst>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itchFamily="34" charset="0"/>
              </a:rPr>
              <a:t>SANTA CEIA DISTRITAL EM ITAÓCA 19/12 ÁS 16:00.</a:t>
            </a:r>
          </a:p>
          <a:p>
            <a:pPr algn="ctr">
              <a:lnSpc>
                <a:spcPct val="90000"/>
              </a:lnSpc>
            </a:pPr>
            <a:endParaRPr lang="pt-BR" sz="2800" dirty="0">
              <a:solidFill>
                <a:srgbClr val="C00000"/>
              </a:solidFill>
              <a:latin typeface="Arial Black" pitchFamily="34" charset="0"/>
            </a:endParaRPr>
          </a:p>
          <a:p>
            <a:pPr algn="ctr">
              <a:lnSpc>
                <a:spcPct val="90000"/>
              </a:lnSpc>
            </a:pPr>
            <a:r>
              <a:rPr lang="pt-BR" sz="2400" dirty="0">
                <a:solidFill>
                  <a:srgbClr val="C00000"/>
                </a:solidFill>
                <a:latin typeface="Arial Black" pitchFamily="34" charset="0"/>
              </a:rPr>
              <a:t>Haverá ônibus saindo ás 15:10 para as Igrejas de Castelo, Esplanada, </a:t>
            </a:r>
            <a:r>
              <a:rPr lang="pt-BR" sz="2400" dirty="0" err="1">
                <a:solidFill>
                  <a:srgbClr val="C00000"/>
                </a:solidFill>
                <a:latin typeface="Arial Black" pitchFamily="34" charset="0"/>
              </a:rPr>
              <a:t>Aracuí</a:t>
            </a:r>
            <a:r>
              <a:rPr lang="pt-BR" sz="2400" dirty="0">
                <a:solidFill>
                  <a:srgbClr val="C00000"/>
                </a:solidFill>
                <a:latin typeface="Arial Black" pitchFamily="34" charset="0"/>
              </a:rPr>
              <a:t> e </a:t>
            </a:r>
            <a:r>
              <a:rPr lang="pt-BR" sz="2400" dirty="0" err="1">
                <a:solidFill>
                  <a:srgbClr val="C00000"/>
                </a:solidFill>
                <a:latin typeface="Arial Black" pitchFamily="34" charset="0"/>
              </a:rPr>
              <a:t>Conduru</a:t>
            </a:r>
            <a:r>
              <a:rPr lang="pt-BR" sz="2400" dirty="0">
                <a:solidFill>
                  <a:srgbClr val="C00000"/>
                </a:solidFill>
                <a:latin typeface="Arial Black"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itchFamily="34" charset="0"/>
              </a:rPr>
              <a:t>Atenção Diáconos:</a:t>
            </a:r>
          </a:p>
          <a:p>
            <a:pPr algn="ctr">
              <a:lnSpc>
                <a:spcPct val="90000"/>
              </a:lnSpc>
            </a:pPr>
            <a:r>
              <a:rPr lang="pt-BR" dirty="0">
                <a:solidFill>
                  <a:srgbClr val="FF0000"/>
                </a:solidFill>
                <a:latin typeface="Arial Black" pitchFamily="34" charset="0"/>
              </a:rPr>
              <a:t>Levar bacias e toalhas ficando responsável por cada igreja.</a:t>
            </a:r>
          </a:p>
        </p:txBody>
      </p:sp>
    </p:spTree>
    <p:extLst>
      <p:ext uri="{BB962C8B-B14F-4D97-AF65-F5344CB8AC3E}">
        <p14:creationId xmlns:p14="http://schemas.microsoft.com/office/powerpoint/2010/main" val="512709460"/>
      </p:ext>
    </p:extLst>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862849"/>
      </p:ext>
    </p:extLst>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sp>
    </p:spTree>
    <p:extLst>
      <p:ext uri="{BB962C8B-B14F-4D97-AF65-F5344CB8AC3E}">
        <p14:creationId xmlns:p14="http://schemas.microsoft.com/office/powerpoint/2010/main" val="3941285470"/>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itchFamily="34" charset="0"/>
              </a:rPr>
              <a:t>Parabéns a todos vocês e que Deus os abençoe muito!</a:t>
            </a:r>
            <a:endParaRPr lang="pt-BR" sz="2000" dirty="0">
              <a:latin typeface="Arial Black"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159568" y="776898"/>
            <a:ext cx="9746432" cy="677108"/>
          </a:xfrm>
          <a:prstGeom prst="rect">
            <a:avLst/>
          </a:prstGeom>
          <a:noFill/>
          <a:ln w="9525">
            <a:noFill/>
            <a:miter lim="800000"/>
            <a:headEnd/>
            <a:tailEnd/>
          </a:ln>
        </p:spPr>
        <p:txBody>
          <a:bodyPr wrap="square">
            <a:spAutoFit/>
          </a:bodyPr>
          <a:lstStyle/>
          <a:p>
            <a:pPr algn="ctr">
              <a:spcBef>
                <a:spcPct val="50000"/>
              </a:spcBef>
            </a:pPr>
            <a:r>
              <a:rPr lang="pt-BR" sz="3800" dirty="0">
                <a:solidFill>
                  <a:srgbClr val="FF0000"/>
                </a:solidFill>
                <a:latin typeface="Arial Black" pitchFamily="34" charset="0"/>
              </a:rPr>
              <a:t>ANIVERSARIANTES DE JULHO</a:t>
            </a:r>
          </a:p>
        </p:txBody>
      </p:sp>
      <p:sp>
        <p:nvSpPr>
          <p:cNvPr id="13" name="CaixaDeTexto 12"/>
          <p:cNvSpPr txBox="1"/>
          <p:nvPr/>
        </p:nvSpPr>
        <p:spPr>
          <a:xfrm>
            <a:off x="44266" y="1556792"/>
            <a:ext cx="9589254" cy="3194721"/>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itchFamily="34" charset="0"/>
              </a:rPr>
              <a:t>Aracuí</a:t>
            </a:r>
            <a:r>
              <a:rPr lang="pt-BR" sz="2800" dirty="0">
                <a:solidFill>
                  <a:srgbClr val="0000FF"/>
                </a:solidFill>
                <a:latin typeface="Arial Black" pitchFamily="34" charset="0"/>
              </a:rPr>
              <a:t>:</a:t>
            </a:r>
          </a:p>
          <a:p>
            <a:pPr>
              <a:lnSpc>
                <a:spcPct val="90000"/>
              </a:lnSpc>
            </a:pPr>
            <a:endParaRPr lang="pt-BR" sz="2800" dirty="0">
              <a:solidFill>
                <a:srgbClr val="0000FF"/>
              </a:solidFill>
              <a:latin typeface="Arial Black" pitchFamily="34" charset="0"/>
            </a:endParaRPr>
          </a:p>
          <a:p>
            <a:pPr>
              <a:lnSpc>
                <a:spcPct val="150000"/>
              </a:lnSpc>
            </a:pPr>
            <a:r>
              <a:rPr lang="pt-BR" sz="2800" dirty="0">
                <a:solidFill>
                  <a:srgbClr val="C00000"/>
                </a:solidFill>
                <a:latin typeface="Arial Black" pitchFamily="34" charset="0"/>
              </a:rPr>
              <a:t>08/07 Catia </a:t>
            </a:r>
            <a:r>
              <a:rPr lang="pt-BR" sz="2800" dirty="0" err="1">
                <a:solidFill>
                  <a:srgbClr val="C00000"/>
                </a:solidFill>
                <a:latin typeface="Arial Black" pitchFamily="34" charset="0"/>
              </a:rPr>
              <a:t>Ebani</a:t>
            </a:r>
            <a:r>
              <a:rPr lang="pt-BR" sz="2800" dirty="0">
                <a:solidFill>
                  <a:srgbClr val="C00000"/>
                </a:solidFill>
                <a:latin typeface="Arial Black" pitchFamily="34" charset="0"/>
              </a:rPr>
              <a:t> </a:t>
            </a:r>
            <a:r>
              <a:rPr lang="pt-BR" sz="2800" dirty="0" err="1">
                <a:solidFill>
                  <a:srgbClr val="C00000"/>
                </a:solidFill>
                <a:latin typeface="Arial Black" pitchFamily="34" charset="0"/>
              </a:rPr>
              <a:t>Zuim</a:t>
            </a:r>
            <a:r>
              <a:rPr lang="pt-BR" sz="2800" dirty="0">
                <a:solidFill>
                  <a:srgbClr val="C00000"/>
                </a:solidFill>
                <a:latin typeface="Arial Black" pitchFamily="34" charset="0"/>
              </a:rPr>
              <a:t> de Lima</a:t>
            </a:r>
          </a:p>
          <a:p>
            <a:pPr>
              <a:lnSpc>
                <a:spcPct val="150000"/>
              </a:lnSpc>
            </a:pPr>
            <a:r>
              <a:rPr lang="pt-BR" sz="2800" dirty="0">
                <a:solidFill>
                  <a:srgbClr val="C00000"/>
                </a:solidFill>
                <a:latin typeface="Arial Black" pitchFamily="34" charset="0"/>
              </a:rPr>
              <a:t>21/07 Daniel </a:t>
            </a:r>
            <a:r>
              <a:rPr lang="pt-BR" sz="2800" dirty="0" err="1">
                <a:solidFill>
                  <a:srgbClr val="C00000"/>
                </a:solidFill>
                <a:latin typeface="Arial Black" pitchFamily="34" charset="0"/>
              </a:rPr>
              <a:t>Ebani</a:t>
            </a:r>
            <a:r>
              <a:rPr lang="pt-BR" sz="2800" dirty="0">
                <a:solidFill>
                  <a:srgbClr val="C00000"/>
                </a:solidFill>
                <a:latin typeface="Arial Black" pitchFamily="34" charset="0"/>
              </a:rPr>
              <a:t> Marvila de Lima</a:t>
            </a:r>
          </a:p>
          <a:p>
            <a:pPr>
              <a:lnSpc>
                <a:spcPct val="150000"/>
              </a:lnSpc>
            </a:pPr>
            <a:r>
              <a:rPr lang="pt-BR" sz="2800" dirty="0">
                <a:solidFill>
                  <a:srgbClr val="C00000"/>
                </a:solidFill>
                <a:latin typeface="Arial Black" pitchFamily="34" charset="0"/>
              </a:rPr>
              <a:t>22/07 – Janete </a:t>
            </a:r>
            <a:r>
              <a:rPr lang="pt-BR" sz="2800" dirty="0" err="1">
                <a:solidFill>
                  <a:srgbClr val="C00000"/>
                </a:solidFill>
                <a:latin typeface="Arial Black" pitchFamily="34" charset="0"/>
              </a:rPr>
              <a:t>Costabeber</a:t>
            </a:r>
            <a:endParaRPr lang="pt-BR" sz="2800" dirty="0">
              <a:solidFill>
                <a:srgbClr val="C00000"/>
              </a:solidFill>
              <a:latin typeface="Arial Black" pitchFamily="34" charset="0"/>
            </a:endParaRPr>
          </a:p>
          <a:p>
            <a:pPr>
              <a:lnSpc>
                <a:spcPct val="90000"/>
              </a:lnSpc>
            </a:pPr>
            <a:endParaRPr lang="pt-BR" sz="2800" dirty="0">
              <a:solidFill>
                <a:srgbClr val="C00000"/>
              </a:solidFill>
              <a:latin typeface="Arial Black" pitchFamily="34" charset="0"/>
            </a:endParaRPr>
          </a:p>
        </p:txBody>
      </p:sp>
    </p:spTree>
    <p:extLst>
      <p:ext uri="{BB962C8B-B14F-4D97-AF65-F5344CB8AC3E}">
        <p14:creationId xmlns:p14="http://schemas.microsoft.com/office/powerpoint/2010/main" val="98166864"/>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headEnd/>
            <a:tailEnd/>
          </a:ln>
        </p:spPr>
        <p:txBody>
          <a:bodyPr wrap="square">
            <a:spAutoFit/>
          </a:bodyPr>
          <a:lstStyle/>
          <a:p>
            <a:pPr algn="ctr">
              <a:spcBef>
                <a:spcPct val="50000"/>
              </a:spcBef>
            </a:pPr>
            <a:r>
              <a:rPr lang="pt-BR" sz="4000">
                <a:solidFill>
                  <a:srgbClr val="0070C0"/>
                </a:solidFill>
                <a:latin typeface="Arial Black" pitchFamily="34" charset="0"/>
              </a:rPr>
              <a:t>CULTOS E REUNIÕES</a:t>
            </a:r>
            <a:endParaRPr lang="pt-BR" sz="3600">
              <a:solidFill>
                <a:srgbClr val="0070C0"/>
              </a:solidFill>
              <a:latin typeface="Arial Black"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itchFamily="34" charset="0"/>
              </a:rPr>
              <a:t> QUARTA – ESPECIAL: ESTÁ ESCRITO ADORAÇÃO - </a:t>
            </a:r>
            <a:r>
              <a:rPr lang="pt-BR" sz="1400">
                <a:solidFill>
                  <a:schemeClr val="tx1">
                    <a:lumMod val="75000"/>
                  </a:schemeClr>
                </a:solidFill>
                <a:latin typeface="Arial Black" pitchFamily="34" charset="0"/>
              </a:rPr>
              <a:t>IVAN SARAIVA </a:t>
            </a:r>
            <a:br>
              <a:rPr lang="pt-BR" sz="2800">
                <a:solidFill>
                  <a:schemeClr val="tx1">
                    <a:lumMod val="75000"/>
                  </a:schemeClr>
                </a:solidFill>
                <a:latin typeface="Arial Black" pitchFamily="34" charset="0"/>
              </a:rPr>
            </a:br>
            <a:r>
              <a:rPr lang="pt-BR">
                <a:solidFill>
                  <a:schemeClr val="tx1">
                    <a:lumMod val="75000"/>
                  </a:schemeClr>
                </a:solidFill>
                <a:latin typeface="Arial Black" pitchFamily="34" charset="0"/>
              </a:rPr>
              <a:t>Não perca esse série Especial feita para igreja nos últimos dias dessa Terra, com temas de </a:t>
            </a:r>
            <a:r>
              <a:rPr lang="pt-BR" err="1">
                <a:solidFill>
                  <a:schemeClr val="tx1">
                    <a:lumMod val="75000"/>
                  </a:schemeClr>
                </a:solidFill>
                <a:latin typeface="Arial Black" pitchFamily="34" charset="0"/>
              </a:rPr>
              <a:t>reavivamento</a:t>
            </a:r>
            <a:r>
              <a:rPr lang="pt-BR">
                <a:solidFill>
                  <a:schemeClr val="tx1">
                    <a:lumMod val="75000"/>
                  </a:schemeClr>
                </a:solidFill>
                <a:latin typeface="Arial Black" pitchFamily="34" charset="0"/>
              </a:rPr>
              <a:t> e Reforma.</a:t>
            </a:r>
            <a:endParaRPr lang="pt-BR" sz="2800">
              <a:solidFill>
                <a:schemeClr val="tx1">
                  <a:lumMod val="75000"/>
                </a:schemeClr>
              </a:solidFill>
              <a:latin typeface="Arial Black" pitchFamily="34" charset="0"/>
            </a:endParaRPr>
          </a:p>
          <a:p>
            <a:pPr>
              <a:lnSpc>
                <a:spcPct val="90000"/>
              </a:lnSpc>
              <a:buFontTx/>
              <a:buChar char="-"/>
            </a:pPr>
            <a:endParaRPr lang="pt-BR" sz="2800">
              <a:solidFill>
                <a:schemeClr val="tx1">
                  <a:lumMod val="75000"/>
                </a:schemeClr>
              </a:solidFill>
              <a:latin typeface="Arial Black" pitchFamily="34" charset="0"/>
            </a:endParaRPr>
          </a:p>
          <a:p>
            <a:pPr>
              <a:lnSpc>
                <a:spcPct val="90000"/>
              </a:lnSpc>
              <a:buFontTx/>
              <a:buChar char="-"/>
            </a:pPr>
            <a:r>
              <a:rPr lang="pt-BR" sz="2800">
                <a:solidFill>
                  <a:schemeClr val="tx1">
                    <a:lumMod val="75000"/>
                  </a:schemeClr>
                </a:solidFill>
                <a:latin typeface="Arial Black" pitchFamily="34" charset="0"/>
              </a:rPr>
              <a:t> Experimente para tudo, e Ore ao Meio dia, pelo </a:t>
            </a:r>
            <a:r>
              <a:rPr lang="pt-BR" sz="2800" err="1">
                <a:solidFill>
                  <a:schemeClr val="tx1">
                    <a:lumMod val="75000"/>
                  </a:schemeClr>
                </a:solidFill>
                <a:latin typeface="Arial Black" pitchFamily="34" charset="0"/>
              </a:rPr>
              <a:t>reavivamento</a:t>
            </a:r>
            <a:r>
              <a:rPr lang="pt-BR" sz="2800">
                <a:solidFill>
                  <a:schemeClr val="tx1">
                    <a:lumMod val="75000"/>
                  </a:schemeClr>
                </a:solidFill>
                <a:latin typeface="Arial Black" pitchFamily="34" charset="0"/>
              </a:rPr>
              <a:t> espiritual da igreja.</a:t>
            </a:r>
          </a:p>
          <a:p>
            <a:pPr>
              <a:lnSpc>
                <a:spcPct val="90000"/>
              </a:lnSpc>
              <a:buFontTx/>
              <a:buChar char="-"/>
            </a:pPr>
            <a:endParaRPr lang="pt-BR" sz="2800">
              <a:solidFill>
                <a:schemeClr val="tx1">
                  <a:lumMod val="75000"/>
                </a:schemeClr>
              </a:solidFill>
              <a:latin typeface="Arial Black" pitchFamily="34" charset="0"/>
            </a:endParaRPr>
          </a:p>
          <a:p>
            <a:pPr>
              <a:lnSpc>
                <a:spcPct val="90000"/>
              </a:lnSpc>
              <a:buFontTx/>
              <a:buChar char="-"/>
            </a:pPr>
            <a:r>
              <a:rPr lang="pt-BR" sz="2800">
                <a:solidFill>
                  <a:schemeClr val="tx1">
                    <a:lumMod val="75000"/>
                  </a:schemeClr>
                </a:solidFill>
                <a:latin typeface="Arial Black" pitchFamily="34" charset="0"/>
              </a:rPr>
              <a:t> O culto da Família será na do irmão </a:t>
            </a:r>
            <a:r>
              <a:rPr lang="pt-BR" sz="2800" err="1">
                <a:solidFill>
                  <a:schemeClr val="tx1">
                    <a:lumMod val="75000"/>
                  </a:schemeClr>
                </a:solidFill>
                <a:latin typeface="Arial Black" pitchFamily="34" charset="0"/>
              </a:rPr>
              <a:t>xxxxx</a:t>
            </a:r>
            <a:r>
              <a:rPr lang="pt-BR" sz="2800">
                <a:solidFill>
                  <a:schemeClr val="tx1">
                    <a:lumMod val="75000"/>
                  </a:schemeClr>
                </a:solidFill>
                <a:latin typeface="Arial Black" pitchFamily="34" charset="0"/>
              </a:rPr>
              <a:t> ás </a:t>
            </a:r>
            <a:r>
              <a:rPr lang="pt-BR" sz="2800" err="1">
                <a:solidFill>
                  <a:schemeClr val="tx1">
                    <a:lumMod val="75000"/>
                  </a:schemeClr>
                </a:solidFill>
                <a:latin typeface="Arial Black" pitchFamily="34" charset="0"/>
              </a:rPr>
              <a:t>xxxx</a:t>
            </a:r>
            <a:endParaRPr lang="pt-BR" sz="2800">
              <a:solidFill>
                <a:schemeClr val="tx1">
                  <a:lumMod val="75000"/>
                </a:schemeClr>
              </a:solidFill>
              <a:latin typeface="Arial Black"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IGREJA LOCAL</a:t>
            </a:r>
          </a:p>
        </p:txBody>
      </p:sp>
      <p:sp>
        <p:nvSpPr>
          <p:cNvPr id="9" name="Retângulo 8"/>
          <p:cNvSpPr/>
          <p:nvPr/>
        </p:nvSpPr>
        <p:spPr>
          <a:xfrm>
            <a:off x="2572602" y="5805264"/>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headEnd/>
            <a:tailEnd/>
          </a:ln>
        </p:spPr>
        <p:txBody>
          <a:bodyPr wrap="square">
            <a:spAutoFit/>
          </a:bodyPr>
          <a:lstStyle/>
          <a:p>
            <a:pPr algn="ctr">
              <a:spcBef>
                <a:spcPct val="50000"/>
              </a:spcBef>
            </a:pPr>
            <a:r>
              <a:rPr lang="pt-BR" sz="4000">
                <a:solidFill>
                  <a:srgbClr val="0070C0"/>
                </a:solidFill>
                <a:latin typeface="Arial Black" pitchFamily="34" charset="0"/>
              </a:rPr>
              <a:t>CULTOS E REUNIÕES</a:t>
            </a:r>
            <a:endParaRPr lang="pt-BR" sz="3600">
              <a:solidFill>
                <a:srgbClr val="0070C0"/>
              </a:solidFill>
              <a:latin typeface="Arial Black"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itchFamily="34" charset="0"/>
            </a:endParaRPr>
          </a:p>
          <a:p>
            <a:pPr>
              <a:lnSpc>
                <a:spcPct val="90000"/>
              </a:lnSpc>
              <a:buFontTx/>
              <a:buChar char="-"/>
            </a:pPr>
            <a:r>
              <a:rPr lang="pt-BR" sz="2800">
                <a:solidFill>
                  <a:schemeClr val="tx1">
                    <a:lumMod val="75000"/>
                  </a:schemeClr>
                </a:solidFill>
                <a:latin typeface="Arial Black" pitchFamily="34" charset="0"/>
              </a:rPr>
              <a:t> Culta da Mulher toda Terça ás </a:t>
            </a:r>
            <a:r>
              <a:rPr lang="pt-BR" sz="2800" err="1">
                <a:solidFill>
                  <a:schemeClr val="tx1">
                    <a:lumMod val="75000"/>
                  </a:schemeClr>
                </a:solidFill>
                <a:latin typeface="Arial Black" pitchFamily="34" charset="0"/>
              </a:rPr>
              <a:t>xxxxxx</a:t>
            </a:r>
            <a:endParaRPr lang="pt-BR" sz="2800">
              <a:solidFill>
                <a:schemeClr val="tx1">
                  <a:lumMod val="75000"/>
                </a:schemeClr>
              </a:solidFill>
              <a:latin typeface="Arial Black" pitchFamily="34" charset="0"/>
            </a:endParaRPr>
          </a:p>
          <a:p>
            <a:pPr lvl="0">
              <a:lnSpc>
                <a:spcPct val="90000"/>
              </a:lnSpc>
            </a:pPr>
            <a:endParaRPr lang="pt-BR" sz="2400">
              <a:solidFill>
                <a:schemeClr val="tx1">
                  <a:lumMod val="75000"/>
                </a:schemeClr>
              </a:solidFill>
              <a:latin typeface="Arial Black" pitchFamily="34" charset="0"/>
            </a:endParaRPr>
          </a:p>
          <a:p>
            <a:pPr>
              <a:lnSpc>
                <a:spcPct val="90000"/>
              </a:lnSpc>
            </a:pPr>
            <a:r>
              <a:rPr lang="pt-BR" sz="2800">
                <a:solidFill>
                  <a:schemeClr val="tx1">
                    <a:lumMod val="75000"/>
                  </a:schemeClr>
                </a:solidFill>
                <a:latin typeface="Arial Black" pitchFamily="34" charset="0"/>
              </a:rPr>
              <a:t>- Culto </a:t>
            </a:r>
            <a:r>
              <a:rPr lang="pt-BR" sz="2800" err="1">
                <a:solidFill>
                  <a:schemeClr val="tx1">
                    <a:lumMod val="75000"/>
                  </a:schemeClr>
                </a:solidFill>
                <a:latin typeface="Arial Black" pitchFamily="34" charset="0"/>
              </a:rPr>
              <a:t>JA</a:t>
            </a:r>
            <a:r>
              <a:rPr lang="pt-BR" sz="2800">
                <a:solidFill>
                  <a:schemeClr val="tx1">
                    <a:lumMod val="75000"/>
                  </a:schemeClr>
                </a:solidFill>
                <a:latin typeface="Arial Black" pitchFamily="34" charset="0"/>
              </a:rPr>
              <a:t> ás </a:t>
            </a:r>
            <a:r>
              <a:rPr lang="pt-BR" sz="2800" err="1">
                <a:solidFill>
                  <a:schemeClr val="tx1">
                    <a:lumMod val="75000"/>
                  </a:schemeClr>
                </a:solidFill>
                <a:latin typeface="Arial Black" pitchFamily="34" charset="0"/>
              </a:rPr>
              <a:t>xxxx</a:t>
            </a:r>
            <a:endParaRPr lang="pt-BR" sz="2800">
              <a:solidFill>
                <a:schemeClr val="tx1">
                  <a:lumMod val="75000"/>
                </a:schemeClr>
              </a:solidFill>
              <a:latin typeface="Arial Black" pitchFamily="34" charset="0"/>
            </a:endParaRPr>
          </a:p>
          <a:p>
            <a:pPr>
              <a:lnSpc>
                <a:spcPct val="90000"/>
              </a:lnSpc>
            </a:pPr>
            <a:endParaRPr lang="pt-BR" sz="2800">
              <a:solidFill>
                <a:schemeClr val="tx1">
                  <a:lumMod val="75000"/>
                </a:schemeClr>
              </a:solidFill>
              <a:latin typeface="Arial Black"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headEnd/>
            <a:tailEnd/>
          </a:ln>
        </p:spPr>
        <p:txBody>
          <a:bodyPr wrap="square">
            <a:spAutoFit/>
          </a:bodyPr>
          <a:lstStyle/>
          <a:p>
            <a:pPr algn="ctr">
              <a:spcBef>
                <a:spcPct val="50000"/>
              </a:spcBef>
            </a:pPr>
            <a:r>
              <a:rPr lang="pt-BR" sz="4000">
                <a:solidFill>
                  <a:srgbClr val="0070C0"/>
                </a:solidFill>
                <a:latin typeface="Arial Black" pitchFamily="34" charset="0"/>
              </a:rPr>
              <a:t>ESCALA SEMANAL</a:t>
            </a:r>
            <a:endParaRPr lang="pt-BR" sz="3600">
              <a:solidFill>
                <a:srgbClr val="0070C0"/>
              </a:solidFill>
              <a:latin typeface="Arial Black"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itchFamily="34" charset="0"/>
              </a:rPr>
              <a:t> Diáconos:</a:t>
            </a:r>
          </a:p>
          <a:p>
            <a:pPr>
              <a:lnSpc>
                <a:spcPct val="90000"/>
              </a:lnSpc>
              <a:buFontTx/>
              <a:buChar char="-"/>
            </a:pPr>
            <a:r>
              <a:rPr lang="pt-BR" sz="2800">
                <a:solidFill>
                  <a:schemeClr val="tx1">
                    <a:lumMod val="75000"/>
                  </a:schemeClr>
                </a:solidFill>
                <a:latin typeface="Arial Black" pitchFamily="34" charset="0"/>
              </a:rPr>
              <a:t> Pregadores:</a:t>
            </a:r>
          </a:p>
          <a:p>
            <a:pPr>
              <a:lnSpc>
                <a:spcPct val="90000"/>
              </a:lnSpc>
              <a:buFontTx/>
              <a:buChar char="-"/>
            </a:pPr>
            <a:r>
              <a:rPr lang="pt-BR" sz="2800">
                <a:solidFill>
                  <a:schemeClr val="tx1">
                    <a:lumMod val="75000"/>
                  </a:schemeClr>
                </a:solidFill>
                <a:latin typeface="Arial Black" pitchFamily="34" charset="0"/>
              </a:rPr>
              <a:t> Limpeza da Igreja:</a:t>
            </a:r>
          </a:p>
          <a:p>
            <a:pPr>
              <a:lnSpc>
                <a:spcPct val="90000"/>
              </a:lnSpc>
              <a:buFontTx/>
              <a:buChar char="-"/>
            </a:pPr>
            <a:r>
              <a:rPr lang="pt-BR" sz="2800">
                <a:solidFill>
                  <a:schemeClr val="tx1">
                    <a:lumMod val="75000"/>
                  </a:schemeClr>
                </a:solidFill>
                <a:latin typeface="Arial Black" pitchFamily="34" charset="0"/>
              </a:rPr>
              <a:t> Recepção:</a:t>
            </a:r>
          </a:p>
          <a:p>
            <a:pPr>
              <a:lnSpc>
                <a:spcPct val="90000"/>
              </a:lnSpc>
            </a:pPr>
            <a:endParaRPr lang="pt-BR" sz="2800">
              <a:solidFill>
                <a:schemeClr val="tx1">
                  <a:lumMod val="75000"/>
                </a:schemeClr>
              </a:solidFill>
              <a:latin typeface="Arial Black"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itchFamily="34" charset="0"/>
              </a:rPr>
              <a:t>FIM DOS ANÚNCIOS</a:t>
            </a:r>
          </a:p>
        </p:txBody>
      </p:sp>
    </p:spTree>
    <p:extLst>
      <p:ext uri="{BB962C8B-B14F-4D97-AF65-F5344CB8AC3E}">
        <p14:creationId xmlns:p14="http://schemas.microsoft.com/office/powerpoint/2010/main" val="352090314"/>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itchFamily="34" charset="0"/>
              </a:rPr>
              <a:t>FIM DOS ANÚNCIOS</a:t>
            </a:r>
          </a:p>
        </p:txBody>
      </p:sp>
    </p:spTree>
    <p:extLst>
      <p:ext uri="{BB962C8B-B14F-4D97-AF65-F5344CB8AC3E}">
        <p14:creationId xmlns:p14="http://schemas.microsoft.com/office/powerpoint/2010/main" val="352090314"/>
      </p:ext>
    </p:extLst>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itchFamily="34" charset="0"/>
              </a:rPr>
              <a:t>FIM DOS ANÚNCIOS</a:t>
            </a:r>
          </a:p>
        </p:txBody>
      </p:sp>
    </p:spTree>
    <p:extLst>
      <p:ext uri="{BB962C8B-B14F-4D97-AF65-F5344CB8AC3E}">
        <p14:creationId xmlns:p14="http://schemas.microsoft.com/office/powerpoint/2010/main" val="352090314"/>
      </p:ext>
    </p:extLst>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8A0FA81-7A90-4095-B9D5-138A11D258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TS102787947</Template>
  <TotalTime>0</TotalTime>
  <Words>1660</Words>
  <Application>Microsoft Office PowerPoint</Application>
  <PresentationFormat>Papel A4 (210 x 297 mm)</PresentationFormat>
  <Paragraphs>231</Paragraphs>
  <Slides>27</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27</vt:i4>
      </vt:variant>
    </vt:vector>
  </HeadingPairs>
  <TitlesOfParts>
    <vt:vector size="31"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2014-02-05T08:25:08Z</dcterms:created>
  <dcterms:modified xsi:type="dcterms:W3CDTF">2019-06-21T12:20:23Z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ies>
</file>