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406" autoAdjust="0"/>
  </p:normalViewPr>
  <p:slideViewPr>
    <p:cSldViewPr snapToGrid="0">
      <p:cViewPr varScale="1">
        <p:scale>
          <a:sx n="60" d="100"/>
          <a:sy n="60" d="100"/>
        </p:scale>
        <p:origin x="-2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28/06/2015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</a:t>
            </a:r>
            <a:r>
              <a:rPr lang="pt-BR" baseline="0" dirty="0" smtClean="0"/>
              <a:t> aparecer no slide: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 smtClean="0">
                <a:latin typeface="Arial" panose="020B0604020202020204" pitchFamily="34" charset="0"/>
              </a:rPr>
              <a:t>Eles têm um autoconceito forte, uma sólida crença em Deus e uma atitude positiva para com o mundo ao redor. Impulsionados por um sentido definido de propósito para a vida, eles veem os obstáculos como desafios que podem superar. Acima de tudo, a resiliência parece ter tudo </a:t>
            </a:r>
            <a:r>
              <a:rPr lang="pt-BR" altLang="pt-BR" dirty="0" err="1" smtClean="0">
                <a:latin typeface="Arial" panose="020B0604020202020204" pitchFamily="34" charset="0"/>
              </a:rPr>
              <a:t>quever</a:t>
            </a:r>
            <a:r>
              <a:rPr lang="pt-BR" altLang="pt-BR" dirty="0" smtClean="0">
                <a:latin typeface="Arial" panose="020B0604020202020204" pitchFamily="34" charset="0"/>
              </a:rPr>
              <a:t> com a esperança e a crença positiva de que há vida além dos obstáculos presentes.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58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 aparecer no slide: </a:t>
            </a:r>
            <a:r>
              <a:rPr lang="pt-BR" altLang="pt-BR" dirty="0" smtClean="0">
                <a:latin typeface="Arial" panose="020B0604020202020204" pitchFamily="34" charset="0"/>
              </a:rPr>
              <a:t>Material sexual explicito espera por eles com apenas um clique na internet. O acesso ao álcool, maconha, cocaína e anfetaminas é relativamente fácil, mesmo em ambientes que muitos poderiam considerar saudáveis e seguros. Portanto, é importante identificar os fatores que levam alguns jovens ao sucesso, apesar do perigoso mundo em que vivem. Isso poderá ser útil para ajudar outros jovens a empregar as mesmas estratégias de sobrevivência.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2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 colocar no slide - </a:t>
            </a:r>
            <a:r>
              <a:rPr lang="pt-BR" altLang="pt-BR" dirty="0" smtClean="0">
                <a:latin typeface="Arial" panose="020B0604020202020204" pitchFamily="34" charset="0"/>
              </a:rPr>
              <a:t>Adultos mais velhos ou mentores que apoiam, incluindo pais, professores e religiosos, desempenham um papel importante na resiliência em desenvolvimento.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2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 colocar no slide - </a:t>
            </a:r>
            <a:r>
              <a:rPr lang="pt-BR" altLang="pt-BR" dirty="0" smtClean="0">
                <a:latin typeface="Arial" panose="020B0604020202020204" pitchFamily="34" charset="0"/>
              </a:rPr>
              <a:t>Adultos mais velhos ou mentores que apoiam, incluindo pais, professores e religiosos, desempenham um papel importante na resiliência em desenvolvimento.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 smtClean="0"/>
              <a:t>	O relacionamento com as pessoas que demonstram cuidados, carinho e amor incondicional parece proporcionar aos jovens um sentimento de que eles podem superar qualquer dificuldade que enfrentarem na vida.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dirty="0" smtClean="0"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500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Não colocar no slide - </a:t>
            </a:r>
            <a:r>
              <a:rPr lang="pt-BR" altLang="pt-BR" dirty="0" smtClean="0">
                <a:latin typeface="Arial" panose="020B0604020202020204" pitchFamily="34" charset="0"/>
              </a:rPr>
              <a:t>Um estudo indica que os jovens resilientes, muitas vezes, têm a capacidade de usar sua fé religiosa para manter uma visão positiva de uma vida significativa.</a:t>
            </a:r>
          </a:p>
          <a:p>
            <a:pPr eaLnBrk="1" hangingPunct="1"/>
            <a:r>
              <a:rPr lang="pt-BR" altLang="pt-BR" dirty="0" smtClean="0">
                <a:latin typeface="Arial" panose="020B0604020202020204" pitchFamily="34" charset="0"/>
              </a:rPr>
              <a:t>Qualquer que seja o fator fortalecedor da resiliência, a família tem um papel importante, pois é onde temos mais oportunidade de exercer influência positiva.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68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Não colocar no slide - </a:t>
            </a:r>
            <a:r>
              <a:rPr lang="en-US" altLang="pt-BR" dirty="0" err="1" smtClean="0">
                <a:latin typeface="Arial" panose="020B0604020202020204" pitchFamily="34" charset="0"/>
              </a:rPr>
              <a:t>Pesquisadores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identificaram</a:t>
            </a:r>
            <a:r>
              <a:rPr lang="en-US" altLang="pt-BR" dirty="0" smtClean="0">
                <a:latin typeface="Arial" panose="020B0604020202020204" pitchFamily="34" charset="0"/>
              </a:rPr>
              <a:t> o </a:t>
            </a:r>
            <a:r>
              <a:rPr lang="en-US" altLang="pt-BR" dirty="0" err="1" smtClean="0">
                <a:latin typeface="Arial" panose="020B0604020202020204" pitchFamily="34" charset="0"/>
              </a:rPr>
              <a:t>momento</a:t>
            </a:r>
            <a:r>
              <a:rPr lang="en-US" altLang="pt-BR" dirty="0" smtClean="0">
                <a:latin typeface="Arial" panose="020B0604020202020204" pitchFamily="34" charset="0"/>
              </a:rPr>
              <a:t> do </a:t>
            </a:r>
            <a:r>
              <a:rPr lang="en-US" altLang="pt-BR" dirty="0" err="1" smtClean="0">
                <a:latin typeface="Arial" panose="020B0604020202020204" pitchFamily="34" charset="0"/>
              </a:rPr>
              <a:t>almoço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ou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jantar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em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família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como</a:t>
            </a:r>
            <a:r>
              <a:rPr lang="en-US" altLang="pt-BR" dirty="0" smtClean="0">
                <a:latin typeface="Arial" panose="020B0604020202020204" pitchFamily="34" charset="0"/>
              </a:rPr>
              <a:t> um </a:t>
            </a:r>
            <a:r>
              <a:rPr lang="en-US" altLang="pt-BR" dirty="0" err="1" smtClean="0">
                <a:latin typeface="Arial" panose="020B0604020202020204" pitchFamily="34" charset="0"/>
              </a:rPr>
              <a:t>fator</a:t>
            </a:r>
            <a:r>
              <a:rPr lang="en-US" altLang="pt-BR" dirty="0" smtClean="0">
                <a:latin typeface="Arial" panose="020B0604020202020204" pitchFamily="34" charset="0"/>
              </a:rPr>
              <a:t> de </a:t>
            </a:r>
            <a:r>
              <a:rPr lang="en-US" altLang="pt-BR" dirty="0" err="1" smtClean="0">
                <a:latin typeface="Arial" panose="020B0604020202020204" pitchFamily="34" charset="0"/>
              </a:rPr>
              <a:t>proteção</a:t>
            </a:r>
            <a:r>
              <a:rPr lang="en-US" altLang="pt-BR" dirty="0" smtClean="0">
                <a:latin typeface="Arial" panose="020B0604020202020204" pitchFamily="34" charset="0"/>
              </a:rPr>
              <a:t> contra </a:t>
            </a:r>
            <a:r>
              <a:rPr lang="en-US" altLang="pt-BR" dirty="0" err="1" smtClean="0">
                <a:latin typeface="Arial" panose="020B0604020202020204" pitchFamily="34" charset="0"/>
              </a:rPr>
              <a:t>comportamentos</a:t>
            </a:r>
            <a:r>
              <a:rPr lang="en-US" altLang="pt-BR" dirty="0" smtClean="0">
                <a:latin typeface="Arial" panose="020B0604020202020204" pitchFamily="34" charset="0"/>
              </a:rPr>
              <a:t> de </a:t>
            </a:r>
            <a:r>
              <a:rPr lang="en-US" altLang="pt-BR" dirty="0" err="1" smtClean="0">
                <a:latin typeface="Arial" panose="020B0604020202020204" pitchFamily="34" charset="0"/>
              </a:rPr>
              <a:t>risco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como</a:t>
            </a:r>
            <a:r>
              <a:rPr lang="en-US" altLang="pt-BR" dirty="0" smtClean="0">
                <a:latin typeface="Arial" panose="020B0604020202020204" pitchFamily="34" charset="0"/>
              </a:rPr>
              <a:t> o </a:t>
            </a:r>
            <a:r>
              <a:rPr lang="en-US" altLang="pt-BR" dirty="0" err="1" smtClean="0">
                <a:latin typeface="Arial" panose="020B0604020202020204" pitchFamily="34" charset="0"/>
              </a:rPr>
              <a:t>uso</a:t>
            </a:r>
            <a:r>
              <a:rPr lang="en-US" altLang="pt-BR" dirty="0" smtClean="0">
                <a:latin typeface="Arial" panose="020B0604020202020204" pitchFamily="34" charset="0"/>
              </a:rPr>
              <a:t> de </a:t>
            </a:r>
            <a:r>
              <a:rPr lang="en-US" altLang="pt-BR" dirty="0" err="1" smtClean="0">
                <a:latin typeface="Arial" panose="020B0604020202020204" pitchFamily="34" charset="0"/>
              </a:rPr>
              <a:t>álcool</a:t>
            </a:r>
            <a:r>
              <a:rPr lang="en-US" altLang="pt-BR" dirty="0" smtClean="0">
                <a:latin typeface="Arial" panose="020B0604020202020204" pitchFamily="34" charset="0"/>
              </a:rPr>
              <a:t> e </a:t>
            </a:r>
            <a:r>
              <a:rPr lang="en-US" altLang="pt-BR" dirty="0" err="1" smtClean="0">
                <a:latin typeface="Arial" panose="020B0604020202020204" pitchFamily="34" charset="0"/>
              </a:rPr>
              <a:t>drogas</a:t>
            </a:r>
            <a:r>
              <a:rPr lang="en-US" altLang="pt-BR" dirty="0" smtClean="0">
                <a:latin typeface="Arial" panose="020B0604020202020204" pitchFamily="34" charset="0"/>
              </a:rPr>
              <a:t>, </a:t>
            </a:r>
            <a:r>
              <a:rPr lang="en-US" altLang="pt-BR" dirty="0" err="1" smtClean="0">
                <a:latin typeface="Arial" panose="020B0604020202020204" pitchFamily="34" charset="0"/>
              </a:rPr>
              <a:t>tabagismo</a:t>
            </a:r>
            <a:r>
              <a:rPr lang="en-US" altLang="pt-BR" dirty="0" smtClean="0">
                <a:latin typeface="Arial" panose="020B0604020202020204" pitchFamily="34" charset="0"/>
              </a:rPr>
              <a:t>, </a:t>
            </a:r>
            <a:r>
              <a:rPr lang="en-US" altLang="pt-BR" dirty="0" err="1" smtClean="0">
                <a:latin typeface="Arial" panose="020B0604020202020204" pitchFamily="34" charset="0"/>
              </a:rPr>
              <a:t>atividade</a:t>
            </a:r>
            <a:r>
              <a:rPr lang="en-US" altLang="pt-BR" dirty="0" smtClean="0">
                <a:latin typeface="Arial" panose="020B0604020202020204" pitchFamily="34" charset="0"/>
              </a:rPr>
              <a:t> sexual </a:t>
            </a:r>
            <a:r>
              <a:rPr lang="en-US" altLang="pt-BR" dirty="0" err="1" smtClean="0">
                <a:latin typeface="Arial" panose="020B0604020202020204" pitchFamily="34" charset="0"/>
              </a:rPr>
              <a:t>precoce</a:t>
            </a:r>
            <a:r>
              <a:rPr lang="en-US" altLang="pt-BR" dirty="0" smtClean="0">
                <a:latin typeface="Arial" panose="020B0604020202020204" pitchFamily="34" charset="0"/>
              </a:rPr>
              <a:t>, </a:t>
            </a:r>
            <a:r>
              <a:rPr lang="en-US" altLang="pt-BR" dirty="0" err="1" smtClean="0">
                <a:latin typeface="Arial" panose="020B0604020202020204" pitchFamily="34" charset="0"/>
              </a:rPr>
              <a:t>disturbios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alimentares</a:t>
            </a:r>
            <a:r>
              <a:rPr lang="en-US" altLang="pt-BR" dirty="0" smtClean="0">
                <a:latin typeface="Arial" panose="020B0604020202020204" pitchFamily="34" charset="0"/>
              </a:rPr>
              <a:t> e </a:t>
            </a:r>
            <a:r>
              <a:rPr lang="en-US" altLang="pt-BR" dirty="0" err="1" smtClean="0">
                <a:latin typeface="Arial" panose="020B0604020202020204" pitchFamily="34" charset="0"/>
              </a:rPr>
              <a:t>delinquência</a:t>
            </a:r>
            <a:r>
              <a:rPr lang="en-US" altLang="pt-BR" dirty="0" smtClean="0">
                <a:latin typeface="Arial" panose="020B0604020202020204" pitchFamily="34" charset="0"/>
              </a:rPr>
              <a:t>. Outro </a:t>
            </a:r>
            <a:r>
              <a:rPr lang="en-US" altLang="pt-BR" dirty="0" err="1" smtClean="0">
                <a:latin typeface="Arial" panose="020B0604020202020204" pitchFamily="34" charset="0"/>
              </a:rPr>
              <a:t>aspectos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positivos</a:t>
            </a:r>
            <a:r>
              <a:rPr lang="en-US" altLang="pt-BR" dirty="0" smtClean="0">
                <a:latin typeface="Arial" panose="020B0604020202020204" pitchFamily="34" charset="0"/>
              </a:rPr>
              <a:t> é </a:t>
            </a:r>
            <a:r>
              <a:rPr lang="en-US" altLang="pt-BR" dirty="0" err="1" smtClean="0">
                <a:latin typeface="Arial" panose="020B0604020202020204" pitchFamily="34" charset="0"/>
              </a:rPr>
              <a:t>que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parecem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criar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uma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melhor</a:t>
            </a:r>
            <a:r>
              <a:rPr lang="en-US" altLang="pt-BR" dirty="0" smtClean="0">
                <a:latin typeface="Arial" panose="020B0604020202020204" pitchFamily="34" charset="0"/>
              </a:rPr>
              <a:t> </a:t>
            </a:r>
            <a:r>
              <a:rPr lang="en-US" altLang="pt-BR" dirty="0" err="1" smtClean="0">
                <a:latin typeface="Arial" panose="020B0604020202020204" pitchFamily="34" charset="0"/>
              </a:rPr>
              <a:t>estabilidade</a:t>
            </a:r>
            <a:r>
              <a:rPr lang="en-US" altLang="pt-BR" dirty="0" smtClean="0">
                <a:latin typeface="Arial" panose="020B0604020202020204" pitchFamily="34" charset="0"/>
              </a:rPr>
              <a:t> social e mental.</a:t>
            </a:r>
          </a:p>
          <a:p>
            <a:pPr marL="0" indent="0">
              <a:buFontTx/>
              <a:buNone/>
            </a:pPr>
            <a:r>
              <a:rPr lang="pt-BR" altLang="pt-BR" sz="1200" dirty="0" smtClean="0"/>
              <a:t>Jantares em família podem reduzir a probabilidade de os jovens se tornarem vítimas da violência.</a:t>
            </a:r>
          </a:p>
          <a:p>
            <a:pPr marL="0" indent="0">
              <a:buFontTx/>
              <a:buNone/>
            </a:pPr>
            <a:r>
              <a:rPr lang="pt-BR" altLang="pt-BR" sz="1200" dirty="0" smtClean="0"/>
              <a:t>Crianças e adolescentes que compartilham jantares em família e passam o tempo com seus pais desenvolvem maior autoestima, têm menos depressão e menores taxas de suicídio ou pensamentos suicidas.</a:t>
            </a:r>
          </a:p>
          <a:p>
            <a:pPr eaLnBrk="1" hangingPunct="1"/>
            <a:endParaRPr lang="en-US" altLang="pt-BR" dirty="0" smtClean="0">
              <a:latin typeface="Arial" panose="020B0604020202020204" pitchFamily="34" charset="0"/>
            </a:endParaRPr>
          </a:p>
          <a:p>
            <a:pPr eaLnBrk="1" hangingPunct="1"/>
            <a:endParaRPr lang="en-US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73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47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 smtClean="0">
                <a:latin typeface="Arial" panose="020B0604020202020204" pitchFamily="34" charset="0"/>
              </a:rPr>
              <a:t>Não colocar no slide - Tal atividade prática nos fornece um método para proteger nossos filhos de comportamentos de alto risco, enquanto, ao mesmo tempo, incentiva sua fé e envolvimento em atividades saudáveis. Assim, podemos servir aos outros não apenas dando dinheiro, mas também, em conjunto com a juventude, promovendo assistência pessoal a prática. Isso inclui qualquer assistência que beneficie aqueles que vivem em nossa comunidade local. É imperativo alimentar, vestir e proteger as pessoas.</a:t>
            </a:r>
          </a:p>
          <a:p>
            <a:pPr eaLnBrk="1" hangingPunct="1"/>
            <a:endParaRPr lang="en-US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45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9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 smtClean="0"/>
              <a:t>Atitude de Vencedor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36883" y="1817914"/>
            <a:ext cx="8213834" cy="4057954"/>
          </a:xfrm>
        </p:spPr>
        <p:txBody>
          <a:bodyPr>
            <a:normAutofit/>
          </a:bodyPr>
          <a:lstStyle/>
          <a:p>
            <a:pPr algn="just"/>
            <a:r>
              <a:rPr lang="pt-BR" altLang="pt-BR" sz="2800" b="1" dirty="0"/>
              <a:t>O serviço comunitário é outra atividade que promove a resiliência entre os jovens. </a:t>
            </a:r>
            <a:endParaRPr lang="pt-BR" altLang="pt-BR" sz="2800" b="1" dirty="0" smtClean="0"/>
          </a:p>
          <a:p>
            <a:pPr algn="just"/>
            <a:r>
              <a:rPr lang="pt-BR" altLang="pt-BR" sz="2800" b="1" dirty="0" smtClean="0"/>
              <a:t>Jesus </a:t>
            </a:r>
            <a:r>
              <a:rPr lang="pt-BR" altLang="pt-BR" sz="2800" b="1" dirty="0"/>
              <a:t>nos ensinou muito sobre servir aos outros. </a:t>
            </a:r>
            <a:endParaRPr lang="pt-BR" altLang="pt-BR" sz="2800" b="1" dirty="0" smtClean="0"/>
          </a:p>
          <a:p>
            <a:pPr algn="just"/>
            <a:r>
              <a:rPr lang="pt-BR" altLang="pt-BR" sz="2800" b="1" dirty="0" smtClean="0"/>
              <a:t>Devemos </a:t>
            </a:r>
            <a:r>
              <a:rPr lang="pt-BR" altLang="pt-BR" sz="2800" b="1" dirty="0"/>
              <a:t>mostrar compaixão, carinho e dar assistência a todos. Podemos apoiar, visitar, ajudar e consolar as pessoas que estão em uma posição de necessidade por qualquer motivo.</a:t>
            </a:r>
          </a:p>
          <a:p>
            <a:endParaRPr lang="pt-BR" altLang="pt-BR" sz="28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Resiliência e Serviço</a:t>
            </a:r>
            <a:endParaRPr lang="pt-BR" dirty="0"/>
          </a:p>
        </p:txBody>
      </p:sp>
      <p:pic>
        <p:nvPicPr>
          <p:cNvPr id="5" name="Espaço Reservado para Imagem 4" descr="AR-120929987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0" r="21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87765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68414" y="1007848"/>
            <a:ext cx="8497613" cy="4057954"/>
          </a:xfrm>
        </p:spPr>
        <p:txBody>
          <a:bodyPr>
            <a:noAutofit/>
          </a:bodyPr>
          <a:lstStyle/>
          <a:p>
            <a:pPr marL="457200" indent="-457200" algn="just">
              <a:buFontTx/>
              <a:buAutoNum type="arabicPeriod"/>
            </a:pPr>
            <a:r>
              <a:rPr lang="pt-BR" altLang="pt-BR" sz="2800" b="1" dirty="0" smtClean="0"/>
              <a:t>O </a:t>
            </a:r>
            <a:r>
              <a:rPr lang="pt-BR" altLang="pt-BR" sz="2800" b="1" dirty="0"/>
              <a:t>que podemos fazer como indivíduos, igreja ou comunidade para ajudar a juventude a se tornar </a:t>
            </a:r>
            <a:r>
              <a:rPr lang="pt-BR" altLang="pt-BR" sz="2800" b="1" dirty="0" err="1"/>
              <a:t>resiliente</a:t>
            </a:r>
            <a:r>
              <a:rPr lang="pt-BR" altLang="pt-BR" sz="2800" b="1" dirty="0" smtClean="0"/>
              <a:t>?</a:t>
            </a:r>
          </a:p>
          <a:p>
            <a:pPr marL="457200" indent="-457200" algn="just">
              <a:buFontTx/>
              <a:buAutoNum type="arabicPeriod"/>
            </a:pPr>
            <a:r>
              <a:rPr lang="pt-BR" sz="2800" b="1" kern="0" dirty="0"/>
              <a:t>Por que alguns jovens que vivem em ambientes de alto risco não se envolvem em 	comportamentos perigosos?</a:t>
            </a:r>
          </a:p>
          <a:p>
            <a:pPr marL="457200" indent="-457200" algn="just">
              <a:buFontTx/>
              <a:buAutoNum type="arabicPeriod"/>
            </a:pPr>
            <a:r>
              <a:rPr lang="pt-BR" sz="2800" b="1" kern="0" dirty="0"/>
              <a:t>Se não podemos eliminar o material nocivo da internet, então como ajudar as crianças a </a:t>
            </a:r>
            <a:r>
              <a:rPr lang="pt-BR" sz="2800" b="1" kern="0" dirty="0" smtClean="0"/>
              <a:t>crescerem </a:t>
            </a:r>
            <a:r>
              <a:rPr lang="pt-BR" sz="2800" b="1" kern="0" dirty="0"/>
              <a:t>expostas </a:t>
            </a:r>
            <a:r>
              <a:rPr lang="pt-BR" sz="2800" b="1" kern="0" dirty="0" smtClean="0"/>
              <a:t>à </a:t>
            </a:r>
            <a:r>
              <a:rPr lang="pt-BR" sz="2800" b="1" kern="0" dirty="0"/>
              <a:t>essas influências e </a:t>
            </a:r>
            <a:r>
              <a:rPr lang="pt-BR" sz="2800" b="1" kern="0" dirty="0" smtClean="0"/>
              <a:t>permanecerem </a:t>
            </a:r>
            <a:r>
              <a:rPr lang="pt-BR" sz="2800" b="1" kern="0" dirty="0"/>
              <a:t>saudáveis e bem-sucedidas?</a:t>
            </a:r>
          </a:p>
          <a:p>
            <a:pPr marL="457200" indent="-457200" algn="just">
              <a:buFontTx/>
              <a:buAutoNum type="arabicPeriod"/>
            </a:pPr>
            <a:endParaRPr lang="pt-BR" altLang="pt-BR" sz="2800" b="1" dirty="0"/>
          </a:p>
        </p:txBody>
      </p:sp>
      <p:pic>
        <p:nvPicPr>
          <p:cNvPr id="8" name="Espaço Reservado para Imagem 7" descr="resilience_leafinground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915" r="24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585487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563007" y="1817914"/>
            <a:ext cx="8245365" cy="4057954"/>
          </a:xfrm>
        </p:spPr>
        <p:txBody>
          <a:bodyPr>
            <a:normAutofit/>
          </a:bodyPr>
          <a:lstStyle/>
          <a:p>
            <a:r>
              <a:rPr lang="pt-BR" altLang="pt-BR" sz="4000" b="1" dirty="0" smtClean="0"/>
              <a:t>Os </a:t>
            </a:r>
            <a:r>
              <a:rPr lang="pt-BR" altLang="pt-BR" sz="4000" b="1" dirty="0"/>
              <a:t>indivíduos resilientes desenvolvem </a:t>
            </a:r>
            <a:r>
              <a:rPr lang="pt-BR" altLang="pt-BR" sz="4000" b="1" dirty="0" smtClean="0"/>
              <a:t>habilidades, ao enfrentarem fatores de risco, que </a:t>
            </a:r>
            <a:r>
              <a:rPr lang="pt-BR" altLang="pt-BR" sz="4000" b="1" dirty="0"/>
              <a:t>lhes permitem ter sucesso na vida.</a:t>
            </a:r>
          </a:p>
          <a:p>
            <a:pPr lvl="0"/>
            <a:endParaRPr lang="pt-BR" sz="4000" b="1" dirty="0" smtClean="0"/>
          </a:p>
          <a:p>
            <a:endParaRPr lang="pt-BR" sz="4000" b="1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Resiliência</a:t>
            </a:r>
            <a:endParaRPr lang="pt-BR" dirty="0"/>
          </a:p>
        </p:txBody>
      </p:sp>
      <p:pic>
        <p:nvPicPr>
          <p:cNvPr id="10" name="Espaço Reservado para Imagem 9" descr="bigstock-Flower-In-Asphalt-6418224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20" r="2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99945" y="1817914"/>
            <a:ext cx="8355724" cy="4057954"/>
          </a:xfrm>
        </p:spPr>
        <p:txBody>
          <a:bodyPr>
            <a:normAutofit/>
          </a:bodyPr>
          <a:lstStyle/>
          <a:p>
            <a:r>
              <a:rPr lang="pt-BR" altLang="pt-BR" sz="4000" b="1" dirty="0"/>
              <a:t>Embora as famílias, igrejas e comunidades procurem </a:t>
            </a:r>
            <a:r>
              <a:rPr lang="pt-BR" altLang="pt-BR" sz="4000" b="1" dirty="0" smtClean="0"/>
              <a:t>protegê-los</a:t>
            </a:r>
            <a:r>
              <a:rPr lang="pt-BR" altLang="pt-BR" sz="4000" b="1" dirty="0"/>
              <a:t>, os jovens de hoje vivem em um mundo repleto de altos riscos.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Jovens X Alto Risco</a:t>
            </a:r>
            <a:endParaRPr lang="pt-BR" dirty="0"/>
          </a:p>
        </p:txBody>
      </p:sp>
      <p:pic>
        <p:nvPicPr>
          <p:cNvPr id="5" name="Espaço Reservado para Imagem 4" descr="Resiliência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25" r="13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52649" y="424506"/>
            <a:ext cx="8430572" cy="4057954"/>
          </a:xfrm>
        </p:spPr>
        <p:txBody>
          <a:bodyPr>
            <a:normAutofit/>
          </a:bodyPr>
          <a:lstStyle/>
          <a:p>
            <a:r>
              <a:rPr lang="pt-BR" altLang="pt-BR" sz="3600" b="1" dirty="0"/>
              <a:t>O conceito de resiliência é vital hoje, já que não podemos tornar o lar e os ambientes sociais lugares ideais, </a:t>
            </a:r>
            <a:r>
              <a:rPr lang="pt-BR" altLang="pt-BR" sz="3600" b="1" dirty="0" smtClean="0"/>
              <a:t>não </a:t>
            </a:r>
            <a:r>
              <a:rPr lang="pt-BR" altLang="pt-BR" sz="3600" b="1" dirty="0"/>
              <a:t>podemos tirar as drogas das ruas ou remover a violência da televisão, filmes e jogos eletrônicos. </a:t>
            </a:r>
          </a:p>
        </p:txBody>
      </p:sp>
      <p:pic>
        <p:nvPicPr>
          <p:cNvPr id="10" name="Espaço Reservado para Imagem 9" descr="resilience_by_eddieretelj-d34schw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75" r="26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68415" y="1817914"/>
            <a:ext cx="8450316" cy="4057954"/>
          </a:xfrm>
        </p:spPr>
        <p:txBody>
          <a:bodyPr>
            <a:normAutofit/>
          </a:bodyPr>
          <a:lstStyle/>
          <a:p>
            <a:r>
              <a:rPr lang="pt-BR" altLang="pt-BR" sz="4400" b="1" dirty="0" smtClean="0"/>
              <a:t>Relações </a:t>
            </a:r>
            <a:r>
              <a:rPr lang="pt-BR" altLang="pt-BR" sz="4400" b="1" dirty="0"/>
              <a:t>positivas, sinceras e duradouras são a chave para o desenvolvimento de jovens resilientes.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criar Resiliência? </a:t>
            </a:r>
            <a:endParaRPr lang="pt-BR" dirty="0"/>
          </a:p>
        </p:txBody>
      </p:sp>
      <p:pic>
        <p:nvPicPr>
          <p:cNvPr id="5" name="Espaço Reservado para Imagem 4" descr="family3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155" b="6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563007" y="1817914"/>
            <a:ext cx="8497614" cy="40579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600" b="1" kern="0" dirty="0" smtClean="0"/>
              <a:t>Um </a:t>
            </a:r>
            <a:r>
              <a:rPr lang="pt-BR" sz="3600" b="1" kern="0" dirty="0"/>
              <a:t>estudo em particular constatou que “todos os jovens resilientes tinham pelo menos uma pessoa em sua vida que os aceitava incondicionalmente”.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criar Resiliência? </a:t>
            </a:r>
            <a:endParaRPr lang="pt-BR" dirty="0"/>
          </a:p>
        </p:txBody>
      </p:sp>
      <p:pic>
        <p:nvPicPr>
          <p:cNvPr id="5" name="Espaço Reservado para Imagem 4" descr="Portrait-of-a-Happy-Young-Mother-with-Son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7290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515711" y="1817914"/>
            <a:ext cx="7958422" cy="4057954"/>
          </a:xfrm>
        </p:spPr>
        <p:txBody>
          <a:bodyPr>
            <a:normAutofit/>
          </a:bodyPr>
          <a:lstStyle/>
          <a:p>
            <a:r>
              <a:rPr lang="pt-BR" altLang="pt-BR" sz="4400" b="1" dirty="0" smtClean="0"/>
              <a:t>A </a:t>
            </a:r>
            <a:r>
              <a:rPr lang="pt-BR" altLang="pt-BR" sz="4400" b="1" dirty="0"/>
              <a:t>espiritualidade tem um papel importante no desenvolvimento da resiliência.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criar Resiliência? </a:t>
            </a:r>
            <a:endParaRPr lang="pt-BR" dirty="0"/>
          </a:p>
        </p:txBody>
      </p:sp>
      <p:pic>
        <p:nvPicPr>
          <p:cNvPr id="7" name="Espaço Reservado para Imagem 6" descr="lightstock_60047_small_user_179504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591" r="11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89874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84179" y="1817914"/>
            <a:ext cx="7989953" cy="4057954"/>
          </a:xfrm>
        </p:spPr>
        <p:txBody>
          <a:bodyPr>
            <a:noAutofit/>
          </a:bodyPr>
          <a:lstStyle/>
          <a:p>
            <a:r>
              <a:rPr lang="pt-BR" altLang="pt-BR" sz="3200" b="1" dirty="0" smtClean="0"/>
              <a:t>Uma </a:t>
            </a:r>
            <a:r>
              <a:rPr lang="pt-BR" altLang="pt-BR" sz="3200" b="1" dirty="0"/>
              <a:t>estratégia eficaz e bastante simples que constrói a resiliência é comer </a:t>
            </a:r>
            <a:r>
              <a:rPr lang="pt-BR" altLang="pt-BR" sz="3200" b="1" dirty="0" smtClean="0"/>
              <a:t>em família</a:t>
            </a:r>
            <a:r>
              <a:rPr lang="pt-BR" altLang="pt-BR" sz="3200" b="1" dirty="0"/>
              <a:t>. Uma série de estudos recentes relata que jantares em família contribuem para </a:t>
            </a:r>
            <a:r>
              <a:rPr lang="pt-BR" altLang="pt-BR" sz="3200" b="1" dirty="0" smtClean="0"/>
              <a:t>a </a:t>
            </a:r>
            <a:r>
              <a:rPr lang="pt-BR" altLang="pt-BR" sz="3200" b="1" dirty="0"/>
              <a:t>redução </a:t>
            </a:r>
            <a:r>
              <a:rPr lang="pt-BR" altLang="pt-BR" sz="3200" b="1" dirty="0" smtClean="0"/>
              <a:t>do </a:t>
            </a:r>
            <a:r>
              <a:rPr lang="pt-BR" altLang="pt-BR" sz="3200" b="1" dirty="0"/>
              <a:t>comportamentos de risco e dependência em adolescentes e adultos jovens.</a:t>
            </a:r>
          </a:p>
          <a:p>
            <a:endParaRPr lang="pt-BR" altLang="pt-BR" sz="32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Resiliência e Alimentações em Família </a:t>
            </a:r>
            <a:endParaRPr lang="pt-BR" dirty="0"/>
          </a:p>
        </p:txBody>
      </p:sp>
      <p:pic>
        <p:nvPicPr>
          <p:cNvPr id="5" name="Espaço Reservado para Imagem 4" descr="Lifestyle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7" b="2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411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626069" y="1817914"/>
            <a:ext cx="7848063" cy="4057954"/>
          </a:xfrm>
        </p:spPr>
        <p:txBody>
          <a:bodyPr>
            <a:noAutofit/>
          </a:bodyPr>
          <a:lstStyle/>
          <a:p>
            <a:r>
              <a:rPr lang="pt-BR" altLang="pt-BR" sz="3200" b="1" dirty="0" smtClean="0"/>
              <a:t>As </a:t>
            </a:r>
            <a:r>
              <a:rPr lang="pt-BR" altLang="pt-BR" sz="3200" b="1" dirty="0"/>
              <a:t>refeições em família </a:t>
            </a:r>
            <a:r>
              <a:rPr lang="pt-BR" altLang="pt-BR" sz="3200" b="1" dirty="0" smtClean="0"/>
              <a:t>fornecem </a:t>
            </a:r>
            <a:r>
              <a:rPr lang="pt-BR" altLang="pt-BR" sz="3200" b="1" dirty="0"/>
              <a:t>um momento ideal para cultivar valores espirituais e crenças em Deus. </a:t>
            </a:r>
            <a:endParaRPr lang="pt-BR" altLang="pt-BR" sz="3200" b="1" dirty="0" smtClean="0"/>
          </a:p>
          <a:p>
            <a:r>
              <a:rPr lang="pt-BR" altLang="pt-BR" sz="3200" b="1" dirty="0" smtClean="0"/>
              <a:t>A </a:t>
            </a:r>
            <a:r>
              <a:rPr lang="pt-BR" altLang="pt-BR" sz="3200" b="1" dirty="0"/>
              <a:t>pesquisa sobre o tema </a:t>
            </a:r>
            <a:r>
              <a:rPr lang="pt-BR" altLang="pt-BR" sz="3200" b="1" dirty="0" smtClean="0"/>
              <a:t>descobriu </a:t>
            </a:r>
            <a:r>
              <a:rPr lang="pt-BR" altLang="pt-BR" sz="3200" b="1" dirty="0"/>
              <a:t>que a crença em Deus desempenha um papel importante no sucesso futuro e na capacidade de superar as circunstâncias difíceis da vida.</a:t>
            </a:r>
          </a:p>
          <a:p>
            <a:endParaRPr lang="pt-BR" altLang="pt-BR" sz="3200" b="1" dirty="0"/>
          </a:p>
          <a:p>
            <a:endParaRPr lang="pt-BR" altLang="pt-BR" sz="32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Resiliência e Alimentações em Família </a:t>
            </a:r>
            <a:endParaRPr lang="pt-BR" dirty="0"/>
          </a:p>
        </p:txBody>
      </p:sp>
      <p:pic>
        <p:nvPicPr>
          <p:cNvPr id="5" name="Espaço Reservado para Imagem 4" descr="Lifestyle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7" b="2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659131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125</TotalTime>
  <Words>818</Words>
  <Application>Microsoft Office PowerPoint</Application>
  <PresentationFormat>Personalizar</PresentationFormat>
  <Paragraphs>45</Paragraphs>
  <Slides>11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VCP</vt:lpstr>
      <vt:lpstr>Atitude de Vencedor</vt:lpstr>
      <vt:lpstr>Resiliência</vt:lpstr>
      <vt:lpstr>Jovens X Alto Risco</vt:lpstr>
      <vt:lpstr>Apresentação do PowerPoint</vt:lpstr>
      <vt:lpstr>Como criar Resiliência? </vt:lpstr>
      <vt:lpstr>Como criar Resiliência? </vt:lpstr>
      <vt:lpstr>Como criar Resiliência? </vt:lpstr>
      <vt:lpstr>Resiliência e Alimentações em Família </vt:lpstr>
      <vt:lpstr>Resiliência e Alimentações em Família </vt:lpstr>
      <vt:lpstr>Resiliência e Serviço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Usuariox32</cp:lastModifiedBy>
  <cp:revision>20</cp:revision>
  <dcterms:created xsi:type="dcterms:W3CDTF">2014-11-03T23:39:59Z</dcterms:created>
  <dcterms:modified xsi:type="dcterms:W3CDTF">2015-06-28T10:36:05Z</dcterms:modified>
</cp:coreProperties>
</file>