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90276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6624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64938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446379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29622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34081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71227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1926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53344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0015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45310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27955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16921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50412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62137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4372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06410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15F1A5-8EF3-405D-9DD9-031CD6EDFA16}" type="datetimeFigureOut">
              <a:rPr lang="pt-BR" smtClean="0"/>
              <a:t>11/06/2016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C1A07E-0907-4002-A72A-8A14DCEA5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34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95405" y="205713"/>
            <a:ext cx="7989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 Black" panose="020B0A04020102020204" pitchFamily="34" charset="0"/>
              </a:rPr>
              <a:t>bem o mal: a escolha é sua!</a:t>
            </a:r>
          </a:p>
        </p:txBody>
      </p:sp>
      <p:pic>
        <p:nvPicPr>
          <p:cNvPr id="1026" name="Picture 2" descr="http://www.radiocoracao.org/media/images/1233/1233/4cc8184a53c551970d2a0502850bc6d52c7bdde686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75" y="913599"/>
            <a:ext cx="59055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21" y="3771099"/>
            <a:ext cx="2907008" cy="29556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12657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atic.betazeta.com/www.belelu.com/up/2013/02/excusas-utilizadas-por-las-mujeres-para-terminar-relacion-960x623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3" y="1246229"/>
            <a:ext cx="8625818" cy="5536754"/>
          </a:xfrm>
          <a:prstGeom prst="rect">
            <a:avLst/>
          </a:prstGeom>
          <a:noFill/>
          <a:effectLst>
            <a:glow rad="114300">
              <a:schemeClr val="accent3">
                <a:satMod val="175000"/>
                <a:alpha val="1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4408" y="104232"/>
            <a:ext cx="896448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>
                <a:solidFill>
                  <a:srgbClr val="C00000"/>
                </a:solidFill>
                <a:latin typeface="Arial Black" pitchFamily="34" charset="0"/>
              </a:rPr>
              <a:t>PERIGOS E CUIDADOS COM A INTERNET</a:t>
            </a:r>
          </a:p>
          <a:p>
            <a:pPr algn="ctr"/>
            <a:endParaRPr lang="pt-BR" sz="2800" dirty="0">
              <a:latin typeface="Arial Black" pitchFamily="34" charset="0"/>
            </a:endParaRPr>
          </a:p>
          <a:p>
            <a:r>
              <a:rPr lang="pt-BR" sz="2800" dirty="0">
                <a:latin typeface="Arial Black" pitchFamily="34" charset="0"/>
              </a:rPr>
              <a:t>- Pornografia: milhões de pessoas têm encontrado esse mal e estão perdendo a felicidade, o casamento, a família e, às vezes, a própria vida. Segundo estatísticas, crianças e adolescentes entre 8-16</a:t>
            </a:r>
          </a:p>
          <a:p>
            <a:r>
              <a:rPr lang="pt-BR" sz="2800" dirty="0">
                <a:latin typeface="Arial Black" pitchFamily="34" charset="0"/>
              </a:rPr>
              <a:t>anos de idade já viram alguma espécie de pornografia, 77% delas na internet. Entre 15-17 anos a exposição à pornografia extrema chegou a 80% dos adolescentes. Segundo empresas de sites pornográficos, 20 a  30% do tráfego vem das crianças.</a:t>
            </a:r>
            <a:endParaRPr lang="pt-B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pt-B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9020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.betazeta.com/www.belelu.com/up/2013/02/excusas-utilizadas-por-las-mujeres-para-terminar-relacion-960x62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8" y="926334"/>
            <a:ext cx="8740596" cy="56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8830" y="135764"/>
            <a:ext cx="896448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>
                <a:solidFill>
                  <a:srgbClr val="C00000"/>
                </a:solidFill>
                <a:latin typeface="Arial Black" pitchFamily="34" charset="0"/>
              </a:rPr>
              <a:t>PORNOGRAFIA</a:t>
            </a:r>
          </a:p>
          <a:p>
            <a:pPr algn="ctr"/>
            <a:endParaRPr lang="pt-BR" sz="1600" dirty="0">
              <a:latin typeface="Arial Black" pitchFamily="34" charset="0"/>
            </a:endParaRPr>
          </a:p>
          <a:p>
            <a:r>
              <a:rPr lang="pt-BR" sz="2800" dirty="0">
                <a:latin typeface="Arial Black" pitchFamily="34" charset="0"/>
              </a:rPr>
              <a:t>Estudos comprovam que a pornografia na</a:t>
            </a:r>
          </a:p>
          <a:p>
            <a:r>
              <a:rPr lang="pt-BR" sz="2800" dirty="0">
                <a:latin typeface="Arial Black" pitchFamily="34" charset="0"/>
              </a:rPr>
              <a:t>web aumenta em 300% a infidelidade conjugal. </a:t>
            </a:r>
          </a:p>
          <a:p>
            <a:r>
              <a:rPr lang="pt-BR" sz="2800" dirty="0">
                <a:latin typeface="Arial Black" pitchFamily="34" charset="0"/>
              </a:rPr>
              <a:t>Pessoas envolvidas em relações sexuais virtuais perderam o interesse pelo seu cônjuge e 68% dos divórcios envolveram um amante novo na redes. Segundo uma pesquisa americana 30% dos pastores evangélicos viram pornografia na internet nos últimos 30 dias, e mais da metade deles</a:t>
            </a:r>
          </a:p>
          <a:p>
            <a:r>
              <a:rPr lang="pt-BR" sz="2800" dirty="0">
                <a:latin typeface="Arial Black" pitchFamily="34" charset="0"/>
              </a:rPr>
              <a:t>no ano passado. Até mesmo as mulheres estão sendo afetadas. Pelo menos 20% delas estão viciadas em cyber pornografia.</a:t>
            </a:r>
            <a:endParaRPr lang="pt-B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4161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iap.org.br/images/stories/grafico/Redes-sociais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" y="346842"/>
            <a:ext cx="8945071" cy="63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4408" y="104232"/>
            <a:ext cx="896448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>
                <a:solidFill>
                  <a:srgbClr val="C00000"/>
                </a:solidFill>
                <a:latin typeface="Arial Black" pitchFamily="34" charset="0"/>
              </a:rPr>
              <a:t>VÍCIO E MAL USO DO TEMPO</a:t>
            </a:r>
            <a:endParaRPr lang="pt-BR" sz="1600" dirty="0">
              <a:latin typeface="Arial Black" pitchFamily="34" charset="0"/>
            </a:endParaRPr>
          </a:p>
          <a:p>
            <a:r>
              <a:rPr lang="pt-BR" sz="2800" dirty="0">
                <a:latin typeface="Arial Black" pitchFamily="34" charset="0"/>
              </a:rPr>
              <a:t>- 85% jovens entre 13 e 18 pesquisados acessam o </a:t>
            </a:r>
            <a:r>
              <a:rPr lang="pt-BR" sz="2800" dirty="0" err="1">
                <a:latin typeface="Arial Black" pitchFamily="34" charset="0"/>
              </a:rPr>
              <a:t>Facebook</a:t>
            </a:r>
            <a:r>
              <a:rPr lang="pt-BR" sz="2800" dirty="0">
                <a:latin typeface="Arial Black" pitchFamily="34" charset="0"/>
              </a:rPr>
              <a:t> diariamente em torno de 10 horas por dia.</a:t>
            </a:r>
          </a:p>
          <a:p>
            <a:r>
              <a:rPr lang="pt-BR" sz="2800" u="sng" dirty="0">
                <a:solidFill>
                  <a:srgbClr val="000099"/>
                </a:solidFill>
                <a:latin typeface="Arial Black" pitchFamily="34" charset="0"/>
              </a:rPr>
              <a:t>- Os brasileiros são os que passam</a:t>
            </a:r>
          </a:p>
          <a:p>
            <a:r>
              <a:rPr lang="pt-BR" sz="2800" u="sng" dirty="0">
                <a:solidFill>
                  <a:srgbClr val="000099"/>
                </a:solidFill>
                <a:latin typeface="Arial Black" pitchFamily="34" charset="0"/>
              </a:rPr>
              <a:t>mais tempo on-line nas redes sociais no mundo todo e o segundo em compartilhar.</a:t>
            </a:r>
          </a:p>
          <a:p>
            <a:r>
              <a:rPr lang="pt-BR" sz="2800" dirty="0">
                <a:latin typeface="Arial Black" pitchFamily="34" charset="0"/>
              </a:rPr>
              <a:t>- </a:t>
            </a:r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Estudos têm demonstrado que pessoas viciadas em redes sociais e no mundo</a:t>
            </a:r>
          </a:p>
          <a:p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virtual tendem a ser mais depressivas</a:t>
            </a:r>
            <a:r>
              <a:rPr lang="pt-BR" sz="2800" dirty="0">
                <a:latin typeface="Arial Black" pitchFamily="34" charset="0"/>
              </a:rPr>
              <a:t>; menos tempo para os estudos; para família; para saúde; comprometendo os  relacionamentos familiares, o amor e a perpetuidade do casamento e de uma família feliz.</a:t>
            </a:r>
          </a:p>
        </p:txBody>
      </p:sp>
    </p:spTree>
    <p:extLst>
      <p:ext uri="{BB962C8B-B14F-4D97-AF65-F5344CB8AC3E}">
        <p14:creationId xmlns:p14="http://schemas.microsoft.com/office/powerpoint/2010/main" val="68871168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4408" y="104232"/>
            <a:ext cx="896448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>
                <a:solidFill>
                  <a:srgbClr val="C00000"/>
                </a:solidFill>
                <a:latin typeface="Arial Black" pitchFamily="34" charset="0"/>
              </a:rPr>
              <a:t>VÍCIO E MAL USO DO TEMPO</a:t>
            </a:r>
            <a:endParaRPr lang="pt-BR" sz="1600" dirty="0">
              <a:latin typeface="Arial Black" pitchFamily="34" charset="0"/>
            </a:endParaRPr>
          </a:p>
          <a:p>
            <a:endParaRPr lang="pt-BR" sz="2800" dirty="0">
              <a:latin typeface="Arial Black" pitchFamily="34" charset="0"/>
            </a:endParaRPr>
          </a:p>
          <a:p>
            <a:r>
              <a:rPr lang="pt-BR" sz="2800" dirty="0">
                <a:latin typeface="Arial Black" pitchFamily="34" charset="0"/>
              </a:rPr>
              <a:t>- Além dessa exposição de sentimentos,</a:t>
            </a:r>
          </a:p>
          <a:p>
            <a:r>
              <a:rPr lang="pt-BR" sz="2800" dirty="0">
                <a:latin typeface="Arial Black" pitchFamily="34" charset="0"/>
              </a:rPr>
              <a:t>muitos passam dos limites e começam a expor suas intimidades,  fotos privadas, sua localização, rotina e etc. </a:t>
            </a:r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Um tempo atrás uma jovem cristã postou um verso bíblico e abaixo do texto uma foto sensual com um</a:t>
            </a:r>
          </a:p>
          <a:p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beijinho (lábios carnudos) e um decote pra lá de exagerado.</a:t>
            </a:r>
          </a:p>
        </p:txBody>
      </p:sp>
      <p:pic>
        <p:nvPicPr>
          <p:cNvPr id="8194" name="Picture 2" descr="https://infopt.examtime.com/files/2014/08/redes-socias-na-sala-de-a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4" y="4566992"/>
            <a:ext cx="4188140" cy="199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.i.bol.com.br/2013/05/04/4mai2013---gracyanne-barbosa-sempre-posta-fotos-de-sua-rotina-e-exibe-seus-atributos-para-os-fas-dessa-vez-o-decote-generoso-foi-o-destaque-da-imagem-postada-por-gracy-no-instagram-sera-que-o-1367681923655_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53" y="4301097"/>
            <a:ext cx="2523249" cy="252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5714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4408" y="104232"/>
            <a:ext cx="896448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>
                <a:solidFill>
                  <a:srgbClr val="C00000"/>
                </a:solidFill>
                <a:latin typeface="Arial Black" pitchFamily="34" charset="0"/>
              </a:rPr>
              <a:t>SEQUESTRO E PEDOFILIA</a:t>
            </a:r>
          </a:p>
          <a:p>
            <a:r>
              <a:rPr lang="pt-BR" sz="2800" dirty="0">
                <a:latin typeface="Arial Black" pitchFamily="34" charset="0"/>
              </a:rPr>
              <a:t>- Tudo que você publica é permanente e pode ser visto por pessoas do</a:t>
            </a:r>
          </a:p>
          <a:p>
            <a:r>
              <a:rPr lang="pt-BR" sz="2800" dirty="0">
                <a:latin typeface="Arial Black" pitchFamily="34" charset="0"/>
              </a:rPr>
              <a:t>mundo inteiro. Já pensou que as fotos dos seus filhos na escola ou na piscina podem ser alvo de sequestradores e pedófilos? É hora de começar a pensar. Sobre isso há uma série de vídeos na web que mostra como as crianças, adolescentes e jovens estão vulneráveis</a:t>
            </a:r>
            <a:endParaRPr lang="pt-BR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218" name="Picture 2" descr="http://www.isaudebahia.com.br/uploads/RTEmagicC_violencia_infanto_01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77" y="4140934"/>
            <a:ext cx="3630599" cy="26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1314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4408" y="104232"/>
            <a:ext cx="89644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>
                <a:solidFill>
                  <a:srgbClr val="C00000"/>
                </a:solidFill>
                <a:latin typeface="Arial Black" pitchFamily="34" charset="0"/>
              </a:rPr>
              <a:t>Proteja-se dos perigos das redes sociais</a:t>
            </a:r>
            <a:endParaRPr lang="pt-BR" sz="2800" dirty="0">
              <a:latin typeface="Arial Black" pitchFamily="34" charset="0"/>
            </a:endParaRPr>
          </a:p>
          <a:p>
            <a:r>
              <a:rPr lang="pt-BR" sz="2800" dirty="0">
                <a:latin typeface="Arial Black" pitchFamily="34" charset="0"/>
              </a:rPr>
              <a:t>Antes de criar um perfil em qualquer rede social, saiba que é muito difícil controlar os conteúdos publicados na internet. Mesmo que a pessoa que postou uma determinada foto ou texto venha a deletá-los, alguém já pode ter salvo, compartilhado ou copiado aquele conteúdo para si.</a:t>
            </a:r>
            <a:endParaRPr lang="pt-BR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42" name="Picture 2" descr="http://www.jornaldasaude.com.br/img-saude-jornal/perf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3946580"/>
            <a:ext cx="37433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4400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4408" y="104232"/>
            <a:ext cx="896448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>
                <a:solidFill>
                  <a:srgbClr val="C00000"/>
                </a:solidFill>
                <a:latin typeface="Arial Black" pitchFamily="34" charset="0"/>
              </a:rPr>
              <a:t>Proteja-se dos perigos das redes sociais</a:t>
            </a:r>
            <a:endParaRPr lang="pt-BR" sz="2800" dirty="0">
              <a:latin typeface="Arial Black" pitchFamily="34" charset="0"/>
            </a:endParaRPr>
          </a:p>
          <a:p>
            <a:r>
              <a:rPr lang="pt-BR" sz="2800" dirty="0">
                <a:latin typeface="Arial Black" pitchFamily="34" charset="0"/>
              </a:rPr>
              <a:t>Os maiores perigos das redes sociais são as pessoas que fazem uso delas. Cuidado com:</a:t>
            </a:r>
          </a:p>
          <a:p>
            <a:pPr marL="457200" indent="-457200">
              <a:buFontTx/>
              <a:buChar char="-"/>
            </a:pPr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Criança nua ou tomando banho - Mesmo que a imagem pareça inofensiva, nem todos pensam assim.</a:t>
            </a:r>
          </a:p>
          <a:p>
            <a:pPr marL="457200" indent="-457200">
              <a:buFontTx/>
              <a:buChar char="-"/>
            </a:pPr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Indicação de endereço - publicação de fotos de seu filho vestindo o uniforme da  escola ou em frente à fachada da sua casa. Sequestro relâmpagos. </a:t>
            </a:r>
          </a:p>
        </p:txBody>
      </p:sp>
      <p:pic>
        <p:nvPicPr>
          <p:cNvPr id="11266" name="Picture 2" descr="https://i.ytimg.com/vi/Pkn_FDtNlBU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6" y="5059435"/>
            <a:ext cx="2172141" cy="162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dn1.mundodastribos.com/575192-dicas-para-lavar-o-uniforme-escolar-da-crian%C3%A7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96" y="5009512"/>
            <a:ext cx="2588252" cy="17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830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4408" y="104232"/>
            <a:ext cx="89644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>
                <a:solidFill>
                  <a:srgbClr val="C00000"/>
                </a:solidFill>
                <a:latin typeface="Arial Black" pitchFamily="34" charset="0"/>
              </a:rPr>
              <a:t>Proteja-se dos perigos das redes sociais</a:t>
            </a:r>
            <a:endParaRPr lang="pt-BR" sz="2800" dirty="0">
              <a:latin typeface="Arial Black" pitchFamily="34" charset="0"/>
            </a:endParaRPr>
          </a:p>
          <a:p>
            <a:r>
              <a:rPr lang="pt-BR" sz="2800" dirty="0">
                <a:latin typeface="Arial Black" pitchFamily="34" charset="0"/>
              </a:rPr>
              <a:t>Para evitar que quaisquer destes perigos das redes sociais atinja sua família, modifique as configurações de privacidade do seu perfil. Dê permissão apenas aos seus amigos para visualizarem suas publicações,</a:t>
            </a:r>
          </a:p>
          <a:p>
            <a:r>
              <a:rPr lang="pt-BR" sz="2800" dirty="0">
                <a:latin typeface="Arial Black" pitchFamily="34" charset="0"/>
              </a:rPr>
              <a:t>não aceite quem não conhece e não permita compartilhamentos de suas imagens.</a:t>
            </a:r>
            <a:endParaRPr lang="pt-BR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2290" name="Picture 2" descr="http://www.novasdodia.com.br/wp-content/uploads/2013/02/Como-Proteger-a-Sua-Privacidade-no-Facebook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4" b="14621"/>
          <a:stretch/>
        </p:blipFill>
        <p:spPr bwMode="auto">
          <a:xfrm>
            <a:off x="2488871" y="4223425"/>
            <a:ext cx="4479487" cy="242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9557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cdn2.hubspot.net/hub/149916/file-1782239443-png/blog/facebook-places_png_scaled5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03" y="867092"/>
            <a:ext cx="1780994" cy="17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5940" y="104232"/>
            <a:ext cx="896448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>
                <a:solidFill>
                  <a:srgbClr val="C00000"/>
                </a:solidFill>
                <a:latin typeface="Arial Black" pitchFamily="34" charset="0"/>
              </a:rPr>
              <a:t>Proteja-se dos perigos das redes sociais</a:t>
            </a:r>
            <a:endParaRPr lang="pt-BR" sz="2800" dirty="0">
              <a:latin typeface="Arial Black" pitchFamily="34" charset="0"/>
            </a:endParaRPr>
          </a:p>
          <a:p>
            <a:r>
              <a:rPr lang="pt-BR" sz="2800" dirty="0">
                <a:latin typeface="Arial Black" pitchFamily="34" charset="0"/>
              </a:rPr>
              <a:t>- Analise bem o que vai publicar antes de divulgar seus pensamentos e acontecimentos pessoais. </a:t>
            </a:r>
          </a:p>
          <a:p>
            <a:r>
              <a:rPr lang="pt-BR" sz="2800" dirty="0">
                <a:latin typeface="Arial Black" pitchFamily="34" charset="0"/>
              </a:rPr>
              <a:t>- Tome cuidado também com os aplicativos de check-in. Eles mostram aos usuários mal intencionados os lugares que a família frequenta e onde estão naquele exato.</a:t>
            </a:r>
          </a:p>
          <a:p>
            <a:endParaRPr lang="pt-BR" sz="2800" dirty="0">
              <a:latin typeface="Arial Black" pitchFamily="34" charset="0"/>
            </a:endParaRPr>
          </a:p>
          <a:p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 - Nem todos os perigos das redes sociais são imediatos. Algumas publicações</a:t>
            </a:r>
          </a:p>
          <a:p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podem gerar danos apenas no futuro.</a:t>
            </a:r>
          </a:p>
        </p:txBody>
      </p:sp>
      <p:sp>
        <p:nvSpPr>
          <p:cNvPr id="2" name="AutoShape 2" descr="Resultado de imagem para facebook check 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facebook check 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04494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162.243.91.68:8888/VzB9Q3rTsLsn1LTVN8RHiuMaD_M=/400x0/smart/oprogressonet.com/media/noticia/imagem/Net_fake_201400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97" y="5013433"/>
            <a:ext cx="3810000" cy="184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4408" y="104232"/>
            <a:ext cx="896448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>
                <a:solidFill>
                  <a:srgbClr val="C00000"/>
                </a:solidFill>
                <a:latin typeface="Arial Black" pitchFamily="34" charset="0"/>
              </a:rPr>
              <a:t>Proteja-se dos perigos das redes sociais</a:t>
            </a:r>
          </a:p>
          <a:p>
            <a:pPr marL="457200" indent="-457200">
              <a:buFontTx/>
              <a:buChar char="-"/>
            </a:pPr>
            <a:r>
              <a:rPr lang="pt-BR" sz="2800" dirty="0">
                <a:latin typeface="Arial Black" pitchFamily="34" charset="0"/>
              </a:rPr>
              <a:t>Jamais use perfil falso. O cristão deve ser sincero e transparente em tudo. Seja você, verdadeiro e honesto na vida virtual e real.</a:t>
            </a:r>
          </a:p>
          <a:p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Evite fotos que mostrem suas viagens, compra de bens, conquistas financeiras; isso vai atrair a admiração de alguns amigos, mas pode ter certeza que vai trazer a inveja de outros acarretando possíveis perseguições futuras.</a:t>
            </a:r>
          </a:p>
        </p:txBody>
      </p:sp>
    </p:spTree>
    <p:extLst>
      <p:ext uri="{BB962C8B-B14F-4D97-AF65-F5344CB8AC3E}">
        <p14:creationId xmlns:p14="http://schemas.microsoft.com/office/powerpoint/2010/main" val="293455353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0717" y="188640"/>
            <a:ext cx="87437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>
                <a:latin typeface="Arial Black" pitchFamily="34" charset="0"/>
              </a:rPr>
              <a:t>TEXTO BÍBLICO</a:t>
            </a:r>
          </a:p>
          <a:p>
            <a:endParaRPr lang="pt-BR" b="1" u="sng" dirty="0">
              <a:latin typeface="Arial Black" pitchFamily="34" charset="0"/>
            </a:endParaRPr>
          </a:p>
          <a:p>
            <a:r>
              <a:rPr lang="pt-BR" sz="3600" b="1" dirty="0">
                <a:latin typeface="Arial Black" pitchFamily="34" charset="0"/>
              </a:rPr>
              <a:t>“Os olhos são como uma LUZ para o corpo: quando os olhos de vocês são bons, todo o seu corpo fica cheio de luz. Porém, se os seus olhos forem maus, o seu corpo ficará cheio de escuridão.” </a:t>
            </a:r>
          </a:p>
          <a:p>
            <a:r>
              <a:rPr lang="pt-BR" sz="3600" b="1" dirty="0">
                <a:latin typeface="Arial Black" pitchFamily="34" charset="0"/>
              </a:rPr>
              <a:t>Lucas 11:34</a:t>
            </a:r>
          </a:p>
        </p:txBody>
      </p:sp>
      <p:pic>
        <p:nvPicPr>
          <p:cNvPr id="2050" name="Picture 2" descr="https://portal2013br.files.wordpress.com/2015/08/lu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97" y="4361849"/>
            <a:ext cx="3099212" cy="2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61274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4408" y="104232"/>
            <a:ext cx="896448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>
                <a:solidFill>
                  <a:srgbClr val="C00000"/>
                </a:solidFill>
                <a:latin typeface="Arial Black" pitchFamily="34" charset="0"/>
              </a:rPr>
              <a:t>Proteja-se dos perigos das redes sociais</a:t>
            </a:r>
            <a:endParaRPr lang="pt-BR" sz="2800" dirty="0">
              <a:latin typeface="Arial Black" pitchFamily="34" charset="0"/>
            </a:endParaRPr>
          </a:p>
          <a:p>
            <a:r>
              <a:rPr lang="pt-BR" sz="2800" dirty="0">
                <a:latin typeface="Arial Black" pitchFamily="34" charset="0"/>
              </a:rPr>
              <a:t>- Evite exibir fotos do corpo belo (fotos sensuais), musculoso; muito menos de roupa íntima ou de biquíni. Não é pecado ter coisas, ou ser belo, mas se exibir pode trazer muitos males. Lembremos que temos</a:t>
            </a:r>
          </a:p>
          <a:p>
            <a:r>
              <a:rPr lang="pt-BR" sz="2800" dirty="0">
                <a:latin typeface="Arial Black" pitchFamily="34" charset="0"/>
              </a:rPr>
              <a:t>que exaltar a Cristo e não a nós mesmos.</a:t>
            </a:r>
          </a:p>
          <a:p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- Jamais deixe de viver o real para viver o virtual. Tire tempo para estar com sua esposa, seus filhos, seus pais, sua namorada, seu namorado, com os amigos; tire tempo para viver, amar, tocar, cantar, caminhar e sentir. A vida é real, e para maioria das pessoas, será apenas essa.</a:t>
            </a:r>
          </a:p>
        </p:txBody>
      </p:sp>
    </p:spTree>
    <p:extLst>
      <p:ext uri="{BB962C8B-B14F-4D97-AF65-F5344CB8AC3E}">
        <p14:creationId xmlns:p14="http://schemas.microsoft.com/office/powerpoint/2010/main" val="412972224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_SkNfnTjuvwk/SNeIldOs-YI/AAAAAAAABc8/7aHB9E6-XDY/s400/bin%C3%B3culo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97" y="3012720"/>
            <a:ext cx="38100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4408" y="104232"/>
            <a:ext cx="896448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>
                <a:solidFill>
                  <a:srgbClr val="C00000"/>
                </a:solidFill>
                <a:latin typeface="Arial Black" pitchFamily="34" charset="0"/>
              </a:rPr>
              <a:t>Proteja-se dos perigos das redes sociais</a:t>
            </a:r>
            <a:endParaRPr lang="pt-BR" sz="2800" dirty="0">
              <a:latin typeface="Arial Black" pitchFamily="34" charset="0"/>
            </a:endParaRPr>
          </a:p>
          <a:p>
            <a:r>
              <a:rPr lang="pt-BR" sz="2800" dirty="0">
                <a:latin typeface="Arial Black" pitchFamily="34" charset="0"/>
              </a:rPr>
              <a:t>Não quero ser radical ao ponto de dizer que você precisa parar de usar redes sociais, pois as redes sociais são uma benção na vida de quem sabe usar e têm salvado milhares. Entretanto, precisamos entender</a:t>
            </a:r>
          </a:p>
          <a:p>
            <a:r>
              <a:rPr lang="pt-BR" sz="2800" dirty="0">
                <a:latin typeface="Arial Black" pitchFamily="34" charset="0"/>
              </a:rPr>
              <a:t>que é necessário vigiar para não vivermos provas desnecessárias, conforme</a:t>
            </a:r>
          </a:p>
          <a:p>
            <a:r>
              <a:rPr lang="pt-BR" sz="2800" dirty="0">
                <a:latin typeface="Arial Black" pitchFamily="34" charset="0"/>
              </a:rPr>
              <a:t>nos ensina </a:t>
            </a:r>
          </a:p>
          <a:p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Mateus 26.41: “Vigiem e orem para que não caiam em tentação”.</a:t>
            </a:r>
          </a:p>
          <a:p>
            <a:r>
              <a:rPr lang="pt-BR" sz="2800" u="sng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Vigie suas atitudes nas Rede Sociais.</a:t>
            </a:r>
          </a:p>
        </p:txBody>
      </p:sp>
    </p:spTree>
    <p:extLst>
      <p:ext uri="{BB962C8B-B14F-4D97-AF65-F5344CB8AC3E}">
        <p14:creationId xmlns:p14="http://schemas.microsoft.com/office/powerpoint/2010/main" val="100283347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4408" y="104232"/>
            <a:ext cx="896448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>
                <a:solidFill>
                  <a:srgbClr val="C00000"/>
                </a:solidFill>
                <a:latin typeface="Arial Black" pitchFamily="34" charset="0"/>
              </a:rPr>
              <a:t>Proteja-se dos perigos das redes sociais</a:t>
            </a:r>
          </a:p>
          <a:p>
            <a:pPr algn="ctr"/>
            <a:endParaRPr lang="pt-BR" sz="2800" dirty="0">
              <a:latin typeface="Arial Black" pitchFamily="34" charset="0"/>
            </a:endParaRPr>
          </a:p>
          <a:p>
            <a:r>
              <a:rPr lang="pt-BR" sz="2800" dirty="0">
                <a:latin typeface="Arial Black" pitchFamily="34" charset="0"/>
              </a:rPr>
              <a:t>- “Sejam sóbrios e vigiem. O diabo, o inimigo de vocês, anda ao redor como leão, rugindo e procurando a quem possa devorar </a:t>
            </a:r>
            <a:r>
              <a:rPr lang="pt-BR" sz="2400" dirty="0">
                <a:solidFill>
                  <a:srgbClr val="0070C0"/>
                </a:solidFill>
                <a:latin typeface="Arial Black" pitchFamily="34" charset="0"/>
              </a:rPr>
              <a:t>(1 </a:t>
            </a:r>
            <a:r>
              <a:rPr lang="pt-BR" sz="2400" dirty="0" err="1">
                <a:solidFill>
                  <a:srgbClr val="0070C0"/>
                </a:solidFill>
                <a:latin typeface="Arial Black" pitchFamily="34" charset="0"/>
              </a:rPr>
              <a:t>Pe</a:t>
            </a:r>
            <a:r>
              <a:rPr lang="pt-BR" sz="2400" dirty="0">
                <a:solidFill>
                  <a:srgbClr val="0070C0"/>
                </a:solidFill>
                <a:latin typeface="Arial Black" pitchFamily="34" charset="0"/>
              </a:rPr>
              <a:t> 5.8).</a:t>
            </a:r>
          </a:p>
          <a:p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- Sujeitai-vos, pois, a Deus; mas resisti ao Diabo, e ele fugirá de vós. </a:t>
            </a:r>
            <a:r>
              <a:rPr lang="pt-BR" sz="2800" dirty="0">
                <a:solidFill>
                  <a:srgbClr val="0070C0"/>
                </a:solidFill>
                <a:latin typeface="Arial Black" pitchFamily="34" charset="0"/>
              </a:rPr>
              <a:t>Tiago 4:7</a:t>
            </a:r>
          </a:p>
        </p:txBody>
      </p:sp>
      <p:pic>
        <p:nvPicPr>
          <p:cNvPr id="1026" name="Picture 2" descr="https://meusestudosbiblicos.files.wordpress.com/2014/06/um-homem-e-dois-lec3b5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17" y="4238364"/>
            <a:ext cx="4682357" cy="2450821"/>
          </a:xfrm>
          <a:prstGeom prst="snip2DiagRect">
            <a:avLst>
              <a:gd name="adj1" fmla="val 1633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568642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88640"/>
            <a:ext cx="9143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Arial Black" pitchFamily="34" charset="0"/>
              </a:rPr>
              <a:t>Essa preocupação milenar de Jesus se intensificou com o avanço da comunicação, tecnologia e, ultimamente, das redes sociais. Esse avanço trouxe coisas boas e ruins. A questão é, negar o uso desses meios? Ou usá-los com sabedoria?</a:t>
            </a:r>
          </a:p>
        </p:txBody>
      </p:sp>
      <p:pic>
        <p:nvPicPr>
          <p:cNvPr id="3074" name="Picture 2" descr="http://radios.ebc.com.br/sites/_radios/files/online-942410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87" y="4149288"/>
            <a:ext cx="3634440" cy="25668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3474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_YTGywYcIML8/S9Y2gUwAK9I/AAAAAAAAAMw/AVnS85pZYLA/s1600/i_advento_c_sma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8"/>
          <a:stretch/>
        </p:blipFill>
        <p:spPr bwMode="auto">
          <a:xfrm>
            <a:off x="867103" y="309184"/>
            <a:ext cx="7630511" cy="637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157654" y="104232"/>
            <a:ext cx="912214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>
                <a:latin typeface="Arial Black" pitchFamily="34" charset="0"/>
              </a:rPr>
              <a:t>“Deveis tornar-vos fiéis</a:t>
            </a:r>
          </a:p>
          <a:p>
            <a:pPr algn="ctr"/>
            <a:r>
              <a:rPr lang="pt-BR" sz="3400" dirty="0">
                <a:latin typeface="Arial Black" pitchFamily="34" charset="0"/>
              </a:rPr>
              <a:t>sentinelas de vossos olhos, de vossos ouvidos e de todos os sentidos se quereis controlar vossa mente e evitar pensamentos vãos e corruptos que mancham a alma” </a:t>
            </a:r>
            <a:r>
              <a:rPr lang="pt-BR" sz="2800" dirty="0">
                <a:latin typeface="Arial Black" pitchFamily="34" charset="0"/>
              </a:rPr>
              <a:t>(O Lar Adventista, p. 401).</a:t>
            </a:r>
          </a:p>
          <a:p>
            <a:pPr algn="ctr"/>
            <a:br>
              <a:rPr lang="pt-BR" sz="2800" dirty="0">
                <a:latin typeface="Arial Black" pitchFamily="34" charset="0"/>
              </a:rPr>
            </a:br>
            <a:r>
              <a:rPr lang="pt-BR" sz="3400" dirty="0">
                <a:latin typeface="Arial Black" pitchFamily="34" charset="0"/>
              </a:rPr>
              <a:t>Está claro que Ellen White sabia da poderosa influência dos meios</a:t>
            </a:r>
          </a:p>
          <a:p>
            <a:pPr algn="ctr"/>
            <a:r>
              <a:rPr lang="pt-BR" sz="3400" dirty="0">
                <a:latin typeface="Arial Black" pitchFamily="34" charset="0"/>
              </a:rPr>
              <a:t>de comunicação na vida do homem.</a:t>
            </a:r>
          </a:p>
        </p:txBody>
      </p:sp>
    </p:spTree>
    <p:extLst>
      <p:ext uri="{BB962C8B-B14F-4D97-AF65-F5344CB8AC3E}">
        <p14:creationId xmlns:p14="http://schemas.microsoft.com/office/powerpoint/2010/main" val="349102333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90843" y="2509813"/>
            <a:ext cx="86831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>
                <a:latin typeface="Arial Black" pitchFamily="34" charset="0"/>
              </a:rPr>
              <a:t>Para Ellen White,</a:t>
            </a:r>
          </a:p>
          <a:p>
            <a:pPr algn="ctr"/>
            <a:r>
              <a:rPr lang="pt-BR" sz="3400" dirty="0">
                <a:latin typeface="Arial Black" pitchFamily="34" charset="0"/>
              </a:rPr>
              <a:t>o avanço da tecnologia não seria uma força diabólica para corromper</a:t>
            </a:r>
          </a:p>
          <a:p>
            <a:pPr algn="ctr"/>
            <a:r>
              <a:rPr lang="pt-BR" sz="3400" dirty="0">
                <a:latin typeface="Arial Black" pitchFamily="34" charset="0"/>
              </a:rPr>
              <a:t>o homem, mas uma ação Divina para salvar o mundo. Embora Satanás tenha usado esses meios para sua nefasta atuação.</a:t>
            </a:r>
          </a:p>
        </p:txBody>
      </p:sp>
      <p:pic>
        <p:nvPicPr>
          <p:cNvPr id="2050" name="Picture 2" descr="http://centrowhite.org.br/wp-content/uploads/2013/02/Ellen-G.-Whit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97" y="111928"/>
            <a:ext cx="1787304" cy="2383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2107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4408" y="104232"/>
            <a:ext cx="89644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itchFamily="34" charset="0"/>
              </a:rPr>
              <a:t>Devemos manter o princípio dos pensamentos puros, precisamos ter muito cuidado como usamos a TV, rádio, a internet e em especial as redes sociais. Nessa</a:t>
            </a:r>
          </a:p>
          <a:p>
            <a:pPr algn="ctr"/>
            <a:r>
              <a:rPr lang="pt-BR" sz="2800" dirty="0">
                <a:latin typeface="Arial Black" pitchFamily="34" charset="0"/>
              </a:rPr>
              <a:t>saga milenar entre o bem e o mal, onde a arena de espetáculo para o</a:t>
            </a:r>
          </a:p>
          <a:p>
            <a:pPr algn="ctr"/>
            <a:r>
              <a:rPr lang="pt-BR" sz="2800" dirty="0">
                <a:latin typeface="Arial Black" pitchFamily="34" charset="0"/>
              </a:rPr>
              <a:t>mundo são as mentes humanas, o cristão precisa estar vigilante, como</a:t>
            </a:r>
          </a:p>
          <a:p>
            <a:pPr algn="ctr"/>
            <a:r>
              <a:rPr lang="pt-BR" sz="2800" dirty="0">
                <a:latin typeface="Arial Black" pitchFamily="34" charset="0"/>
              </a:rPr>
              <a:t>diz a bíblia: </a:t>
            </a:r>
          </a:p>
          <a:p>
            <a:pPr algn="ctr"/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“Tudo o que é verdadeiro, tudo o que é honesto, tudo o que</a:t>
            </a:r>
          </a:p>
          <a:p>
            <a:pPr algn="ctr"/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é justo, tudo o que é puro, tudo o que é amável, tudo o que é de boa</a:t>
            </a:r>
          </a:p>
          <a:p>
            <a:pPr algn="ctr"/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fama, se há alguma virtude, e se há algum louvor, nisso pensai.”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t-BR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Fp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4:8.</a:t>
            </a:r>
          </a:p>
        </p:txBody>
      </p:sp>
    </p:spTree>
    <p:extLst>
      <p:ext uri="{BB962C8B-B14F-4D97-AF65-F5344CB8AC3E}">
        <p14:creationId xmlns:p14="http://schemas.microsoft.com/office/powerpoint/2010/main" val="12186070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4408" y="104232"/>
            <a:ext cx="8964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itchFamily="34" charset="0"/>
              </a:rPr>
              <a:t>Ao mesmo tempo em que os pais e jovens devem ter cuidado com</a:t>
            </a:r>
          </a:p>
          <a:p>
            <a:pPr algn="ctr"/>
            <a:r>
              <a:rPr lang="pt-BR" sz="2800" dirty="0">
                <a:latin typeface="Arial Black" pitchFamily="34" charset="0"/>
              </a:rPr>
              <a:t>a tecnologia e as redes sociais. Dados de setembro de 2015 sobre as rede sociais impressionam e preocupam.</a:t>
            </a:r>
          </a:p>
          <a:p>
            <a:pPr algn="ctr"/>
            <a:endParaRPr lang="pt-B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pt-B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 descr="http://blog.eyllo.com/wp-content/uploads/2013/07/smartph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81" y="2333476"/>
            <a:ext cx="4524524" cy="45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4111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2534" y="104232"/>
            <a:ext cx="8964489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Facebook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• </a:t>
            </a:r>
            <a:r>
              <a:rPr lang="pt-BR" sz="2800" dirty="0">
                <a:latin typeface="Arial Black" pitchFamily="34" charset="0"/>
              </a:rPr>
              <a:t>1,49 bilhões de usuários ativos, sendo que 1,31 bilhão acessam a rede pelo celular. </a:t>
            </a:r>
          </a:p>
          <a:p>
            <a:endParaRPr lang="pt-BR" dirty="0">
              <a:latin typeface="Arial Black" pitchFamily="34" charset="0"/>
            </a:endParaRPr>
          </a:p>
          <a:p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Instagram </a:t>
            </a:r>
            <a:r>
              <a:rPr lang="pt-BR" sz="2400" dirty="0">
                <a:latin typeface="Arial Black" pitchFamily="34" charset="0"/>
              </a:rPr>
              <a:t>(Principalmente jovens e adolescentes)</a:t>
            </a:r>
          </a:p>
          <a:p>
            <a:r>
              <a:rPr lang="pt-BR" sz="2800" dirty="0">
                <a:latin typeface="Arial Black" pitchFamily="34" charset="0"/>
              </a:rPr>
              <a:t>• 400 milhões de usuários ativos.</a:t>
            </a:r>
          </a:p>
          <a:p>
            <a:r>
              <a:rPr lang="pt-BR" sz="2800" dirty="0">
                <a:latin typeface="Arial Black" pitchFamily="34" charset="0"/>
              </a:rPr>
              <a:t>• 70 milhões de fotos são postadas todos os dias.</a:t>
            </a:r>
          </a:p>
          <a:p>
            <a:endParaRPr lang="pt-BR" dirty="0">
              <a:latin typeface="Arial Black" pitchFamily="34" charset="0"/>
            </a:endParaRPr>
          </a:p>
          <a:p>
            <a:r>
              <a:rPr lang="pt-BR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Youtube</a:t>
            </a:r>
            <a:endParaRPr lang="pt-B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pt-BR" sz="2800" dirty="0">
                <a:latin typeface="Arial Black" pitchFamily="34" charset="0"/>
              </a:rPr>
              <a:t>• 6 bilhões de horas de vídeo são vistos todo mês.</a:t>
            </a:r>
          </a:p>
          <a:p>
            <a:r>
              <a:rPr lang="pt-BR" sz="2800" dirty="0">
                <a:latin typeface="Arial Black" pitchFamily="34" charset="0"/>
              </a:rPr>
              <a:t>• Por dia, 2 bilhões de pessoas acessam o canal.</a:t>
            </a:r>
          </a:p>
          <a:p>
            <a:r>
              <a:rPr lang="pt-BR" sz="2800" dirty="0">
                <a:latin typeface="Arial Black" pitchFamily="34" charset="0"/>
              </a:rPr>
              <a:t>• 100 horas de vídeo são postadas a cada minuto.</a:t>
            </a:r>
          </a:p>
        </p:txBody>
      </p:sp>
    </p:spTree>
    <p:extLst>
      <p:ext uri="{BB962C8B-B14F-4D97-AF65-F5344CB8AC3E}">
        <p14:creationId xmlns:p14="http://schemas.microsoft.com/office/powerpoint/2010/main" val="223279717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2534" y="2706363"/>
            <a:ext cx="89644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 Black" pitchFamily="34" charset="0"/>
              </a:rPr>
              <a:t>- O aplicativo para troca de mensagens não para de crescer e que agora tem mais de 1,12 bilhões de usuários ativos de usuários ativos mensalmente (set-2015), e não para de crescer a casa mês. </a:t>
            </a:r>
          </a:p>
          <a:p>
            <a:pPr marL="457200" indent="-457200">
              <a:buFontTx/>
              <a:buChar char="-"/>
            </a:pPr>
            <a:r>
              <a:rPr lang="pt-BR" sz="2800" dirty="0">
                <a:latin typeface="Arial Black" pitchFamily="34" charset="0"/>
              </a:rPr>
              <a:t>O Brasil conta 30% dos usuários do </a:t>
            </a:r>
            <a:r>
              <a:rPr lang="pt-BR" sz="2800" dirty="0" err="1">
                <a:latin typeface="Arial Black" pitchFamily="34" charset="0"/>
              </a:rPr>
              <a:t>whatsapp</a:t>
            </a:r>
            <a:r>
              <a:rPr lang="pt-BR" sz="2800" dirty="0">
                <a:latin typeface="Arial Black" pitchFamily="34" charset="0"/>
              </a:rPr>
              <a:t> do mundo.</a:t>
            </a:r>
          </a:p>
          <a:p>
            <a:pPr marL="457200" indent="-457200">
              <a:buFontTx/>
              <a:buChar char="-"/>
            </a:pPr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Outras Redes Sociais Tem crescido </a:t>
            </a:r>
            <a:r>
              <a:rPr lang="pt-BR" sz="2800" dirty="0" err="1">
                <a:solidFill>
                  <a:srgbClr val="C00000"/>
                </a:solidFill>
                <a:latin typeface="Arial Black" pitchFamily="34" charset="0"/>
              </a:rPr>
              <a:t>SnapChat</a:t>
            </a:r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pt-BR" sz="2800" dirty="0" err="1">
                <a:solidFill>
                  <a:srgbClr val="C00000"/>
                </a:solidFill>
                <a:latin typeface="Arial Black" pitchFamily="34" charset="0"/>
              </a:rPr>
              <a:t>twitter</a:t>
            </a:r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 etc..</a:t>
            </a:r>
          </a:p>
        </p:txBody>
      </p:sp>
      <p:pic>
        <p:nvPicPr>
          <p:cNvPr id="4100" name="Picture 4" descr="http://www.whatsapp.com/img/v2/logo-prom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6" t="7953" r="27029" b="13537"/>
          <a:stretch/>
        </p:blipFill>
        <p:spPr bwMode="auto">
          <a:xfrm>
            <a:off x="1138989" y="465221"/>
            <a:ext cx="2165685" cy="18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ortalmoveleiro.com.br/redacao/img_redacao/img86_36137_201204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22" y="332104"/>
            <a:ext cx="35718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80762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139</TotalTime>
  <Words>1469</Words>
  <Application>Microsoft Office PowerPoint</Application>
  <PresentationFormat>Apresentação na tela (4:3)</PresentationFormat>
  <Paragraphs>92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Tw Cen MT</vt:lpstr>
      <vt:lpstr>Gotícula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Neemias</dc:creator>
  <cp:lastModifiedBy>Neemias</cp:lastModifiedBy>
  <cp:revision>17</cp:revision>
  <dcterms:created xsi:type="dcterms:W3CDTF">2016-06-10T09:41:10Z</dcterms:created>
  <dcterms:modified xsi:type="dcterms:W3CDTF">2016-06-11T09:51:55Z</dcterms:modified>
</cp:coreProperties>
</file>