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8" r:id="rId5"/>
    <p:sldId id="262" r:id="rId6"/>
    <p:sldId id="263" r:id="rId7"/>
    <p:sldId id="264" r:id="rId8"/>
    <p:sldId id="265" r:id="rId9"/>
    <p:sldId id="266" r:id="rId10"/>
    <p:sldId id="267" r:id="rId1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B498C-1D1B-4975-AC1C-29DC97A7A1F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579B10B-CDE0-4EFA-BA5C-924661A3C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0C42187-70C9-445C-B793-9FA9E199340E}"/>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BD901822-22C1-4A45-A6AF-9636D1B43A7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30E6360-5675-44A6-9404-B6F2E9CE9C67}"/>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359459966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EE7676-ABCF-40ED-9B6D-F29CAD9EE0F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2A98F4E-486A-48B9-80E4-783346F70177}"/>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79583C5-0CE0-4A79-AF6A-D2C2A39B2157}"/>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67F1E323-24C2-41CA-9C09-72866CD68B1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8FA320-77A0-46C6-8EE3-89F964711926}"/>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319504866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C2DB5E-69A0-4BE0-A3EB-D9CDC0B14F5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1086885-8ED1-4D41-9A3F-E37974392EF3}"/>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670C969-6104-4C85-B406-E96DCFBF83F4}"/>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40834324-E499-4FD9-A348-D85E3486526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8448902-A3BA-4A60-B14D-1EF918737655}"/>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104060214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A389B-6EFF-49A0-AA35-5C5DCEC01F1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21D7681-0320-4866-9CE8-4AF04FC3DE2D}"/>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66570A2-89F0-45C8-A724-E17E3CB44552}"/>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3F00BB13-3555-4DAD-80FB-79D839A8F5E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F5AFE59-50A9-447E-A5CA-EE2C6665853D}"/>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102415614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32F00-04BF-498B-9B5D-C44E9B09DB4A}"/>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129DAD1-2824-49A6-BEFF-152AB08DED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20CF0538-06EE-446D-B77A-8C41C7D9CB2B}"/>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F5024995-734D-4A9E-9EAA-12B1715430F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7402E36-05D8-4E62-81A3-B4A599D2F5B4}"/>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152147934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894FF5-5FE1-4402-A4D8-25AD2397732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6FF1DFC-1968-48A1-8D4D-8849661EA015}"/>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7572420-A66B-4784-86AA-D91F967733BF}"/>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CFFA265-141A-4A17-9D8D-4FEB033FF05F}"/>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6" name="Espaço Reservado para Rodapé 5">
            <a:extLst>
              <a:ext uri="{FF2B5EF4-FFF2-40B4-BE49-F238E27FC236}">
                <a16:creationId xmlns:a16="http://schemas.microsoft.com/office/drawing/2014/main" id="{A4C488DE-3675-4FB7-BBB6-2B663926DE3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8217613-4945-46B8-89C7-FB4030124B52}"/>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81927402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A8296-9F76-4581-9FC7-E783FFD9916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08C5999-79E1-4836-ADC5-E4CD9A332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4F0C5A72-72EC-46D4-9DF6-CCE4997FD222}"/>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1C90325-5538-4B85-BEDF-7648D4587D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72FF6FC1-B4E8-4F19-A9B1-EE214E87E602}"/>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B9FBC07-995A-4B83-9EAA-C435CB7C4B24}"/>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8" name="Espaço Reservado para Rodapé 7">
            <a:extLst>
              <a:ext uri="{FF2B5EF4-FFF2-40B4-BE49-F238E27FC236}">
                <a16:creationId xmlns:a16="http://schemas.microsoft.com/office/drawing/2014/main" id="{82FDA754-8A8C-4E5B-83B6-9D79B89C4F2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DED84A8-119B-4335-8FFA-D8D91D9CDD65}"/>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316522328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B64484-5BF2-4E54-A1C1-F2176324692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B6F9381-9BE8-4FA1-AE24-CF18697B0428}"/>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4" name="Espaço Reservado para Rodapé 3">
            <a:extLst>
              <a:ext uri="{FF2B5EF4-FFF2-40B4-BE49-F238E27FC236}">
                <a16:creationId xmlns:a16="http://schemas.microsoft.com/office/drawing/2014/main" id="{CFF60B3E-FD03-4649-A28E-F7E43049B29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F6F102C-7636-48CB-941D-20ABDECC0B23}"/>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73412507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C7F6324-EE8A-4435-926E-8B601737D827}"/>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3" name="Espaço Reservado para Rodapé 2">
            <a:extLst>
              <a:ext uri="{FF2B5EF4-FFF2-40B4-BE49-F238E27FC236}">
                <a16:creationId xmlns:a16="http://schemas.microsoft.com/office/drawing/2014/main" id="{AE1ABC88-4EDD-4090-B249-530F5DB48C6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96C75C3-C4B4-4D6E-9DCF-DB2B4553497D}"/>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333121051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8D23BB-BD29-4841-8210-DF5DF116D8A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E028489-0F75-4729-B6FA-57351A58A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2266DF0-35C6-408C-83D2-6905F34E8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30079806-DF68-4371-BD3D-311B20D26DE3}"/>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6" name="Espaço Reservado para Rodapé 5">
            <a:extLst>
              <a:ext uri="{FF2B5EF4-FFF2-40B4-BE49-F238E27FC236}">
                <a16:creationId xmlns:a16="http://schemas.microsoft.com/office/drawing/2014/main" id="{E51E0BB5-111E-4718-A48E-62134BFC9AD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5791E75-F246-410A-8890-2F8AC6FA3A30}"/>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154541813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DF789-5707-479A-A098-CAC3350419C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9554BF2-7E7D-44F1-AB73-C79567C34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51D77E7-5F6B-4309-8AA1-F4FE0787C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BA616D86-D5E2-4094-B6C9-69B76742D792}"/>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6" name="Espaço Reservado para Rodapé 5">
            <a:extLst>
              <a:ext uri="{FF2B5EF4-FFF2-40B4-BE49-F238E27FC236}">
                <a16:creationId xmlns:a16="http://schemas.microsoft.com/office/drawing/2014/main" id="{BB3A26B2-B020-4729-B47C-FB9FC063BAC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6A6724B-5669-4030-8DAB-12744190AF47}"/>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398728985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BFDBDED-308A-4AC3-B303-079D812720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B121A97-BAE0-4982-BCE5-DCF87349B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65EF408-4F10-4CB9-AB3F-1C5080CDF0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D31C95D6-FF2A-45C2-9EE6-B8E8E75BEE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9984F87-4A4B-4441-B2D7-BFD4B1403C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E5E61-A685-4E47-A097-9E507ECD3C56}" type="slidenum">
              <a:rPr lang="pt-BR" smtClean="0"/>
              <a:t>‹nº›</a:t>
            </a:fld>
            <a:endParaRPr lang="pt-BR"/>
          </a:p>
        </p:txBody>
      </p:sp>
    </p:spTree>
    <p:extLst>
      <p:ext uri="{BB962C8B-B14F-4D97-AF65-F5344CB8AC3E}">
        <p14:creationId xmlns:p14="http://schemas.microsoft.com/office/powerpoint/2010/main" val="3154169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71087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CB53D4E-AE61-4072-9B0F-2634AE285F84}"/>
              </a:ext>
            </a:extLst>
          </p:cNvPr>
          <p:cNvSpPr txBox="1"/>
          <p:nvPr/>
        </p:nvSpPr>
        <p:spPr>
          <a:xfrm>
            <a:off x="4133850" y="1924050"/>
            <a:ext cx="7324725" cy="3970318"/>
          </a:xfrm>
          <a:prstGeom prst="rect">
            <a:avLst/>
          </a:prstGeom>
          <a:noFill/>
        </p:spPr>
        <p:txBody>
          <a:bodyPr wrap="square" rtlCol="0">
            <a:spAutoFit/>
          </a:bodyPr>
          <a:lstStyle/>
          <a:p>
            <a:pPr algn="ctr"/>
            <a:r>
              <a:rPr lang="pt-BR" sz="2800" b="1" i="1" dirty="0">
                <a:latin typeface="Arial Narrow" panose="020B0606020202030204" pitchFamily="34" charset="0"/>
              </a:rPr>
              <a:t>A submissão humana a Deus não será um sofrimento quando houver genuíno reconhecimento de tudo o que o Senhor representa e de Seus benefícios concedidos ao ser humano. Um coração que reconhece Deus como o criador, redentor, provedor e restaurador de todo o Universo terá alegria em ser fiel em tudo o que é e possui. Assim podemos vencer o egoísmo tão latente no coração humano. </a:t>
            </a:r>
            <a:endParaRPr lang="pt-BR" dirty="0"/>
          </a:p>
        </p:txBody>
      </p:sp>
    </p:spTree>
    <p:extLst>
      <p:ext uri="{BB962C8B-B14F-4D97-AF65-F5344CB8AC3E}">
        <p14:creationId xmlns:p14="http://schemas.microsoft.com/office/powerpoint/2010/main" val="24373242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97088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94480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CB53D4E-AE61-4072-9B0F-2634AE285F84}"/>
              </a:ext>
            </a:extLst>
          </p:cNvPr>
          <p:cNvSpPr txBox="1"/>
          <p:nvPr/>
        </p:nvSpPr>
        <p:spPr>
          <a:xfrm>
            <a:off x="4543426" y="1352550"/>
            <a:ext cx="6705600" cy="5262979"/>
          </a:xfrm>
          <a:prstGeom prst="rect">
            <a:avLst/>
          </a:prstGeom>
          <a:noFill/>
        </p:spPr>
        <p:txBody>
          <a:bodyPr wrap="square" rtlCol="0">
            <a:spAutoFit/>
          </a:bodyPr>
          <a:lstStyle/>
          <a:p>
            <a:pPr algn="ctr"/>
            <a:r>
              <a:rPr lang="pt-BR" sz="2800" b="1" i="1" dirty="0">
                <a:latin typeface="Arial Narrow" panose="020B0606020202030204" pitchFamily="34" charset="0"/>
              </a:rPr>
              <a:t>Deus não deixou a humanidade em perdição eterna, mas atuou em seu favor. O momento em que o preço foi pago ficou registrado assim: “Quando […] Jesus tomou o vinagre, disse: Está consumado! E, inclinando a cabeça, rendeu o espírito.” (</a:t>
            </a:r>
            <a:r>
              <a:rPr lang="pt-BR" sz="2800" b="1" i="1" dirty="0" err="1">
                <a:latin typeface="Arial Narrow" panose="020B0606020202030204" pitchFamily="34" charset="0"/>
              </a:rPr>
              <a:t>Jo</a:t>
            </a:r>
            <a:r>
              <a:rPr lang="pt-BR" sz="2800" b="1" i="1" dirty="0">
                <a:latin typeface="Arial Narrow" panose="020B0606020202030204" pitchFamily="34" charset="0"/>
              </a:rPr>
              <a:t> 19:30). A expressão usada por Cristo é a tradução da palavra grega </a:t>
            </a:r>
            <a:r>
              <a:rPr lang="pt-BR" sz="2800" b="1" i="1" dirty="0" err="1">
                <a:latin typeface="Arial Narrow" panose="020B0606020202030204" pitchFamily="34" charset="0"/>
              </a:rPr>
              <a:t>tetelestai</a:t>
            </a:r>
            <a:r>
              <a:rPr lang="pt-BR" sz="2800" b="1" i="1" dirty="0">
                <a:latin typeface="Arial Narrow" panose="020B0606020202030204" pitchFamily="34" charset="0"/>
              </a:rPr>
              <a:t>, que poderia ser traduzida também como “está pago”. Jesus pagou o preço de nossa dívida com tudo o que Ele tinha, com Sua própria vida. Assim houve remissão.</a:t>
            </a:r>
            <a:endParaRPr lang="pt-BR" dirty="0"/>
          </a:p>
        </p:txBody>
      </p:sp>
    </p:spTree>
    <p:extLst>
      <p:ext uri="{BB962C8B-B14F-4D97-AF65-F5344CB8AC3E}">
        <p14:creationId xmlns:p14="http://schemas.microsoft.com/office/powerpoint/2010/main" val="278402765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7E4285-F3E0-4F18-A731-B72AB2555DFB}"/>
              </a:ext>
            </a:extLst>
          </p:cNvPr>
          <p:cNvSpPr txBox="1"/>
          <p:nvPr/>
        </p:nvSpPr>
        <p:spPr>
          <a:xfrm>
            <a:off x="5610226" y="1181457"/>
            <a:ext cx="5524500" cy="1938992"/>
          </a:xfrm>
          <a:prstGeom prst="rect">
            <a:avLst/>
          </a:prstGeom>
          <a:noFill/>
        </p:spPr>
        <p:txBody>
          <a:bodyPr wrap="square" rtlCol="0">
            <a:spAutoFit/>
          </a:bodyPr>
          <a:lstStyle/>
          <a:p>
            <a:r>
              <a:rPr lang="pt-BR" sz="2400" b="1" dirty="0">
                <a:solidFill>
                  <a:schemeClr val="bg1"/>
                </a:solidFill>
              </a:rPr>
              <a:t>Deus em seu infinito amor sempre atua com misericórdia e justiça. O que expressamos quando agimos injustamente com Deus ou com o semelhante? (p. 55)</a:t>
            </a:r>
            <a:endParaRPr lang="pt-BR" sz="2400" dirty="0">
              <a:solidFill>
                <a:schemeClr val="bg1"/>
              </a:solidFill>
            </a:endParaRPr>
          </a:p>
        </p:txBody>
      </p:sp>
      <p:sp>
        <p:nvSpPr>
          <p:cNvPr id="3" name="CaixaDeTexto 2">
            <a:extLst>
              <a:ext uri="{FF2B5EF4-FFF2-40B4-BE49-F238E27FC236}">
                <a16:creationId xmlns:a16="http://schemas.microsoft.com/office/drawing/2014/main" id="{245651A5-F60D-4FC5-B06A-08245DE81105}"/>
              </a:ext>
            </a:extLst>
          </p:cNvPr>
          <p:cNvSpPr txBox="1"/>
          <p:nvPr/>
        </p:nvSpPr>
        <p:spPr>
          <a:xfrm>
            <a:off x="4067175" y="1997422"/>
            <a:ext cx="595035" cy="830997"/>
          </a:xfrm>
          <a:prstGeom prst="rect">
            <a:avLst/>
          </a:prstGeom>
          <a:noFill/>
        </p:spPr>
        <p:txBody>
          <a:bodyPr wrap="none" rtlCol="0">
            <a:spAutoFit/>
          </a:bodyPr>
          <a:lstStyle/>
          <a:p>
            <a:r>
              <a:rPr lang="pt-BR" sz="4800" b="1" dirty="0">
                <a:ln w="22225">
                  <a:solidFill>
                    <a:schemeClr val="accent2"/>
                  </a:solidFill>
                  <a:prstDash val="solid"/>
                </a:ln>
                <a:solidFill>
                  <a:schemeClr val="accent2">
                    <a:lumMod val="40000"/>
                    <a:lumOff val="60000"/>
                  </a:schemeClr>
                </a:solidFill>
                <a:latin typeface="Arial Black" panose="020B0A04020102020204" pitchFamily="34" charset="0"/>
              </a:rPr>
              <a:t>1</a:t>
            </a:r>
          </a:p>
        </p:txBody>
      </p:sp>
      <p:sp>
        <p:nvSpPr>
          <p:cNvPr id="4" name="CaixaDeTexto 3">
            <a:extLst>
              <a:ext uri="{FF2B5EF4-FFF2-40B4-BE49-F238E27FC236}">
                <a16:creationId xmlns:a16="http://schemas.microsoft.com/office/drawing/2014/main" id="{941A0156-04A1-4137-BE06-10700FF0A225}"/>
              </a:ext>
            </a:extLst>
          </p:cNvPr>
          <p:cNvSpPr txBox="1"/>
          <p:nvPr/>
        </p:nvSpPr>
        <p:spPr>
          <a:xfrm>
            <a:off x="3228975" y="3860661"/>
            <a:ext cx="8553450" cy="1569660"/>
          </a:xfrm>
          <a:prstGeom prst="rect">
            <a:avLst/>
          </a:prstGeom>
          <a:noFill/>
        </p:spPr>
        <p:txBody>
          <a:bodyPr wrap="square" rtlCol="0">
            <a:spAutoFit/>
          </a:bodyPr>
          <a:lstStyle/>
          <a:p>
            <a:pPr algn="ctr"/>
            <a:r>
              <a:rPr lang="pt-BR" sz="2400" dirty="0">
                <a:latin typeface="Arial" panose="020B0604020202020204" pitchFamily="34" charset="0"/>
                <a:cs typeface="Arial" panose="020B0604020202020204" pitchFamily="34" charset="0"/>
              </a:rPr>
              <a:t>“Quando lidamos injustamente com nossos semelhantes ou com nosso Deus, _______________ Sua autoridade e ________________ o fato de que Cristo nos comprou com Sua própria vida.”</a:t>
            </a:r>
          </a:p>
        </p:txBody>
      </p:sp>
      <p:sp>
        <p:nvSpPr>
          <p:cNvPr id="5" name="CaixaDeTexto 4">
            <a:extLst>
              <a:ext uri="{FF2B5EF4-FFF2-40B4-BE49-F238E27FC236}">
                <a16:creationId xmlns:a16="http://schemas.microsoft.com/office/drawing/2014/main" id="{38DC4441-A441-4677-95C2-8AC79B051D55}"/>
              </a:ext>
            </a:extLst>
          </p:cNvPr>
          <p:cNvSpPr txBox="1"/>
          <p:nvPr/>
        </p:nvSpPr>
        <p:spPr>
          <a:xfrm>
            <a:off x="6148672" y="4234190"/>
            <a:ext cx="2784737" cy="461665"/>
          </a:xfrm>
          <a:prstGeom prst="rect">
            <a:avLst/>
          </a:prstGeom>
          <a:noFill/>
        </p:spPr>
        <p:txBody>
          <a:bodyPr wrap="none" rtlCol="0">
            <a:spAutoFit/>
          </a:bodyPr>
          <a:lstStyle/>
          <a:p>
            <a:r>
              <a:rPr lang="pt-BR" sz="2400"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DESPREZAMOS</a:t>
            </a:r>
          </a:p>
        </p:txBody>
      </p:sp>
      <p:sp>
        <p:nvSpPr>
          <p:cNvPr id="6" name="CaixaDeTexto 5">
            <a:extLst>
              <a:ext uri="{FF2B5EF4-FFF2-40B4-BE49-F238E27FC236}">
                <a16:creationId xmlns:a16="http://schemas.microsoft.com/office/drawing/2014/main" id="{27C6C2E9-3A8E-467C-9992-F87489524D88}"/>
              </a:ext>
            </a:extLst>
          </p:cNvPr>
          <p:cNvSpPr txBox="1"/>
          <p:nvPr/>
        </p:nvSpPr>
        <p:spPr>
          <a:xfrm>
            <a:off x="3721860" y="4607391"/>
            <a:ext cx="2321469" cy="461665"/>
          </a:xfrm>
          <a:prstGeom prst="rect">
            <a:avLst/>
          </a:prstGeom>
          <a:noFill/>
        </p:spPr>
        <p:txBody>
          <a:bodyPr wrap="none" rtlCol="0">
            <a:spAutoFit/>
          </a:bodyPr>
          <a:lstStyle/>
          <a:p>
            <a:r>
              <a:rPr lang="pt-BR" sz="2400"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IGNORAMOS</a:t>
            </a:r>
          </a:p>
        </p:txBody>
      </p:sp>
    </p:spTree>
    <p:extLst>
      <p:ext uri="{BB962C8B-B14F-4D97-AF65-F5344CB8AC3E}">
        <p14:creationId xmlns:p14="http://schemas.microsoft.com/office/powerpoint/2010/main" val="2468220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7E4285-F3E0-4F18-A731-B72AB2555DFB}"/>
              </a:ext>
            </a:extLst>
          </p:cNvPr>
          <p:cNvSpPr txBox="1"/>
          <p:nvPr/>
        </p:nvSpPr>
        <p:spPr>
          <a:xfrm>
            <a:off x="5581650" y="1456221"/>
            <a:ext cx="5514975" cy="1200329"/>
          </a:xfrm>
          <a:prstGeom prst="rect">
            <a:avLst/>
          </a:prstGeom>
          <a:noFill/>
        </p:spPr>
        <p:txBody>
          <a:bodyPr wrap="square" rtlCol="0">
            <a:spAutoFit/>
          </a:bodyPr>
          <a:lstStyle/>
          <a:p>
            <a:r>
              <a:rPr lang="pt-BR" sz="2400" b="1" dirty="0">
                <a:solidFill>
                  <a:schemeClr val="bg1"/>
                </a:solidFill>
              </a:rPr>
              <a:t>Quais instruções são dadas pelo apóstolo Paulo sobre nossas dádivas? (1Co 16:2; 2Co 9:7)</a:t>
            </a:r>
            <a:endParaRPr lang="pt-BR" sz="2400" dirty="0">
              <a:solidFill>
                <a:schemeClr val="bg1"/>
              </a:solidFill>
            </a:endParaRPr>
          </a:p>
        </p:txBody>
      </p:sp>
      <p:sp>
        <p:nvSpPr>
          <p:cNvPr id="3" name="CaixaDeTexto 2">
            <a:extLst>
              <a:ext uri="{FF2B5EF4-FFF2-40B4-BE49-F238E27FC236}">
                <a16:creationId xmlns:a16="http://schemas.microsoft.com/office/drawing/2014/main" id="{245651A5-F60D-4FC5-B06A-08245DE81105}"/>
              </a:ext>
            </a:extLst>
          </p:cNvPr>
          <p:cNvSpPr txBox="1"/>
          <p:nvPr/>
        </p:nvSpPr>
        <p:spPr>
          <a:xfrm>
            <a:off x="4067175" y="1997422"/>
            <a:ext cx="595035" cy="830997"/>
          </a:xfrm>
          <a:prstGeom prst="rect">
            <a:avLst/>
          </a:prstGeom>
          <a:noFill/>
        </p:spPr>
        <p:txBody>
          <a:bodyPr wrap="none" rtlCol="0">
            <a:spAutoFit/>
          </a:bodyPr>
          <a:lstStyle/>
          <a:p>
            <a:r>
              <a:rPr lang="pt-BR" sz="4800" b="1" dirty="0">
                <a:ln w="22225">
                  <a:solidFill>
                    <a:schemeClr val="accent2"/>
                  </a:solidFill>
                  <a:prstDash val="solid"/>
                </a:ln>
                <a:solidFill>
                  <a:schemeClr val="accent2">
                    <a:lumMod val="40000"/>
                    <a:lumOff val="60000"/>
                  </a:schemeClr>
                </a:solidFill>
                <a:latin typeface="Arial Black" panose="020B0A04020102020204" pitchFamily="34" charset="0"/>
              </a:rPr>
              <a:t>2</a:t>
            </a:r>
          </a:p>
        </p:txBody>
      </p:sp>
      <p:sp>
        <p:nvSpPr>
          <p:cNvPr id="4" name="CaixaDeTexto 3">
            <a:extLst>
              <a:ext uri="{FF2B5EF4-FFF2-40B4-BE49-F238E27FC236}">
                <a16:creationId xmlns:a16="http://schemas.microsoft.com/office/drawing/2014/main" id="{941A0156-04A1-4137-BE06-10700FF0A225}"/>
              </a:ext>
            </a:extLst>
          </p:cNvPr>
          <p:cNvSpPr txBox="1"/>
          <p:nvPr/>
        </p:nvSpPr>
        <p:spPr>
          <a:xfrm>
            <a:off x="3219450" y="3767375"/>
            <a:ext cx="8553450" cy="2308324"/>
          </a:xfrm>
          <a:prstGeom prst="rect">
            <a:avLst/>
          </a:prstGeom>
          <a:noFill/>
        </p:spPr>
        <p:txBody>
          <a:bodyPr wrap="square" rtlCol="0">
            <a:spAutoFit/>
          </a:bodyPr>
          <a:lstStyle/>
          <a:p>
            <a:pPr algn="ctr"/>
            <a:r>
              <a:rPr lang="pt-BR" sz="2400" dirty="0">
                <a:latin typeface="Arial" panose="020B0604020202020204" pitchFamily="34" charset="0"/>
                <a:cs typeface="Arial" panose="020B0604020202020204" pitchFamily="34" charset="0"/>
              </a:rPr>
              <a:t>“No primeiro dia da semana, cada um de vós ponha de parte o que puder_________________, conforme a sua prosperidade.”</a:t>
            </a:r>
          </a:p>
          <a:p>
            <a:pPr algn="ctr"/>
            <a:r>
              <a:rPr lang="pt-BR" sz="2400" dirty="0">
                <a:latin typeface="Arial" panose="020B0604020202020204" pitchFamily="34" charset="0"/>
                <a:cs typeface="Arial" panose="020B0604020202020204" pitchFamily="34" charset="0"/>
              </a:rPr>
              <a:t>“Cada um __________________ segundo tiver proposto no ___________________ , não com tristeza ou por necessidade; porque Deus ama a quem dá com alegria.”</a:t>
            </a:r>
          </a:p>
        </p:txBody>
      </p:sp>
      <p:sp>
        <p:nvSpPr>
          <p:cNvPr id="5" name="CaixaDeTexto 4">
            <a:extLst>
              <a:ext uri="{FF2B5EF4-FFF2-40B4-BE49-F238E27FC236}">
                <a16:creationId xmlns:a16="http://schemas.microsoft.com/office/drawing/2014/main" id="{38DC4441-A441-4677-95C2-8AC79B051D55}"/>
              </a:ext>
            </a:extLst>
          </p:cNvPr>
          <p:cNvSpPr txBox="1"/>
          <p:nvPr/>
        </p:nvSpPr>
        <p:spPr>
          <a:xfrm>
            <a:off x="6263144" y="4125810"/>
            <a:ext cx="1821268"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AJUNTAR</a:t>
            </a:r>
          </a:p>
        </p:txBody>
      </p:sp>
      <p:sp>
        <p:nvSpPr>
          <p:cNvPr id="6" name="CaixaDeTexto 5">
            <a:extLst>
              <a:ext uri="{FF2B5EF4-FFF2-40B4-BE49-F238E27FC236}">
                <a16:creationId xmlns:a16="http://schemas.microsoft.com/office/drawing/2014/main" id="{BE9BC1C3-DCCA-473F-94FB-7128B9FAC772}"/>
              </a:ext>
            </a:extLst>
          </p:cNvPr>
          <p:cNvSpPr txBox="1"/>
          <p:nvPr/>
        </p:nvSpPr>
        <p:spPr>
          <a:xfrm>
            <a:off x="4773807" y="5241977"/>
            <a:ext cx="1891865"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CORAÇÃO</a:t>
            </a:r>
          </a:p>
        </p:txBody>
      </p:sp>
      <p:sp>
        <p:nvSpPr>
          <p:cNvPr id="7" name="CaixaDeTexto 6">
            <a:extLst>
              <a:ext uri="{FF2B5EF4-FFF2-40B4-BE49-F238E27FC236}">
                <a16:creationId xmlns:a16="http://schemas.microsoft.com/office/drawing/2014/main" id="{FC9CC090-D3FE-4C49-B798-9B88BBBEEEBC}"/>
              </a:ext>
            </a:extLst>
          </p:cNvPr>
          <p:cNvSpPr txBox="1"/>
          <p:nvPr/>
        </p:nvSpPr>
        <p:spPr>
          <a:xfrm>
            <a:off x="5167769" y="4869921"/>
            <a:ext cx="2234073"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CONTRIBUA</a:t>
            </a:r>
          </a:p>
        </p:txBody>
      </p:sp>
    </p:spTree>
    <p:extLst>
      <p:ext uri="{BB962C8B-B14F-4D97-AF65-F5344CB8AC3E}">
        <p14:creationId xmlns:p14="http://schemas.microsoft.com/office/powerpoint/2010/main" val="2565617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7E4285-F3E0-4F18-A731-B72AB2555DFB}"/>
              </a:ext>
            </a:extLst>
          </p:cNvPr>
          <p:cNvSpPr txBox="1"/>
          <p:nvPr/>
        </p:nvSpPr>
        <p:spPr>
          <a:xfrm>
            <a:off x="5581650" y="1342579"/>
            <a:ext cx="5772150" cy="1384995"/>
          </a:xfrm>
          <a:prstGeom prst="rect">
            <a:avLst/>
          </a:prstGeom>
          <a:noFill/>
        </p:spPr>
        <p:txBody>
          <a:bodyPr wrap="square" rtlCol="0">
            <a:spAutoFit/>
          </a:bodyPr>
          <a:lstStyle/>
          <a:p>
            <a:r>
              <a:rPr lang="pt-BR" sz="2800" b="1" dirty="0">
                <a:solidFill>
                  <a:schemeClr val="bg1"/>
                </a:solidFill>
              </a:rPr>
              <a:t>Deus é a fonte de todas as bênçãos. O que Deus tem preparado para seus filhos obedientes? (p. 61)</a:t>
            </a:r>
            <a:endParaRPr lang="pt-BR" sz="2800" dirty="0">
              <a:solidFill>
                <a:schemeClr val="bg1"/>
              </a:solidFill>
            </a:endParaRPr>
          </a:p>
        </p:txBody>
      </p:sp>
      <p:sp>
        <p:nvSpPr>
          <p:cNvPr id="3" name="CaixaDeTexto 2">
            <a:extLst>
              <a:ext uri="{FF2B5EF4-FFF2-40B4-BE49-F238E27FC236}">
                <a16:creationId xmlns:a16="http://schemas.microsoft.com/office/drawing/2014/main" id="{245651A5-F60D-4FC5-B06A-08245DE81105}"/>
              </a:ext>
            </a:extLst>
          </p:cNvPr>
          <p:cNvSpPr txBox="1"/>
          <p:nvPr/>
        </p:nvSpPr>
        <p:spPr>
          <a:xfrm>
            <a:off x="4067175" y="1997422"/>
            <a:ext cx="595035" cy="830997"/>
          </a:xfrm>
          <a:prstGeom prst="rect">
            <a:avLst/>
          </a:prstGeom>
          <a:noFill/>
        </p:spPr>
        <p:txBody>
          <a:bodyPr wrap="none" rtlCol="0">
            <a:spAutoFit/>
          </a:bodyPr>
          <a:lstStyle/>
          <a:p>
            <a:r>
              <a:rPr lang="pt-BR" sz="4800" b="1" dirty="0">
                <a:ln w="22225">
                  <a:solidFill>
                    <a:schemeClr val="accent2"/>
                  </a:solidFill>
                  <a:prstDash val="solid"/>
                </a:ln>
                <a:solidFill>
                  <a:schemeClr val="accent2">
                    <a:lumMod val="40000"/>
                    <a:lumOff val="60000"/>
                  </a:schemeClr>
                </a:solidFill>
                <a:latin typeface="Arial Black" panose="020B0A04020102020204" pitchFamily="34" charset="0"/>
              </a:rPr>
              <a:t>3</a:t>
            </a:r>
          </a:p>
        </p:txBody>
      </p:sp>
      <p:sp>
        <p:nvSpPr>
          <p:cNvPr id="4" name="CaixaDeTexto 3">
            <a:extLst>
              <a:ext uri="{FF2B5EF4-FFF2-40B4-BE49-F238E27FC236}">
                <a16:creationId xmlns:a16="http://schemas.microsoft.com/office/drawing/2014/main" id="{941A0156-04A1-4137-BE06-10700FF0A225}"/>
              </a:ext>
            </a:extLst>
          </p:cNvPr>
          <p:cNvSpPr txBox="1"/>
          <p:nvPr/>
        </p:nvSpPr>
        <p:spPr>
          <a:xfrm>
            <a:off x="3171825" y="3602653"/>
            <a:ext cx="8553450" cy="2862322"/>
          </a:xfrm>
          <a:prstGeom prst="rect">
            <a:avLst/>
          </a:prstGeom>
          <a:noFill/>
        </p:spPr>
        <p:txBody>
          <a:bodyPr wrap="square" rtlCol="0">
            <a:spAutoFit/>
          </a:bodyPr>
          <a:lstStyle/>
          <a:p>
            <a:pPr algn="ctr"/>
            <a:r>
              <a:rPr lang="pt-BR" sz="2000" dirty="0">
                <a:latin typeface="Arial" panose="020B0604020202020204" pitchFamily="34" charset="0"/>
                <a:cs typeface="Arial" panose="020B0604020202020204" pitchFamily="34" charset="0"/>
              </a:rPr>
              <a:t>“O que ganham os homens e as mulheres com o orgulho e a autocondescendência? ‘Que aproveitará o homem se ganhar o mundo inteiro e perder a sua alma? Ou que dará o homem em troca da sua alma?’ (</a:t>
            </a:r>
            <a:r>
              <a:rPr lang="pt-BR" sz="2000" dirty="0" err="1">
                <a:latin typeface="Arial" panose="020B0604020202020204" pitchFamily="34" charset="0"/>
                <a:cs typeface="Arial" panose="020B0604020202020204" pitchFamily="34" charset="0"/>
              </a:rPr>
              <a:t>Mt</a:t>
            </a:r>
            <a:r>
              <a:rPr lang="pt-BR" sz="2000" dirty="0">
                <a:latin typeface="Arial" panose="020B0604020202020204" pitchFamily="34" charset="0"/>
                <a:cs typeface="Arial" panose="020B0604020202020204" pitchFamily="34" charset="0"/>
              </a:rPr>
              <a:t> 16:26). O tesouro mundano é efêmero. Somente por Cristo poderemos obter  ____________________________. A riqueza que Ele dá está acima de toda avaliação. Tendo achado a Deus, você é extremamente rico na contemplação de Seu tesouro. ‘Nem olhos viram, nem ouvidos ouviram, nem jamais penetrou em coração humano o que Deus tem preparado para aqueles que O amam’ (1Co 2:9).”</a:t>
            </a:r>
          </a:p>
        </p:txBody>
      </p:sp>
      <p:sp>
        <p:nvSpPr>
          <p:cNvPr id="6" name="CaixaDeTexto 5">
            <a:extLst>
              <a:ext uri="{FF2B5EF4-FFF2-40B4-BE49-F238E27FC236}">
                <a16:creationId xmlns:a16="http://schemas.microsoft.com/office/drawing/2014/main" id="{5B0E1D8B-335F-4B24-9A41-B6E32E63DB0C}"/>
              </a:ext>
            </a:extLst>
          </p:cNvPr>
          <p:cNvSpPr txBox="1"/>
          <p:nvPr/>
        </p:nvSpPr>
        <p:spPr>
          <a:xfrm>
            <a:off x="5495083" y="4802981"/>
            <a:ext cx="3689023"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RIQUEZAS ETERNAS</a:t>
            </a:r>
          </a:p>
        </p:txBody>
      </p:sp>
    </p:spTree>
    <p:extLst>
      <p:ext uri="{BB962C8B-B14F-4D97-AF65-F5344CB8AC3E}">
        <p14:creationId xmlns:p14="http://schemas.microsoft.com/office/powerpoint/2010/main" val="26884401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7E4285-F3E0-4F18-A731-B72AB2555DFB}"/>
              </a:ext>
            </a:extLst>
          </p:cNvPr>
          <p:cNvSpPr txBox="1"/>
          <p:nvPr/>
        </p:nvSpPr>
        <p:spPr>
          <a:xfrm>
            <a:off x="5527457" y="1368565"/>
            <a:ext cx="5772150" cy="1815882"/>
          </a:xfrm>
          <a:prstGeom prst="rect">
            <a:avLst/>
          </a:prstGeom>
          <a:noFill/>
        </p:spPr>
        <p:txBody>
          <a:bodyPr wrap="square" rtlCol="0">
            <a:spAutoFit/>
          </a:bodyPr>
          <a:lstStyle/>
          <a:p>
            <a:r>
              <a:rPr lang="pt-BR" sz="2800" b="1" dirty="0">
                <a:solidFill>
                  <a:schemeClr val="bg1"/>
                </a:solidFill>
              </a:rPr>
              <a:t>Em meio às dificuldades enfrentadas na vida moderna, o que o Senhor promete àqueles que são fiéis? </a:t>
            </a:r>
          </a:p>
          <a:p>
            <a:r>
              <a:rPr lang="pt-BR" sz="2800" b="1" dirty="0">
                <a:solidFill>
                  <a:schemeClr val="bg1"/>
                </a:solidFill>
              </a:rPr>
              <a:t>(p. 64)</a:t>
            </a:r>
            <a:endParaRPr lang="pt-BR" sz="2800" dirty="0">
              <a:solidFill>
                <a:schemeClr val="bg1"/>
              </a:solidFill>
            </a:endParaRPr>
          </a:p>
        </p:txBody>
      </p:sp>
      <p:sp>
        <p:nvSpPr>
          <p:cNvPr id="3" name="CaixaDeTexto 2">
            <a:extLst>
              <a:ext uri="{FF2B5EF4-FFF2-40B4-BE49-F238E27FC236}">
                <a16:creationId xmlns:a16="http://schemas.microsoft.com/office/drawing/2014/main" id="{245651A5-F60D-4FC5-B06A-08245DE81105}"/>
              </a:ext>
            </a:extLst>
          </p:cNvPr>
          <p:cNvSpPr txBox="1"/>
          <p:nvPr/>
        </p:nvSpPr>
        <p:spPr>
          <a:xfrm>
            <a:off x="4067175" y="1997422"/>
            <a:ext cx="595035" cy="830997"/>
          </a:xfrm>
          <a:prstGeom prst="rect">
            <a:avLst/>
          </a:prstGeom>
          <a:noFill/>
        </p:spPr>
        <p:txBody>
          <a:bodyPr wrap="none" rtlCol="0">
            <a:spAutoFit/>
          </a:bodyPr>
          <a:lstStyle/>
          <a:p>
            <a:r>
              <a:rPr lang="pt-BR" sz="4800" b="1" dirty="0">
                <a:ln w="22225">
                  <a:solidFill>
                    <a:schemeClr val="accent2"/>
                  </a:solidFill>
                  <a:prstDash val="solid"/>
                </a:ln>
                <a:solidFill>
                  <a:schemeClr val="accent2">
                    <a:lumMod val="40000"/>
                    <a:lumOff val="60000"/>
                  </a:schemeClr>
                </a:solidFill>
                <a:latin typeface="Arial Black" panose="020B0A04020102020204" pitchFamily="34" charset="0"/>
              </a:rPr>
              <a:t>4</a:t>
            </a:r>
          </a:p>
        </p:txBody>
      </p:sp>
      <p:sp>
        <p:nvSpPr>
          <p:cNvPr id="4" name="CaixaDeTexto 3">
            <a:extLst>
              <a:ext uri="{FF2B5EF4-FFF2-40B4-BE49-F238E27FC236}">
                <a16:creationId xmlns:a16="http://schemas.microsoft.com/office/drawing/2014/main" id="{941A0156-04A1-4137-BE06-10700FF0A225}"/>
              </a:ext>
            </a:extLst>
          </p:cNvPr>
          <p:cNvSpPr txBox="1"/>
          <p:nvPr/>
        </p:nvSpPr>
        <p:spPr>
          <a:xfrm>
            <a:off x="3190875" y="3821728"/>
            <a:ext cx="8553450" cy="2554545"/>
          </a:xfrm>
          <a:prstGeom prst="rect">
            <a:avLst/>
          </a:prstGeom>
          <a:noFill/>
        </p:spPr>
        <p:txBody>
          <a:bodyPr wrap="square" rtlCol="0">
            <a:spAutoFit/>
          </a:bodyPr>
          <a:lstStyle/>
          <a:p>
            <a:pPr algn="ctr"/>
            <a:r>
              <a:rPr lang="pt-BR" sz="2000" dirty="0">
                <a:latin typeface="Arial" panose="020B0604020202020204" pitchFamily="34" charset="0"/>
                <a:cs typeface="Arial" panose="020B0604020202020204" pitchFamily="34" charset="0"/>
              </a:rPr>
              <a:t>“Ele nos diz que abrirá as janelas do Céu e derramará sobre nós __________________________________. Empenha Sua palavra: ‘Por vossa causa, repreenderei o devorador, para que não vos consuma o fruto da terra; a vossa vide no campo não será estéril, diz o SENHOR dos Exércitos’ (Ml 3:11). Assim, Sua palavra é a nossa segurança de que Ele nos abençoará de tal maneira que teremos dízimos e ofertas ainda maiores para doar. ‘Tornai-vos para Mim, e Eu Me tornarei para vós outros, diz o SENHOR dos Exércitos’ (v. 7).”</a:t>
            </a:r>
          </a:p>
        </p:txBody>
      </p:sp>
      <p:sp>
        <p:nvSpPr>
          <p:cNvPr id="6" name="CaixaDeTexto 5">
            <a:extLst>
              <a:ext uri="{FF2B5EF4-FFF2-40B4-BE49-F238E27FC236}">
                <a16:creationId xmlns:a16="http://schemas.microsoft.com/office/drawing/2014/main" id="{DCDCB176-3C54-4268-8374-178DE202CC77}"/>
              </a:ext>
            </a:extLst>
          </p:cNvPr>
          <p:cNvSpPr txBox="1"/>
          <p:nvPr/>
        </p:nvSpPr>
        <p:spPr>
          <a:xfrm>
            <a:off x="4009927" y="4103549"/>
            <a:ext cx="3914470"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BENÇÃO SEM MEDIDA</a:t>
            </a:r>
          </a:p>
        </p:txBody>
      </p:sp>
    </p:spTree>
    <p:extLst>
      <p:ext uri="{BB962C8B-B14F-4D97-AF65-F5344CB8AC3E}">
        <p14:creationId xmlns:p14="http://schemas.microsoft.com/office/powerpoint/2010/main" val="26270321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7E4285-F3E0-4F18-A731-B72AB2555DFB}"/>
              </a:ext>
            </a:extLst>
          </p:cNvPr>
          <p:cNvSpPr txBox="1"/>
          <p:nvPr/>
        </p:nvSpPr>
        <p:spPr>
          <a:xfrm>
            <a:off x="5578102" y="1206760"/>
            <a:ext cx="5772150" cy="1938992"/>
          </a:xfrm>
          <a:prstGeom prst="rect">
            <a:avLst/>
          </a:prstGeom>
          <a:noFill/>
        </p:spPr>
        <p:txBody>
          <a:bodyPr wrap="square" rtlCol="0">
            <a:spAutoFit/>
          </a:bodyPr>
          <a:lstStyle/>
          <a:p>
            <a:r>
              <a:rPr lang="pt-BR" sz="2400" b="1" dirty="0">
                <a:solidFill>
                  <a:schemeClr val="bg1"/>
                </a:solidFill>
              </a:rPr>
              <a:t>Na forma de Deus lidar com Seu povo, Ele Se apresenta como o Senhor de todas as coisas, disposto sempre a nos abençoar. Por que as bênçãos não são desfrutadas por todos os crentes? (p. 65)</a:t>
            </a:r>
            <a:endParaRPr lang="pt-BR" sz="2400" dirty="0">
              <a:solidFill>
                <a:schemeClr val="bg1"/>
              </a:solidFill>
            </a:endParaRPr>
          </a:p>
        </p:txBody>
      </p:sp>
      <p:sp>
        <p:nvSpPr>
          <p:cNvPr id="3" name="CaixaDeTexto 2">
            <a:extLst>
              <a:ext uri="{FF2B5EF4-FFF2-40B4-BE49-F238E27FC236}">
                <a16:creationId xmlns:a16="http://schemas.microsoft.com/office/drawing/2014/main" id="{245651A5-F60D-4FC5-B06A-08245DE81105}"/>
              </a:ext>
            </a:extLst>
          </p:cNvPr>
          <p:cNvSpPr txBox="1"/>
          <p:nvPr/>
        </p:nvSpPr>
        <p:spPr>
          <a:xfrm>
            <a:off x="4067175" y="1997422"/>
            <a:ext cx="595035" cy="830997"/>
          </a:xfrm>
          <a:prstGeom prst="rect">
            <a:avLst/>
          </a:prstGeom>
          <a:noFill/>
        </p:spPr>
        <p:txBody>
          <a:bodyPr wrap="none" rtlCol="0">
            <a:spAutoFit/>
          </a:bodyPr>
          <a:lstStyle/>
          <a:p>
            <a:r>
              <a:rPr lang="pt-BR" sz="4800" b="1" dirty="0">
                <a:ln w="22225">
                  <a:solidFill>
                    <a:schemeClr val="accent2"/>
                  </a:solidFill>
                  <a:prstDash val="solid"/>
                </a:ln>
                <a:solidFill>
                  <a:schemeClr val="accent2">
                    <a:lumMod val="40000"/>
                    <a:lumOff val="60000"/>
                  </a:schemeClr>
                </a:solidFill>
                <a:latin typeface="Arial Black" panose="020B0A04020102020204" pitchFamily="34" charset="0"/>
              </a:rPr>
              <a:t>5</a:t>
            </a:r>
          </a:p>
        </p:txBody>
      </p:sp>
      <p:sp>
        <p:nvSpPr>
          <p:cNvPr id="4" name="CaixaDeTexto 3">
            <a:extLst>
              <a:ext uri="{FF2B5EF4-FFF2-40B4-BE49-F238E27FC236}">
                <a16:creationId xmlns:a16="http://schemas.microsoft.com/office/drawing/2014/main" id="{941A0156-04A1-4137-BE06-10700FF0A225}"/>
              </a:ext>
            </a:extLst>
          </p:cNvPr>
          <p:cNvSpPr txBox="1"/>
          <p:nvPr/>
        </p:nvSpPr>
        <p:spPr>
          <a:xfrm>
            <a:off x="3238500" y="3712249"/>
            <a:ext cx="8553450" cy="2862322"/>
          </a:xfrm>
          <a:prstGeom prst="rect">
            <a:avLst/>
          </a:prstGeom>
          <a:noFill/>
        </p:spPr>
        <p:txBody>
          <a:bodyPr wrap="square" rtlCol="0">
            <a:spAutoFit/>
          </a:bodyPr>
          <a:lstStyle/>
          <a:p>
            <a:pPr algn="ctr"/>
            <a:r>
              <a:rPr lang="pt-BR" sz="2000" dirty="0">
                <a:latin typeface="Arial" panose="020B0604020202020204" pitchFamily="34" charset="0"/>
                <a:cs typeface="Arial" panose="020B0604020202020204" pitchFamily="34" charset="0"/>
              </a:rPr>
              <a:t>“Muitos dos que professam ser cristãos proveem generosamente para si mesmos, suprindo todas as suas necessidades imaginárias, ao passo que nenhuma atenção dão às necessidades da causa do Senhor. [...] As pessoas têm perdido muito por causa de seu espírito ________________ e  ________________. Se elas tivessem reconhecido plena e francamente as reivindicações de Deus, atendendo às Suas exigências, Sua bênção teria se manifestado no aumento de produção da terra. Maiores teriam sido as colheitas. As necessidades de todos teriam sido supridas com fartura. Quanto mais dermos, tanto mais receberemos.”</a:t>
            </a:r>
          </a:p>
        </p:txBody>
      </p:sp>
      <p:sp>
        <p:nvSpPr>
          <p:cNvPr id="5" name="CaixaDeTexto 4">
            <a:extLst>
              <a:ext uri="{FF2B5EF4-FFF2-40B4-BE49-F238E27FC236}">
                <a16:creationId xmlns:a16="http://schemas.microsoft.com/office/drawing/2014/main" id="{38DC4441-A441-4677-95C2-8AC79B051D55}"/>
              </a:ext>
            </a:extLst>
          </p:cNvPr>
          <p:cNvSpPr txBox="1"/>
          <p:nvPr/>
        </p:nvSpPr>
        <p:spPr>
          <a:xfrm>
            <a:off x="9646003" y="4610637"/>
            <a:ext cx="1704249" cy="461665"/>
          </a:xfrm>
          <a:prstGeom prst="rect">
            <a:avLst/>
          </a:prstGeom>
          <a:noFill/>
        </p:spPr>
        <p:txBody>
          <a:bodyPr wrap="none" rtlCol="0">
            <a:spAutoFit/>
          </a:bodyPr>
          <a:lstStyle/>
          <a:p>
            <a:r>
              <a:rPr lang="pt-BR" sz="2400"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EGOÍSTA</a:t>
            </a:r>
          </a:p>
        </p:txBody>
      </p:sp>
      <p:sp>
        <p:nvSpPr>
          <p:cNvPr id="7" name="CaixaDeTexto 6">
            <a:extLst>
              <a:ext uri="{FF2B5EF4-FFF2-40B4-BE49-F238E27FC236}">
                <a16:creationId xmlns:a16="http://schemas.microsoft.com/office/drawing/2014/main" id="{5453FC6B-E587-4625-9C45-2A85C148D745}"/>
              </a:ext>
            </a:extLst>
          </p:cNvPr>
          <p:cNvSpPr txBox="1"/>
          <p:nvPr/>
        </p:nvSpPr>
        <p:spPr>
          <a:xfrm>
            <a:off x="4388676" y="4912577"/>
            <a:ext cx="2053575" cy="461665"/>
          </a:xfrm>
          <a:prstGeom prst="rect">
            <a:avLst/>
          </a:prstGeom>
          <a:noFill/>
        </p:spPr>
        <p:txBody>
          <a:bodyPr wrap="none" rtlCol="0">
            <a:spAutoFit/>
          </a:bodyPr>
          <a:lstStyle/>
          <a:p>
            <a:r>
              <a:rPr lang="pt-BR" sz="2400"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AVARENTO</a:t>
            </a:r>
          </a:p>
        </p:txBody>
      </p:sp>
    </p:spTree>
    <p:extLst>
      <p:ext uri="{BB962C8B-B14F-4D97-AF65-F5344CB8AC3E}">
        <p14:creationId xmlns:p14="http://schemas.microsoft.com/office/powerpoint/2010/main" val="548686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2878</TotalTime>
  <Words>727</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10</vt:i4>
      </vt:variant>
    </vt:vector>
  </HeadingPairs>
  <TitlesOfParts>
    <vt:vector size="16" baseType="lpstr">
      <vt:lpstr>Arial</vt:lpstr>
      <vt:lpstr>Arial Black</vt:lpstr>
      <vt:lpstr>Arial Narrow</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Alana Seifert</dc:creator>
  <cp:lastModifiedBy>Alana Seifert</cp:lastModifiedBy>
  <cp:revision>17</cp:revision>
  <dcterms:created xsi:type="dcterms:W3CDTF">2018-11-12T19:22:17Z</dcterms:created>
  <dcterms:modified xsi:type="dcterms:W3CDTF">2018-11-14T19:20:37Z</dcterms:modified>
</cp:coreProperties>
</file>