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B498C-1D1B-4975-AC1C-29DC97A7A1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579B10B-CDE0-4EFA-BA5C-924661A3C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0C42187-70C9-445C-B793-9FA9E199340E}"/>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BD901822-22C1-4A45-A6AF-9636D1B43A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0E6360-5675-44A6-9404-B6F2E9CE9C67}"/>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59459966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E7676-ABCF-40ED-9B6D-F29CAD9EE0F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2A98F4E-486A-48B9-80E4-783346F70177}"/>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9583C5-0CE0-4A79-AF6A-D2C2A39B2157}"/>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67F1E323-24C2-41CA-9C09-72866CD68B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8FA320-77A0-46C6-8EE3-89F964711926}"/>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1950486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C2DB5E-69A0-4BE0-A3EB-D9CDC0B14F5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1086885-8ED1-4D41-9A3F-E37974392EF3}"/>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70C969-6104-4C85-B406-E96DCFBF83F4}"/>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40834324-E499-4FD9-A348-D85E348652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8448902-A3BA-4A60-B14D-1EF918737655}"/>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0406021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A389B-6EFF-49A0-AA35-5C5DCEC01F1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21D7681-0320-4866-9CE8-4AF04FC3DE2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6570A2-89F0-45C8-A724-E17E3CB44552}"/>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3F00BB13-3555-4DAD-80FB-79D839A8F5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5AFE59-50A9-447E-A5CA-EE2C6665853D}"/>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0241561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32F00-04BF-498B-9B5D-C44E9B09DB4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129DAD1-2824-49A6-BEFF-152AB08DE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20CF0538-06EE-446D-B77A-8C41C7D9CB2B}"/>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F5024995-734D-4A9E-9EAA-12B1715430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402E36-05D8-4E62-81A3-B4A599D2F5B4}"/>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5214793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94FF5-5FE1-4402-A4D8-25AD2397732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6FF1DFC-1968-48A1-8D4D-8849661EA015}"/>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7572420-A66B-4784-86AA-D91F967733B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CFFA265-141A-4A17-9D8D-4FEB033FF05F}"/>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A4C488DE-3675-4FB7-BBB6-2B663926DE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217613-4945-46B8-89C7-FB4030124B52}"/>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8192740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A8296-9F76-4581-9FC7-E783FFD9916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8C5999-79E1-4836-ADC5-E4CD9A332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F0C5A72-72EC-46D4-9DF6-CCE4997FD222}"/>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1C90325-5538-4B85-BEDF-7648D4587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72FF6FC1-B4E8-4F19-A9B1-EE214E87E602}"/>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B9FBC07-995A-4B83-9EAA-C435CB7C4B24}"/>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8" name="Espaço Reservado para Rodapé 7">
            <a:extLst>
              <a:ext uri="{FF2B5EF4-FFF2-40B4-BE49-F238E27FC236}">
                <a16:creationId xmlns:a16="http://schemas.microsoft.com/office/drawing/2014/main" id="{82FDA754-8A8C-4E5B-83B6-9D79B89C4F2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DED84A8-119B-4335-8FFA-D8D91D9CDD65}"/>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16522328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64484-5BF2-4E54-A1C1-F2176324692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B6F9381-9BE8-4FA1-AE24-CF18697B0428}"/>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4" name="Espaço Reservado para Rodapé 3">
            <a:extLst>
              <a:ext uri="{FF2B5EF4-FFF2-40B4-BE49-F238E27FC236}">
                <a16:creationId xmlns:a16="http://schemas.microsoft.com/office/drawing/2014/main" id="{CFF60B3E-FD03-4649-A28E-F7E43049B29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F6F102C-7636-48CB-941D-20ABDECC0B23}"/>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73412507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C7F6324-EE8A-4435-926E-8B601737D827}"/>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3" name="Espaço Reservado para Rodapé 2">
            <a:extLst>
              <a:ext uri="{FF2B5EF4-FFF2-40B4-BE49-F238E27FC236}">
                <a16:creationId xmlns:a16="http://schemas.microsoft.com/office/drawing/2014/main" id="{AE1ABC88-4EDD-4090-B249-530F5DB48C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96C75C3-C4B4-4D6E-9DCF-DB2B4553497D}"/>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3312105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D23BB-BD29-4841-8210-DF5DF116D8A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E028489-0F75-4729-B6FA-57351A58A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2266DF0-35C6-408C-83D2-6905F34E8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0079806-DF68-4371-BD3D-311B20D26DE3}"/>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E51E0BB5-111E-4718-A48E-62134BFC9A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5791E75-F246-410A-8890-2F8AC6FA3A30}"/>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54541813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F789-5707-479A-A098-CAC3350419C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9554BF2-7E7D-44F1-AB73-C79567C34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1D77E7-5F6B-4309-8AA1-F4FE0787C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A616D86-D5E2-4094-B6C9-69B76742D792}"/>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BB3A26B2-B020-4729-B47C-FB9FC063BAC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6A6724B-5669-4030-8DAB-12744190AF47}"/>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9872898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BFDBDED-308A-4AC3-B303-079D81272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B121A97-BAE0-4982-BCE5-DCF87349B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5EF408-4F10-4CB9-AB3F-1C5080CDF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D31C95D6-FF2A-45C2-9EE6-B8E8E75BE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9984F87-4A4B-4441-B2D7-BFD4B1403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E5E61-A685-4E47-A097-9E507ECD3C56}" type="slidenum">
              <a:rPr lang="pt-BR" smtClean="0"/>
              <a:t>‹nº›</a:t>
            </a:fld>
            <a:endParaRPr lang="pt-BR"/>
          </a:p>
        </p:txBody>
      </p:sp>
    </p:spTree>
    <p:extLst>
      <p:ext uri="{BB962C8B-B14F-4D97-AF65-F5344CB8AC3E}">
        <p14:creationId xmlns:p14="http://schemas.microsoft.com/office/powerpoint/2010/main" val="315416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7108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067175" y="1619250"/>
            <a:ext cx="7324725" cy="4401205"/>
          </a:xfrm>
          <a:prstGeom prst="rect">
            <a:avLst/>
          </a:prstGeom>
          <a:noFill/>
        </p:spPr>
        <p:txBody>
          <a:bodyPr wrap="square" rtlCol="0">
            <a:spAutoFit/>
          </a:bodyPr>
          <a:lstStyle/>
          <a:p>
            <a:pPr algn="ctr"/>
            <a:r>
              <a:rPr lang="pt-BR" sz="2800" b="1" i="1" dirty="0">
                <a:latin typeface="Arial Narrow" panose="020B0606020202030204" pitchFamily="34" charset="0"/>
              </a:rPr>
              <a:t>Deus cumpriu a promessa de abençoar todas as famílias da Terra por meio seu infinito amor ao resgatar Seus filhos enviando Jesus. Essa promessa está nas mãos dos que foram abençoados. No Novo Testamento está registrada a maior alegria de Deus: “Não tenho maior alegria do que esta, a de ouvir que meus filhos andam na verdade” (3Jo 4). Essa verdade vivida em cada família será o maior testemunho para as novas gerações fazerem o mesmo. </a:t>
            </a:r>
            <a:endParaRPr lang="pt-BR" dirty="0"/>
          </a:p>
        </p:txBody>
      </p:sp>
    </p:spTree>
    <p:extLst>
      <p:ext uri="{BB962C8B-B14F-4D97-AF65-F5344CB8AC3E}">
        <p14:creationId xmlns:p14="http://schemas.microsoft.com/office/powerpoint/2010/main" val="2437324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9708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9448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229101" y="2381250"/>
            <a:ext cx="6705600" cy="3385542"/>
          </a:xfrm>
          <a:prstGeom prst="rect">
            <a:avLst/>
          </a:prstGeom>
          <a:noFill/>
        </p:spPr>
        <p:txBody>
          <a:bodyPr wrap="square" rtlCol="0">
            <a:spAutoFit/>
          </a:bodyPr>
          <a:lstStyle/>
          <a:p>
            <a:pPr algn="ctr"/>
            <a:r>
              <a:rPr lang="pt-BR" sz="2800" b="1" i="1" dirty="0">
                <a:latin typeface="Arial Narrow" panose="020B0606020202030204" pitchFamily="34" charset="0"/>
              </a:rPr>
              <a:t>“A bênção do SENHOR enriquece, e, com ela, Ele não traz desgosto” (</a:t>
            </a:r>
            <a:r>
              <a:rPr lang="pt-BR" sz="2800" b="1" i="1" dirty="0" err="1">
                <a:latin typeface="Arial Narrow" panose="020B0606020202030204" pitchFamily="34" charset="0"/>
              </a:rPr>
              <a:t>Pv</a:t>
            </a:r>
            <a:r>
              <a:rPr lang="pt-BR" sz="2800" b="1" i="1" dirty="0">
                <a:latin typeface="Arial Narrow" panose="020B0606020202030204" pitchFamily="34" charset="0"/>
              </a:rPr>
              <a:t> 10:22).</a:t>
            </a:r>
          </a:p>
          <a:p>
            <a:pPr algn="ctr"/>
            <a:r>
              <a:rPr lang="pt-BR" sz="2800" b="1" i="1" dirty="0">
                <a:latin typeface="Arial Narrow" panose="020B0606020202030204" pitchFamily="34" charset="0"/>
              </a:rPr>
              <a:t>A promessa feita a Abraão: “Em ti serão benditas todas as famílias da Terra” (</a:t>
            </a:r>
            <a:r>
              <a:rPr lang="pt-BR" sz="2800" b="1" i="1" dirty="0" err="1">
                <a:latin typeface="Arial Narrow" panose="020B0606020202030204" pitchFamily="34" charset="0"/>
              </a:rPr>
              <a:t>Gn</a:t>
            </a:r>
            <a:r>
              <a:rPr lang="pt-BR" sz="2800" b="1" i="1" dirty="0">
                <a:latin typeface="Arial Narrow" panose="020B0606020202030204" pitchFamily="34" charset="0"/>
              </a:rPr>
              <a:t> 12:3) se estenderia a todos os lares, não só de sua época, mas certamente até os dias de hoje, pois Jesus cumpriu a promessa. </a:t>
            </a:r>
          </a:p>
          <a:p>
            <a:endParaRPr lang="pt-BR" dirty="0"/>
          </a:p>
        </p:txBody>
      </p:sp>
    </p:spTree>
    <p:extLst>
      <p:ext uri="{BB962C8B-B14F-4D97-AF65-F5344CB8AC3E}">
        <p14:creationId xmlns:p14="http://schemas.microsoft.com/office/powerpoint/2010/main" val="90480321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1" y="1365542"/>
            <a:ext cx="5524500" cy="1384995"/>
          </a:xfrm>
          <a:prstGeom prst="rect">
            <a:avLst/>
          </a:prstGeom>
          <a:noFill/>
        </p:spPr>
        <p:txBody>
          <a:bodyPr wrap="square" rtlCol="0">
            <a:spAutoFit/>
          </a:bodyPr>
          <a:lstStyle/>
          <a:p>
            <a:r>
              <a:rPr lang="pt-BR" sz="2800" b="1" dirty="0">
                <a:solidFill>
                  <a:schemeClr val="bg1"/>
                </a:solidFill>
              </a:rPr>
              <a:t>Quando Cristo é colocado no centro de nossa vida e de nossa família, o que é levado avante? (p. 22)</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1</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228975" y="3860661"/>
            <a:ext cx="8553450" cy="2677656"/>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“Sempre que o coração é purificado do pecado, Cristo é colocado no trono uma vez ocupado pela condescendência própria e pelo amor aos tesouros terrestres. A imagem de Cristo é vista na expressão do rosto. A obra de __________________ é levada avante na vida. O egoísmo é banido. Vê-se o aparecimento da nova natureza, que, segundo Cristo, é criada em justiça e verdadeira santidade.”</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3570834" y="5330607"/>
            <a:ext cx="2783134"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SANTIFICAÇÃO</a:t>
            </a:r>
          </a:p>
        </p:txBody>
      </p:sp>
    </p:spTree>
    <p:extLst>
      <p:ext uri="{BB962C8B-B14F-4D97-AF65-F5344CB8AC3E}">
        <p14:creationId xmlns:p14="http://schemas.microsoft.com/office/powerpoint/2010/main" val="2468220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0" y="1520964"/>
            <a:ext cx="5772150" cy="1200329"/>
          </a:xfrm>
          <a:prstGeom prst="rect">
            <a:avLst/>
          </a:prstGeom>
          <a:noFill/>
        </p:spPr>
        <p:txBody>
          <a:bodyPr wrap="square" rtlCol="0">
            <a:spAutoFit/>
          </a:bodyPr>
          <a:lstStyle/>
          <a:p>
            <a:r>
              <a:rPr lang="pt-BR" sz="2400" b="1" dirty="0">
                <a:solidFill>
                  <a:schemeClr val="bg1"/>
                </a:solidFill>
              </a:rPr>
              <a:t>De que forma Deus nos usa como Seus agentes de bênçãos com o propósito de fazer avançar Sua obra? (p. 27)</a:t>
            </a:r>
            <a:endParaRPr lang="pt-BR" sz="24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2</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4136708"/>
            <a:ext cx="8553450" cy="1569660"/>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“O Senhor não Se propõe a vir a este mundo e derramar ouro e prata para o avanço de Sua obra. Ele ______________ os homens com ______________ , para que por suas dádivas e ofertas mantenham Sua obra avançando.”</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9228684" y="4525298"/>
            <a:ext cx="1348446"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SUPRE</a:t>
            </a:r>
          </a:p>
        </p:txBody>
      </p:sp>
      <p:sp>
        <p:nvSpPr>
          <p:cNvPr id="6" name="CaixaDeTexto 5">
            <a:extLst>
              <a:ext uri="{FF2B5EF4-FFF2-40B4-BE49-F238E27FC236}">
                <a16:creationId xmlns:a16="http://schemas.microsoft.com/office/drawing/2014/main" id="{BE9BC1C3-DCCA-473F-94FB-7128B9FAC772}"/>
              </a:ext>
            </a:extLst>
          </p:cNvPr>
          <p:cNvSpPr txBox="1"/>
          <p:nvPr/>
        </p:nvSpPr>
        <p:spPr>
          <a:xfrm>
            <a:off x="5276461" y="4875371"/>
            <a:ext cx="2082621"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RECURSOS</a:t>
            </a:r>
          </a:p>
        </p:txBody>
      </p:sp>
    </p:spTree>
    <p:extLst>
      <p:ext uri="{BB962C8B-B14F-4D97-AF65-F5344CB8AC3E}">
        <p14:creationId xmlns:p14="http://schemas.microsoft.com/office/powerpoint/2010/main" val="2565617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0" y="1342579"/>
            <a:ext cx="5772150" cy="1569660"/>
          </a:xfrm>
          <a:prstGeom prst="rect">
            <a:avLst/>
          </a:prstGeom>
          <a:noFill/>
        </p:spPr>
        <p:txBody>
          <a:bodyPr wrap="square" rtlCol="0">
            <a:spAutoFit/>
          </a:bodyPr>
          <a:lstStyle/>
          <a:p>
            <a:r>
              <a:rPr lang="pt-BR" sz="2400" b="1" dirty="0">
                <a:solidFill>
                  <a:schemeClr val="bg1"/>
                </a:solidFill>
              </a:rPr>
              <a:t>Como família e como indivíduos, Deus nos chama à maior responsabilidade e ao maior privilégio dado a pecadores mortais. Que responsabilidade é essa? (p. 28)</a:t>
            </a:r>
            <a:endParaRPr lang="pt-BR" sz="24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3</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4136053"/>
            <a:ext cx="8553450" cy="1938992"/>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“Jesus diz ao Seu povo: ‘Vós sois a ______________ do ______________” (</a:t>
            </a:r>
            <a:r>
              <a:rPr lang="pt-BR" sz="2400" dirty="0" err="1">
                <a:latin typeface="Arial" panose="020B0604020202020204" pitchFamily="34" charset="0"/>
                <a:cs typeface="Arial" panose="020B0604020202020204" pitchFamily="34" charset="0"/>
              </a:rPr>
              <a:t>Mt</a:t>
            </a:r>
            <a:r>
              <a:rPr lang="pt-BR" sz="2400" dirty="0">
                <a:latin typeface="Arial" panose="020B0604020202020204" pitchFamily="34" charset="0"/>
                <a:cs typeface="Arial" panose="020B0604020202020204" pitchFamily="34" charset="0"/>
              </a:rPr>
              <a:t> 5:14). Deus espera que transmitamos aos outros os conhecimentos que Ele nos dá. É Seu propósito que os instrumentos divinos e humanos se unam na proclamação da mensagem de advertência.”</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9257259" y="4136053"/>
            <a:ext cx="861198"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LUZ</a:t>
            </a:r>
          </a:p>
        </p:txBody>
      </p:sp>
      <p:sp>
        <p:nvSpPr>
          <p:cNvPr id="6" name="CaixaDeTexto 5">
            <a:extLst>
              <a:ext uri="{FF2B5EF4-FFF2-40B4-BE49-F238E27FC236}">
                <a16:creationId xmlns:a16="http://schemas.microsoft.com/office/drawing/2014/main" id="{5B0E1D8B-335F-4B24-9A41-B6E32E63DB0C}"/>
              </a:ext>
            </a:extLst>
          </p:cNvPr>
          <p:cNvSpPr txBox="1"/>
          <p:nvPr/>
        </p:nvSpPr>
        <p:spPr>
          <a:xfrm>
            <a:off x="3808959" y="4512291"/>
            <a:ext cx="1483098"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MUNDO</a:t>
            </a:r>
          </a:p>
        </p:txBody>
      </p:sp>
    </p:spTree>
    <p:extLst>
      <p:ext uri="{BB962C8B-B14F-4D97-AF65-F5344CB8AC3E}">
        <p14:creationId xmlns:p14="http://schemas.microsoft.com/office/powerpoint/2010/main" val="2688440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619750" y="1443424"/>
            <a:ext cx="5772150" cy="1384995"/>
          </a:xfrm>
          <a:prstGeom prst="rect">
            <a:avLst/>
          </a:prstGeom>
          <a:noFill/>
        </p:spPr>
        <p:txBody>
          <a:bodyPr wrap="square" rtlCol="0">
            <a:spAutoFit/>
          </a:bodyPr>
          <a:lstStyle/>
          <a:p>
            <a:r>
              <a:rPr lang="pt-BR" sz="2800" b="1" dirty="0">
                <a:solidFill>
                  <a:schemeClr val="bg1"/>
                </a:solidFill>
              </a:rPr>
              <a:t>Que privilégios e responsabilidades assumimos por meio do voto batismal? (p. 32)</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4</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3821728"/>
            <a:ext cx="8553450" cy="2554545"/>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“Sua obra é _______________ viva comunhão com Deus, ____________________ de coração no grande plano da redenção e _____________ , em sua vida e caráter, a excelência dos mandamentos de Deus em contraste com os costumes e preceitos do mundo. Quem se entregou a Cristo comprometeu-se a ser tudo quanto lhe seja possível como um obreiro espiritual, a ser ativo, zeloso e eficiente no serviço de seu Mestre. Cristo espera que cada pessoa cumpra seu dever; seja esse o lema em todas as fileiras de Seus seguidores.”</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5486400" y="3798749"/>
            <a:ext cx="2314673"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CONSERVAR</a:t>
            </a:r>
          </a:p>
        </p:txBody>
      </p:sp>
      <p:sp>
        <p:nvSpPr>
          <p:cNvPr id="6" name="CaixaDeTexto 5">
            <a:extLst>
              <a:ext uri="{FF2B5EF4-FFF2-40B4-BE49-F238E27FC236}">
                <a16:creationId xmlns:a16="http://schemas.microsoft.com/office/drawing/2014/main" id="{DCDCB176-3C54-4268-8374-178DE202CC77}"/>
              </a:ext>
            </a:extLst>
          </p:cNvPr>
          <p:cNvSpPr txBox="1"/>
          <p:nvPr/>
        </p:nvSpPr>
        <p:spPr>
          <a:xfrm>
            <a:off x="3714652" y="4122599"/>
            <a:ext cx="2682145"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EMPENHAR-SE</a:t>
            </a:r>
          </a:p>
        </p:txBody>
      </p:sp>
      <p:sp>
        <p:nvSpPr>
          <p:cNvPr id="7" name="CaixaDeTexto 6">
            <a:extLst>
              <a:ext uri="{FF2B5EF4-FFF2-40B4-BE49-F238E27FC236}">
                <a16:creationId xmlns:a16="http://schemas.microsoft.com/office/drawing/2014/main" id="{F93B7884-432E-4814-8420-9E46D376F28A}"/>
              </a:ext>
            </a:extLst>
          </p:cNvPr>
          <p:cNvSpPr txBox="1"/>
          <p:nvPr/>
        </p:nvSpPr>
        <p:spPr>
          <a:xfrm>
            <a:off x="3321137" y="4430138"/>
            <a:ext cx="1893467"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MOSTRAR</a:t>
            </a:r>
          </a:p>
        </p:txBody>
      </p:sp>
    </p:spTree>
    <p:extLst>
      <p:ext uri="{BB962C8B-B14F-4D97-AF65-F5344CB8AC3E}">
        <p14:creationId xmlns:p14="http://schemas.microsoft.com/office/powerpoint/2010/main" val="2627032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11427" y="1274981"/>
            <a:ext cx="5772150" cy="1815882"/>
          </a:xfrm>
          <a:prstGeom prst="rect">
            <a:avLst/>
          </a:prstGeom>
          <a:noFill/>
        </p:spPr>
        <p:txBody>
          <a:bodyPr wrap="square" rtlCol="0">
            <a:spAutoFit/>
          </a:bodyPr>
          <a:lstStyle/>
          <a:p>
            <a:r>
              <a:rPr lang="pt-BR" sz="2800" b="1" dirty="0">
                <a:solidFill>
                  <a:schemeClr val="bg1"/>
                </a:solidFill>
              </a:rPr>
              <a:t>A vontade de Deus é que tenhamos uma família próspera. O que podemos fazer para alcançar esse objetivo? (p. 36)</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5</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3954036"/>
            <a:ext cx="8553450" cy="2308324"/>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“Quer tornar segura sua propriedade? Coloque-a na mão que traz a marca dos cravos da crucifixão. Retenha tudo o que você tem, e isso será para sua perdição eterna. ______________a______________, e desse momento em diante você vai ter sobre si a inscrição Dele. Estará selado com Sua imutabilidade. </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3653691" y="5050185"/>
            <a:ext cx="2084225"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ENTREGUE</a:t>
            </a:r>
          </a:p>
        </p:txBody>
      </p:sp>
      <p:sp>
        <p:nvSpPr>
          <p:cNvPr id="6" name="CaixaDeTexto 5">
            <a:extLst>
              <a:ext uri="{FF2B5EF4-FFF2-40B4-BE49-F238E27FC236}">
                <a16:creationId xmlns:a16="http://schemas.microsoft.com/office/drawing/2014/main" id="{519B16AB-94E8-4964-881E-86E49A01D45F}"/>
              </a:ext>
            </a:extLst>
          </p:cNvPr>
          <p:cNvSpPr txBox="1"/>
          <p:nvPr/>
        </p:nvSpPr>
        <p:spPr>
          <a:xfrm>
            <a:off x="6581775" y="5050185"/>
            <a:ext cx="1125629"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DEUS</a:t>
            </a:r>
          </a:p>
        </p:txBody>
      </p:sp>
    </p:spTree>
    <p:extLst>
      <p:ext uri="{BB962C8B-B14F-4D97-AF65-F5344CB8AC3E}">
        <p14:creationId xmlns:p14="http://schemas.microsoft.com/office/powerpoint/2010/main" val="548686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608</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Arial</vt:lpstr>
      <vt:lpstr>Arial Black</vt:lpstr>
      <vt:lpstr>Arial Narrow</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Alana Seifert</cp:lastModifiedBy>
  <cp:revision>13</cp:revision>
  <dcterms:created xsi:type="dcterms:W3CDTF">2018-11-12T19:22:17Z</dcterms:created>
  <dcterms:modified xsi:type="dcterms:W3CDTF">2018-11-13T18:35:35Z</dcterms:modified>
</cp:coreProperties>
</file>