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476" r:id="rId4"/>
    <p:sldId id="360" r:id="rId5"/>
    <p:sldId id="668" r:id="rId6"/>
    <p:sldId id="669" r:id="rId7"/>
    <p:sldId id="671" r:id="rId8"/>
    <p:sldId id="672" r:id="rId9"/>
    <p:sldId id="673" r:id="rId10"/>
    <p:sldId id="674" r:id="rId11"/>
    <p:sldId id="675" r:id="rId12"/>
    <p:sldId id="676" r:id="rId13"/>
    <p:sldId id="677" r:id="rId14"/>
    <p:sldId id="678" r:id="rId15"/>
    <p:sldId id="679" r:id="rId16"/>
    <p:sldId id="680" r:id="rId17"/>
    <p:sldId id="681" r:id="rId18"/>
    <p:sldId id="682" r:id="rId19"/>
    <p:sldId id="683" r:id="rId20"/>
    <p:sldId id="684" r:id="rId21"/>
    <p:sldId id="685" r:id="rId22"/>
    <p:sldId id="686" r:id="rId23"/>
    <p:sldId id="687" r:id="rId24"/>
    <p:sldId id="68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C7DB"/>
    <a:srgbClr val="CACAE0"/>
    <a:srgbClr val="CADBE4"/>
    <a:srgbClr val="DAE6EB"/>
    <a:srgbClr val="3C6470"/>
    <a:srgbClr val="B6CDD8"/>
    <a:srgbClr val="B6CABE"/>
    <a:srgbClr val="C1D1C7"/>
    <a:srgbClr val="E5D0C9"/>
    <a:srgbClr val="D9BB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660"/>
  </p:normalViewPr>
  <p:slideViewPr>
    <p:cSldViewPr snapToGrid="0">
      <p:cViewPr varScale="1">
        <p:scale>
          <a:sx n="101" d="100"/>
          <a:sy n="101" d="100"/>
        </p:scale>
        <p:origin x="120" y="4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65CF8B-C93B-40CE-A2FE-1B18DDFEDA50}" type="datetimeFigureOut">
              <a:rPr lang="en-US" smtClean="0"/>
              <a:t>3/1/2019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7BBC80-F9DE-4DCE-BDC4-EE5C6798C401}" type="slidenum">
              <a:rPr lang="en-US" smtClean="0"/>
              <a:t>‹#›</a:t>
            </a:fld>
            <a:endParaRPr lang="en-US"/>
          </a:p>
        </p:txBody>
      </p:sp>
    </p:spTree>
    <p:extLst>
      <p:ext uri="{BB962C8B-B14F-4D97-AF65-F5344CB8AC3E}">
        <p14:creationId xmlns:p14="http://schemas.microsoft.com/office/powerpoint/2010/main" val="2479967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092487-AE5F-4313-9B26-8685FFDC7404}" type="datetimeFigureOut">
              <a:rPr lang="en-US" smtClean="0"/>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3C122-A802-468C-9162-7FE918089260}" type="slidenum">
              <a:rPr lang="en-US" smtClean="0"/>
              <a:t>‹#›</a:t>
            </a:fld>
            <a:endParaRPr lang="en-US"/>
          </a:p>
        </p:txBody>
      </p:sp>
    </p:spTree>
    <p:extLst>
      <p:ext uri="{BB962C8B-B14F-4D97-AF65-F5344CB8AC3E}">
        <p14:creationId xmlns:p14="http://schemas.microsoft.com/office/powerpoint/2010/main" val="3645182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092487-AE5F-4313-9B26-8685FFDC7404}" type="datetimeFigureOut">
              <a:rPr lang="en-US" smtClean="0"/>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3C122-A802-468C-9162-7FE918089260}" type="slidenum">
              <a:rPr lang="en-US" smtClean="0"/>
              <a:t>‹#›</a:t>
            </a:fld>
            <a:endParaRPr lang="en-US"/>
          </a:p>
        </p:txBody>
      </p:sp>
    </p:spTree>
    <p:extLst>
      <p:ext uri="{BB962C8B-B14F-4D97-AF65-F5344CB8AC3E}">
        <p14:creationId xmlns:p14="http://schemas.microsoft.com/office/powerpoint/2010/main" val="4156378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092487-AE5F-4313-9B26-8685FFDC7404}" type="datetimeFigureOut">
              <a:rPr lang="en-US" smtClean="0"/>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3C122-A802-468C-9162-7FE918089260}" type="slidenum">
              <a:rPr lang="en-US" smtClean="0"/>
              <a:t>‹#›</a:t>
            </a:fld>
            <a:endParaRPr lang="en-US"/>
          </a:p>
        </p:txBody>
      </p:sp>
    </p:spTree>
    <p:extLst>
      <p:ext uri="{BB962C8B-B14F-4D97-AF65-F5344CB8AC3E}">
        <p14:creationId xmlns:p14="http://schemas.microsoft.com/office/powerpoint/2010/main" val="1059156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092487-AE5F-4313-9B26-8685FFDC7404}" type="datetimeFigureOut">
              <a:rPr lang="en-US" smtClean="0"/>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3C122-A802-468C-9162-7FE918089260}" type="slidenum">
              <a:rPr lang="en-US" smtClean="0"/>
              <a:t>‹#›</a:t>
            </a:fld>
            <a:endParaRPr lang="en-US"/>
          </a:p>
        </p:txBody>
      </p:sp>
    </p:spTree>
    <p:extLst>
      <p:ext uri="{BB962C8B-B14F-4D97-AF65-F5344CB8AC3E}">
        <p14:creationId xmlns:p14="http://schemas.microsoft.com/office/powerpoint/2010/main" val="3502286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1092487-AE5F-4313-9B26-8685FFDC7404}" type="datetimeFigureOut">
              <a:rPr lang="en-US" smtClean="0"/>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3C122-A802-468C-9162-7FE918089260}" type="slidenum">
              <a:rPr lang="en-US" smtClean="0"/>
              <a:t>‹#›</a:t>
            </a:fld>
            <a:endParaRPr lang="en-US"/>
          </a:p>
        </p:txBody>
      </p:sp>
    </p:spTree>
    <p:extLst>
      <p:ext uri="{BB962C8B-B14F-4D97-AF65-F5344CB8AC3E}">
        <p14:creationId xmlns:p14="http://schemas.microsoft.com/office/powerpoint/2010/main" val="3916536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092487-AE5F-4313-9B26-8685FFDC7404}" type="datetimeFigureOut">
              <a:rPr lang="en-US" smtClean="0"/>
              <a:t>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3C122-A802-468C-9162-7FE918089260}" type="slidenum">
              <a:rPr lang="en-US" smtClean="0"/>
              <a:t>‹#›</a:t>
            </a:fld>
            <a:endParaRPr lang="en-US"/>
          </a:p>
        </p:txBody>
      </p:sp>
    </p:spTree>
    <p:extLst>
      <p:ext uri="{BB962C8B-B14F-4D97-AF65-F5344CB8AC3E}">
        <p14:creationId xmlns:p14="http://schemas.microsoft.com/office/powerpoint/2010/main" val="3115527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092487-AE5F-4313-9B26-8685FFDC7404}" type="datetimeFigureOut">
              <a:rPr lang="en-US" smtClean="0"/>
              <a:t>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83C122-A802-468C-9162-7FE918089260}" type="slidenum">
              <a:rPr lang="en-US" smtClean="0"/>
              <a:t>‹#›</a:t>
            </a:fld>
            <a:endParaRPr lang="en-US"/>
          </a:p>
        </p:txBody>
      </p:sp>
    </p:spTree>
    <p:extLst>
      <p:ext uri="{BB962C8B-B14F-4D97-AF65-F5344CB8AC3E}">
        <p14:creationId xmlns:p14="http://schemas.microsoft.com/office/powerpoint/2010/main" val="2077370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092487-AE5F-4313-9B26-8685FFDC7404}" type="datetimeFigureOut">
              <a:rPr lang="en-US" smtClean="0"/>
              <a:t>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83C122-A802-468C-9162-7FE918089260}" type="slidenum">
              <a:rPr lang="en-US" smtClean="0"/>
              <a:t>‹#›</a:t>
            </a:fld>
            <a:endParaRPr lang="en-US"/>
          </a:p>
        </p:txBody>
      </p:sp>
    </p:spTree>
    <p:extLst>
      <p:ext uri="{BB962C8B-B14F-4D97-AF65-F5344CB8AC3E}">
        <p14:creationId xmlns:p14="http://schemas.microsoft.com/office/powerpoint/2010/main" val="2550027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092487-AE5F-4313-9B26-8685FFDC7404}" type="datetimeFigureOut">
              <a:rPr lang="en-US" smtClean="0"/>
              <a:t>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83C122-A802-468C-9162-7FE918089260}" type="slidenum">
              <a:rPr lang="en-US" smtClean="0"/>
              <a:t>‹#›</a:t>
            </a:fld>
            <a:endParaRPr lang="en-US"/>
          </a:p>
        </p:txBody>
      </p:sp>
    </p:spTree>
    <p:extLst>
      <p:ext uri="{BB962C8B-B14F-4D97-AF65-F5344CB8AC3E}">
        <p14:creationId xmlns:p14="http://schemas.microsoft.com/office/powerpoint/2010/main" val="2908728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1092487-AE5F-4313-9B26-8685FFDC7404}" type="datetimeFigureOut">
              <a:rPr lang="en-US" smtClean="0"/>
              <a:t>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3C122-A802-468C-9162-7FE918089260}" type="slidenum">
              <a:rPr lang="en-US" smtClean="0"/>
              <a:t>‹#›</a:t>
            </a:fld>
            <a:endParaRPr lang="en-US"/>
          </a:p>
        </p:txBody>
      </p:sp>
    </p:spTree>
    <p:extLst>
      <p:ext uri="{BB962C8B-B14F-4D97-AF65-F5344CB8AC3E}">
        <p14:creationId xmlns:p14="http://schemas.microsoft.com/office/powerpoint/2010/main" val="3122843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1092487-AE5F-4313-9B26-8685FFDC7404}" type="datetimeFigureOut">
              <a:rPr lang="en-US" smtClean="0"/>
              <a:t>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3C122-A802-468C-9162-7FE918089260}" type="slidenum">
              <a:rPr lang="en-US" smtClean="0"/>
              <a:t>‹#›</a:t>
            </a:fld>
            <a:endParaRPr lang="en-US"/>
          </a:p>
        </p:txBody>
      </p:sp>
    </p:spTree>
    <p:extLst>
      <p:ext uri="{BB962C8B-B14F-4D97-AF65-F5344CB8AC3E}">
        <p14:creationId xmlns:p14="http://schemas.microsoft.com/office/powerpoint/2010/main" val="3527578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092487-AE5F-4313-9B26-8685FFDC7404}" type="datetimeFigureOut">
              <a:rPr lang="en-US" smtClean="0"/>
              <a:t>3/1/2019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83C122-A802-468C-9162-7FE918089260}" type="slidenum">
              <a:rPr lang="en-US" smtClean="0"/>
              <a:t>‹#›</a:t>
            </a:fld>
            <a:endParaRPr lang="en-US"/>
          </a:p>
        </p:txBody>
      </p:sp>
    </p:spTree>
    <p:extLst>
      <p:ext uri="{BB962C8B-B14F-4D97-AF65-F5344CB8AC3E}">
        <p14:creationId xmlns:p14="http://schemas.microsoft.com/office/powerpoint/2010/main" val="2880289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poc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563249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rgbClr val="C8C7DB"/>
            </a:gs>
            <a:gs pos="90259">
              <a:srgbClr val="C8C7DB"/>
            </a:gs>
            <a:gs pos="83000">
              <a:srgbClr val="C8C7DB"/>
            </a:gs>
            <a:gs pos="100000">
              <a:srgbClr val="C8C7DB"/>
            </a:gs>
          </a:gsLst>
          <a:lin ang="5400000" scaled="1"/>
        </a:gradFill>
        <a:effectLst/>
      </p:bgPr>
    </p:bg>
    <p:spTree>
      <p:nvGrpSpPr>
        <p:cNvPr id="1" name=""/>
        <p:cNvGrpSpPr/>
        <p:nvPr/>
      </p:nvGrpSpPr>
      <p:grpSpPr>
        <a:xfrm>
          <a:off x="0" y="0"/>
          <a:ext cx="0" cy="0"/>
          <a:chOff x="0" y="0"/>
          <a:chExt cx="0" cy="0"/>
        </a:xfrm>
      </p:grpSpPr>
      <p:pic>
        <p:nvPicPr>
          <p:cNvPr id="54" name="Picture 5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1784"/>
            <a:ext cx="5038347" cy="632477"/>
          </a:xfrm>
          <a:prstGeom prst="rect">
            <a:avLst/>
          </a:prstGeom>
        </p:spPr>
      </p:pic>
      <p:sp>
        <p:nvSpPr>
          <p:cNvPr id="8" name="Rectangle 7"/>
          <p:cNvSpPr/>
          <p:nvPr/>
        </p:nvSpPr>
        <p:spPr>
          <a:xfrm>
            <a:off x="0" y="5850294"/>
            <a:ext cx="12192000" cy="1007706"/>
          </a:xfrm>
          <a:prstGeom prst="rect">
            <a:avLst/>
          </a:prstGeom>
          <a:solidFill>
            <a:srgbClr val="888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147414" y="3275382"/>
            <a:ext cx="1776897" cy="464871"/>
          </a:xfrm>
          <a:prstGeom prst="rect">
            <a:avLst/>
          </a:prstGeom>
          <a:noFill/>
        </p:spPr>
        <p:txBody>
          <a:bodyPr wrap="none" rtlCol="0">
            <a:spAutoFit/>
          </a:bodyPr>
          <a:lstStyle/>
          <a:p>
            <a:pPr algn="ctr">
              <a:lnSpc>
                <a:spcPct val="150000"/>
              </a:lnSpc>
            </a:pPr>
            <a:r>
              <a:rPr lang="pt-BR" b="1" dirty="0" smtClean="0">
                <a:solidFill>
                  <a:srgbClr val="C00000"/>
                </a:solidFill>
              </a:rPr>
              <a:t>O </a:t>
            </a:r>
            <a:r>
              <a:rPr lang="pt-BR" b="1" dirty="0">
                <a:solidFill>
                  <a:srgbClr val="C00000"/>
                </a:solidFill>
              </a:rPr>
              <a:t>santo sábado .</a:t>
            </a:r>
            <a:endParaRPr lang="en-US" dirty="0">
              <a:solidFill>
                <a:srgbClr val="C00000"/>
              </a:solidFill>
            </a:endParaRPr>
          </a:p>
        </p:txBody>
      </p:sp>
      <p:cxnSp>
        <p:nvCxnSpPr>
          <p:cNvPr id="10" name="Straight Connector 9"/>
          <p:cNvCxnSpPr/>
          <p:nvPr/>
        </p:nvCxnSpPr>
        <p:spPr>
          <a:xfrm>
            <a:off x="1638300" y="3740253"/>
            <a:ext cx="88963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335274" y="5999694"/>
            <a:ext cx="9401175" cy="730969"/>
          </a:xfrm>
          <a:prstGeom prst="rect">
            <a:avLst/>
          </a:prstGeom>
        </p:spPr>
        <p:txBody>
          <a:bodyPr wrap="square">
            <a:spAutoFit/>
          </a:bodyPr>
          <a:lstStyle/>
          <a:p>
            <a:pPr algn="ctr">
              <a:spcBef>
                <a:spcPts val="300"/>
              </a:spcBef>
            </a:pPr>
            <a:r>
              <a:rPr lang="pt-BR" sz="1300" b="1" i="1" baseline="30000" dirty="0" smtClean="0">
                <a:solidFill>
                  <a:schemeClr val="bg1"/>
                </a:solidFill>
              </a:rPr>
              <a:t>2</a:t>
            </a:r>
            <a:r>
              <a:rPr lang="pt-BR" sz="1300" b="1" i="1" dirty="0" smtClean="0">
                <a:solidFill>
                  <a:schemeClr val="bg1"/>
                </a:solidFill>
              </a:rPr>
              <a:t>Vi </a:t>
            </a:r>
            <a:r>
              <a:rPr lang="pt-BR" sz="1300" b="1" i="1" dirty="0">
                <a:solidFill>
                  <a:schemeClr val="bg1"/>
                </a:solidFill>
              </a:rPr>
              <a:t>outro anjo que subia do nascente do sol, tendo o selo do Deus vivo, e clamou em grande voz aos quatro anjos, aqueles aos quais fora dado fazer dano à terra e ao mar,</a:t>
            </a:r>
          </a:p>
          <a:p>
            <a:pPr algn="ctr">
              <a:spcBef>
                <a:spcPts val="300"/>
              </a:spcBef>
            </a:pPr>
            <a:r>
              <a:rPr lang="pt-BR" sz="1300" b="1" i="1" baseline="30000" dirty="0" smtClean="0">
                <a:solidFill>
                  <a:schemeClr val="bg1"/>
                </a:solidFill>
              </a:rPr>
              <a:t>3</a:t>
            </a:r>
            <a:r>
              <a:rPr lang="pt-BR" sz="1300" b="1" i="1" dirty="0" smtClean="0">
                <a:solidFill>
                  <a:schemeClr val="bg1"/>
                </a:solidFill>
              </a:rPr>
              <a:t>dizendo</a:t>
            </a:r>
            <a:r>
              <a:rPr lang="pt-BR" sz="1300" b="1" i="1" dirty="0">
                <a:solidFill>
                  <a:schemeClr val="bg1"/>
                </a:solidFill>
              </a:rPr>
              <a:t>: Não danifiqueis nem a terra, nem o mar, nem as árvores, até selarmos na fronte os servos do nosso Deus</a:t>
            </a:r>
            <a:r>
              <a:rPr lang="pt-BR" sz="1300" b="1" i="1" dirty="0" smtClean="0">
                <a:solidFill>
                  <a:schemeClr val="bg1"/>
                </a:solidFill>
              </a:rPr>
              <a:t>. </a:t>
            </a:r>
            <a:r>
              <a:rPr lang="pt-BR" sz="1300" b="1" i="1" dirty="0">
                <a:solidFill>
                  <a:schemeClr val="bg1"/>
                </a:solidFill>
              </a:rPr>
              <a:t>Apocalipse </a:t>
            </a:r>
            <a:r>
              <a:rPr lang="pt-BR" sz="1300" b="1" i="1" dirty="0" smtClean="0">
                <a:solidFill>
                  <a:schemeClr val="bg1"/>
                </a:solidFill>
              </a:rPr>
              <a:t>7:2, 3</a:t>
            </a:r>
            <a:endParaRPr lang="pt-BR" sz="1300" b="1" i="1" dirty="0">
              <a:solidFill>
                <a:schemeClr val="bg1"/>
              </a:solidFill>
            </a:endParaRPr>
          </a:p>
        </p:txBody>
      </p:sp>
      <p:sp>
        <p:nvSpPr>
          <p:cNvPr id="13" name="TextBox 12"/>
          <p:cNvSpPr txBox="1"/>
          <p:nvPr/>
        </p:nvSpPr>
        <p:spPr>
          <a:xfrm>
            <a:off x="712651" y="2321275"/>
            <a:ext cx="10646422" cy="954107"/>
          </a:xfrm>
          <a:prstGeom prst="rect">
            <a:avLst/>
          </a:prstGeom>
          <a:noFill/>
        </p:spPr>
        <p:txBody>
          <a:bodyPr wrap="square" rtlCol="0">
            <a:spAutoFit/>
          </a:bodyPr>
          <a:lstStyle/>
          <a:p>
            <a:pPr algn="ctr"/>
            <a:r>
              <a:rPr lang="pt-BR" sz="2800" b="1" dirty="0" smtClean="0">
                <a:solidFill>
                  <a:srgbClr val="484C83"/>
                </a:solidFill>
              </a:rPr>
              <a:t>4</a:t>
            </a:r>
            <a:r>
              <a:rPr lang="pt-BR" sz="2800" b="1" dirty="0" smtClean="0"/>
              <a:t> </a:t>
            </a:r>
            <a:r>
              <a:rPr lang="pt-BR" sz="2800" b="1" dirty="0"/>
              <a:t>| Qual é o selo de Deus, que será simbolicamente aplicado </a:t>
            </a:r>
            <a:endParaRPr lang="pt-BR" sz="2800" b="1" dirty="0" smtClean="0"/>
          </a:p>
          <a:p>
            <a:pPr algn="ctr"/>
            <a:r>
              <a:rPr lang="pt-BR" sz="2800" b="1" dirty="0" smtClean="0"/>
              <a:t>na </a:t>
            </a:r>
            <a:r>
              <a:rPr lang="pt-BR" sz="2800" b="1" dirty="0"/>
              <a:t>testa dos </a:t>
            </a:r>
            <a:r>
              <a:rPr lang="pt-BR" sz="2800" b="1" dirty="0" smtClean="0"/>
              <a:t>fiéis nos </a:t>
            </a:r>
            <a:r>
              <a:rPr lang="pt-BR" sz="2800" b="1" dirty="0"/>
              <a:t>últimos dias? </a:t>
            </a:r>
            <a:r>
              <a:rPr lang="pt-BR" sz="2800" i="1" dirty="0"/>
              <a:t>Apocalipse 7:2, 3</a:t>
            </a:r>
            <a:endParaRPr lang="en-US" sz="2800" dirty="0"/>
          </a:p>
        </p:txBody>
      </p:sp>
    </p:spTree>
    <p:extLst>
      <p:ext uri="{BB962C8B-B14F-4D97-AF65-F5344CB8AC3E}">
        <p14:creationId xmlns:p14="http://schemas.microsoft.com/office/powerpoint/2010/main" val="9676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1784"/>
            <a:ext cx="5038347" cy="632477"/>
          </a:xfrm>
          <a:prstGeom prst="rect">
            <a:avLst/>
          </a:prstGeom>
        </p:spPr>
      </p:pic>
      <p:sp>
        <p:nvSpPr>
          <p:cNvPr id="4" name="TextBox 3"/>
          <p:cNvSpPr txBox="1"/>
          <p:nvPr/>
        </p:nvSpPr>
        <p:spPr>
          <a:xfrm>
            <a:off x="2162174" y="2238862"/>
            <a:ext cx="7439026" cy="2677656"/>
          </a:xfrm>
          <a:prstGeom prst="rect">
            <a:avLst/>
          </a:prstGeom>
          <a:noFill/>
        </p:spPr>
        <p:txBody>
          <a:bodyPr wrap="square" rtlCol="0">
            <a:spAutoFit/>
          </a:bodyPr>
          <a:lstStyle/>
          <a:p>
            <a:pPr algn="ctr">
              <a:spcBef>
                <a:spcPts val="1800"/>
              </a:spcBef>
            </a:pPr>
            <a:r>
              <a:rPr lang="pt-BR" sz="2800" b="1" dirty="0">
                <a:solidFill>
                  <a:schemeClr val="bg2">
                    <a:lumMod val="25000"/>
                  </a:schemeClr>
                </a:solidFill>
              </a:rPr>
              <a:t>Tendo em conta (1) que Jesus não mudou a lei e não autorizou ninguém </a:t>
            </a:r>
            <a:r>
              <a:rPr lang="pt-BR" sz="2800" b="1" dirty="0" smtClean="0">
                <a:solidFill>
                  <a:schemeClr val="bg2">
                    <a:lumMod val="25000"/>
                  </a:schemeClr>
                </a:solidFill>
              </a:rPr>
              <a:t>a mudá-la </a:t>
            </a:r>
            <a:r>
              <a:rPr lang="pt-BR" sz="2800" b="1" dirty="0">
                <a:solidFill>
                  <a:schemeClr val="bg2">
                    <a:lumMod val="25000"/>
                  </a:schemeClr>
                </a:solidFill>
              </a:rPr>
              <a:t>(</a:t>
            </a:r>
            <a:r>
              <a:rPr lang="pt-BR" sz="2800" b="1" dirty="0" err="1">
                <a:solidFill>
                  <a:schemeClr val="bg2">
                    <a:lumMod val="25000"/>
                  </a:schemeClr>
                </a:solidFill>
              </a:rPr>
              <a:t>Mt</a:t>
            </a:r>
            <a:r>
              <a:rPr lang="pt-BR" sz="2800" b="1" dirty="0">
                <a:solidFill>
                  <a:schemeClr val="bg2">
                    <a:lumMod val="25000"/>
                  </a:schemeClr>
                </a:solidFill>
              </a:rPr>
              <a:t> 5:17, 18) e (2) que o remanescente seria obediente a Seus mandamentos (</a:t>
            </a:r>
            <a:r>
              <a:rPr lang="pt-BR" sz="2800" b="1" dirty="0" err="1">
                <a:solidFill>
                  <a:schemeClr val="bg2">
                    <a:lumMod val="25000"/>
                  </a:schemeClr>
                </a:solidFill>
              </a:rPr>
              <a:t>Ap</a:t>
            </a:r>
            <a:r>
              <a:rPr lang="pt-BR" sz="2800" b="1" dirty="0">
                <a:solidFill>
                  <a:schemeClr val="bg2">
                    <a:lumMod val="25000"/>
                  </a:schemeClr>
                </a:solidFill>
              </a:rPr>
              <a:t> 14:12), é evidente que Deus não mudou Seu selo ou sinal – o santo sábado (</a:t>
            </a:r>
            <a:r>
              <a:rPr lang="pt-BR" sz="2800" b="1" dirty="0" err="1">
                <a:solidFill>
                  <a:schemeClr val="bg2">
                    <a:lumMod val="25000"/>
                  </a:schemeClr>
                </a:solidFill>
              </a:rPr>
              <a:t>Ez</a:t>
            </a:r>
            <a:r>
              <a:rPr lang="pt-BR" sz="2800" b="1" dirty="0">
                <a:solidFill>
                  <a:schemeClr val="bg2">
                    <a:lumMod val="25000"/>
                  </a:schemeClr>
                </a:solidFill>
              </a:rPr>
              <a:t> 20:12, 20; </a:t>
            </a:r>
            <a:r>
              <a:rPr lang="pt-BR" sz="2800" b="1" dirty="0" err="1">
                <a:solidFill>
                  <a:schemeClr val="bg2">
                    <a:lumMod val="25000"/>
                  </a:schemeClr>
                </a:solidFill>
              </a:rPr>
              <a:t>Êx</a:t>
            </a:r>
            <a:r>
              <a:rPr lang="pt-BR" sz="2800" b="1" dirty="0">
                <a:solidFill>
                  <a:schemeClr val="bg2">
                    <a:lumMod val="25000"/>
                  </a:schemeClr>
                </a:solidFill>
              </a:rPr>
              <a:t> 31:13).</a:t>
            </a:r>
          </a:p>
        </p:txBody>
      </p:sp>
    </p:spTree>
    <p:extLst>
      <p:ext uri="{BB962C8B-B14F-4D97-AF65-F5344CB8AC3E}">
        <p14:creationId xmlns:p14="http://schemas.microsoft.com/office/powerpoint/2010/main" val="13821965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rgbClr val="C8C7DB"/>
            </a:gs>
            <a:gs pos="90259">
              <a:srgbClr val="C8C7DB"/>
            </a:gs>
            <a:gs pos="83000">
              <a:srgbClr val="C8C7DB"/>
            </a:gs>
            <a:gs pos="100000">
              <a:srgbClr val="C8C7DB"/>
            </a:gs>
          </a:gsLst>
          <a:lin ang="5400000" scaled="1"/>
        </a:gradFill>
        <a:effectLst/>
      </p:bgPr>
    </p:bg>
    <p:spTree>
      <p:nvGrpSpPr>
        <p:cNvPr id="1" name=""/>
        <p:cNvGrpSpPr/>
        <p:nvPr/>
      </p:nvGrpSpPr>
      <p:grpSpPr>
        <a:xfrm>
          <a:off x="0" y="0"/>
          <a:ext cx="0" cy="0"/>
          <a:chOff x="0" y="0"/>
          <a:chExt cx="0" cy="0"/>
        </a:xfrm>
      </p:grpSpPr>
      <p:pic>
        <p:nvPicPr>
          <p:cNvPr id="54" name="Picture 5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1784"/>
            <a:ext cx="5038347" cy="632477"/>
          </a:xfrm>
          <a:prstGeom prst="rect">
            <a:avLst/>
          </a:prstGeom>
        </p:spPr>
      </p:pic>
      <p:sp>
        <p:nvSpPr>
          <p:cNvPr id="8" name="Rectangle 7"/>
          <p:cNvSpPr/>
          <p:nvPr/>
        </p:nvSpPr>
        <p:spPr>
          <a:xfrm>
            <a:off x="0" y="5850294"/>
            <a:ext cx="12192000" cy="1007706"/>
          </a:xfrm>
          <a:prstGeom prst="rect">
            <a:avLst/>
          </a:prstGeom>
          <a:solidFill>
            <a:srgbClr val="888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335272" y="6092537"/>
            <a:ext cx="9401175" cy="523220"/>
          </a:xfrm>
          <a:prstGeom prst="rect">
            <a:avLst/>
          </a:prstGeom>
        </p:spPr>
        <p:txBody>
          <a:bodyPr wrap="square">
            <a:spAutoFit/>
          </a:bodyPr>
          <a:lstStyle/>
          <a:p>
            <a:pPr algn="ctr">
              <a:spcBef>
                <a:spcPts val="300"/>
              </a:spcBef>
            </a:pPr>
            <a:r>
              <a:rPr lang="pt-BR" sz="1400" b="1" i="1" dirty="0">
                <a:solidFill>
                  <a:schemeClr val="bg1"/>
                </a:solidFill>
              </a:rPr>
              <a:t>Proferirá palavras contra o Altíssimo, magoará os santos do Altíssimo e cuidará em mudar os tempos e a lei; e os santos lhe serão entregues nas mãos, por um tempo, dois tempos e metade de um </a:t>
            </a:r>
            <a:r>
              <a:rPr lang="pt-BR" sz="1400" b="1" i="1" dirty="0" smtClean="0">
                <a:solidFill>
                  <a:schemeClr val="bg1"/>
                </a:solidFill>
              </a:rPr>
              <a:t>tempo. Daniel 7:25</a:t>
            </a:r>
            <a:endParaRPr lang="pt-BR" sz="1400" b="1" i="1" dirty="0">
              <a:solidFill>
                <a:schemeClr val="bg1"/>
              </a:solidFill>
            </a:endParaRPr>
          </a:p>
        </p:txBody>
      </p:sp>
      <p:sp>
        <p:nvSpPr>
          <p:cNvPr id="12" name="TextBox 11"/>
          <p:cNvSpPr txBox="1"/>
          <p:nvPr/>
        </p:nvSpPr>
        <p:spPr>
          <a:xfrm>
            <a:off x="1883714" y="2226946"/>
            <a:ext cx="8007998" cy="954107"/>
          </a:xfrm>
          <a:prstGeom prst="rect">
            <a:avLst/>
          </a:prstGeom>
          <a:noFill/>
        </p:spPr>
        <p:txBody>
          <a:bodyPr wrap="square" rtlCol="0">
            <a:spAutoFit/>
          </a:bodyPr>
          <a:lstStyle/>
          <a:p>
            <a:pPr algn="ctr"/>
            <a:r>
              <a:rPr lang="pt-BR" sz="2800" b="1" dirty="0" smtClean="0">
                <a:solidFill>
                  <a:srgbClr val="484C83"/>
                </a:solidFill>
              </a:rPr>
              <a:t>5</a:t>
            </a:r>
            <a:r>
              <a:rPr lang="pt-BR" sz="2800" b="1" dirty="0" smtClean="0"/>
              <a:t> </a:t>
            </a:r>
            <a:r>
              <a:rPr lang="pt-BR" sz="2800" b="1" dirty="0"/>
              <a:t>| Como seria a atuação da besta com relação à lei de Deus? </a:t>
            </a:r>
            <a:r>
              <a:rPr lang="pt-BR" sz="2800" i="1" dirty="0" smtClean="0"/>
              <a:t>Daniel </a:t>
            </a:r>
            <a:r>
              <a:rPr lang="pt-BR" sz="2800" i="1" dirty="0"/>
              <a:t>7:25</a:t>
            </a:r>
            <a:endParaRPr lang="en-US" sz="2800" dirty="0"/>
          </a:p>
        </p:txBody>
      </p:sp>
      <p:sp>
        <p:nvSpPr>
          <p:cNvPr id="14" name="Rectangle 13"/>
          <p:cNvSpPr/>
          <p:nvPr/>
        </p:nvSpPr>
        <p:spPr>
          <a:xfrm>
            <a:off x="1798499" y="3330453"/>
            <a:ext cx="8474723" cy="954107"/>
          </a:xfrm>
          <a:prstGeom prst="rect">
            <a:avLst/>
          </a:prstGeom>
        </p:spPr>
        <p:txBody>
          <a:bodyPr wrap="square">
            <a:spAutoFit/>
          </a:bodyPr>
          <a:lstStyle/>
          <a:p>
            <a:r>
              <a:rPr lang="pt-BR" sz="2800" dirty="0"/>
              <a:t>“[…] e cuidará em </a:t>
            </a:r>
            <a:r>
              <a:rPr lang="pt-BR" sz="2800" dirty="0" smtClean="0"/>
              <a:t>___________________ </a:t>
            </a:r>
            <a:r>
              <a:rPr lang="pt-BR" sz="2800" dirty="0"/>
              <a:t>os tempos </a:t>
            </a:r>
            <a:r>
              <a:rPr lang="pt-BR" sz="2800" dirty="0" smtClean="0"/>
              <a:t>e a ________________________”.</a:t>
            </a:r>
            <a:endParaRPr lang="en-US" sz="2800" dirty="0"/>
          </a:p>
        </p:txBody>
      </p:sp>
      <p:sp>
        <p:nvSpPr>
          <p:cNvPr id="15" name="TextBox 14"/>
          <p:cNvSpPr txBox="1"/>
          <p:nvPr/>
        </p:nvSpPr>
        <p:spPr>
          <a:xfrm>
            <a:off x="5562304" y="3275382"/>
            <a:ext cx="947119" cy="464871"/>
          </a:xfrm>
          <a:prstGeom prst="rect">
            <a:avLst/>
          </a:prstGeom>
          <a:noFill/>
        </p:spPr>
        <p:txBody>
          <a:bodyPr wrap="none" rtlCol="0">
            <a:spAutoFit/>
          </a:bodyPr>
          <a:lstStyle/>
          <a:p>
            <a:pPr algn="ctr">
              <a:lnSpc>
                <a:spcPct val="150000"/>
              </a:lnSpc>
            </a:pPr>
            <a:r>
              <a:rPr lang="pt-BR" b="1" dirty="0" smtClean="0">
                <a:solidFill>
                  <a:srgbClr val="C00000"/>
                </a:solidFill>
              </a:rPr>
              <a:t>MUDAR</a:t>
            </a:r>
            <a:endParaRPr lang="en-US" dirty="0">
              <a:solidFill>
                <a:srgbClr val="C00000"/>
              </a:solidFill>
            </a:endParaRPr>
          </a:p>
        </p:txBody>
      </p:sp>
      <p:sp>
        <p:nvSpPr>
          <p:cNvPr id="16" name="TextBox 15"/>
          <p:cNvSpPr txBox="1"/>
          <p:nvPr/>
        </p:nvSpPr>
        <p:spPr>
          <a:xfrm>
            <a:off x="3569701" y="3740253"/>
            <a:ext cx="455574" cy="464871"/>
          </a:xfrm>
          <a:prstGeom prst="rect">
            <a:avLst/>
          </a:prstGeom>
          <a:noFill/>
        </p:spPr>
        <p:txBody>
          <a:bodyPr wrap="none" rtlCol="0">
            <a:spAutoFit/>
          </a:bodyPr>
          <a:lstStyle/>
          <a:p>
            <a:pPr algn="ctr">
              <a:lnSpc>
                <a:spcPct val="150000"/>
              </a:lnSpc>
            </a:pPr>
            <a:r>
              <a:rPr lang="pt-BR" b="1" dirty="0" smtClean="0">
                <a:solidFill>
                  <a:srgbClr val="C00000"/>
                </a:solidFill>
              </a:rPr>
              <a:t>LEI</a:t>
            </a:r>
            <a:endParaRPr lang="en-US" dirty="0">
              <a:solidFill>
                <a:srgbClr val="C00000"/>
              </a:solidFill>
            </a:endParaRPr>
          </a:p>
        </p:txBody>
      </p:sp>
    </p:spTree>
    <p:extLst>
      <p:ext uri="{BB962C8B-B14F-4D97-AF65-F5344CB8AC3E}">
        <p14:creationId xmlns:p14="http://schemas.microsoft.com/office/powerpoint/2010/main" val="1056029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1784"/>
            <a:ext cx="5038347" cy="632477"/>
          </a:xfrm>
          <a:prstGeom prst="rect">
            <a:avLst/>
          </a:prstGeom>
        </p:spPr>
      </p:pic>
      <p:sp>
        <p:nvSpPr>
          <p:cNvPr id="4" name="TextBox 3"/>
          <p:cNvSpPr txBox="1"/>
          <p:nvPr/>
        </p:nvSpPr>
        <p:spPr>
          <a:xfrm>
            <a:off x="2038349" y="2210287"/>
            <a:ext cx="7800976" cy="3046988"/>
          </a:xfrm>
          <a:prstGeom prst="rect">
            <a:avLst/>
          </a:prstGeom>
          <a:noFill/>
        </p:spPr>
        <p:txBody>
          <a:bodyPr wrap="square" rtlCol="0">
            <a:spAutoFit/>
          </a:bodyPr>
          <a:lstStyle/>
          <a:p>
            <a:pPr algn="ctr">
              <a:spcBef>
                <a:spcPts val="1800"/>
              </a:spcBef>
            </a:pPr>
            <a:r>
              <a:rPr lang="pt-BR" sz="2400" b="1" dirty="0">
                <a:solidFill>
                  <a:schemeClr val="bg2">
                    <a:lumMod val="25000"/>
                  </a:schemeClr>
                </a:solidFill>
              </a:rPr>
              <a:t>A mudança do sábado para o domingo foi realizada contra a vontade de Deus</a:t>
            </a:r>
            <a:r>
              <a:rPr lang="pt-BR" sz="2400" b="1" dirty="0" smtClean="0">
                <a:solidFill>
                  <a:schemeClr val="bg2">
                    <a:lumMod val="25000"/>
                  </a:schemeClr>
                </a:solidFill>
              </a:rPr>
              <a:t>. A </a:t>
            </a:r>
            <a:r>
              <a:rPr lang="pt-BR" sz="2400" b="1" dirty="0">
                <a:solidFill>
                  <a:schemeClr val="bg2">
                    <a:lumMod val="25000"/>
                  </a:schemeClr>
                </a:solidFill>
              </a:rPr>
              <a:t>observância do domingo é uma marca da falsa autoridade de Roma. </a:t>
            </a:r>
            <a:r>
              <a:rPr lang="pt-BR" sz="2400" b="1" dirty="0" smtClean="0">
                <a:solidFill>
                  <a:schemeClr val="bg2">
                    <a:lumMod val="25000"/>
                  </a:schemeClr>
                </a:solidFill>
              </a:rPr>
              <a:t>Outra alteração </a:t>
            </a:r>
            <a:r>
              <a:rPr lang="pt-BR" sz="2400" b="1" dirty="0">
                <a:solidFill>
                  <a:schemeClr val="bg2">
                    <a:lumMod val="25000"/>
                  </a:schemeClr>
                </a:solidFill>
              </a:rPr>
              <a:t>feita na lei de Deus foi eliminar o segundo mandamento que </a:t>
            </a:r>
            <a:r>
              <a:rPr lang="pt-BR" sz="2400" b="1" dirty="0" smtClean="0">
                <a:solidFill>
                  <a:schemeClr val="bg2">
                    <a:lumMod val="25000"/>
                  </a:schemeClr>
                </a:solidFill>
              </a:rPr>
              <a:t>proíbe adorar </a:t>
            </a:r>
            <a:r>
              <a:rPr lang="pt-BR" sz="2400" b="1" dirty="0">
                <a:solidFill>
                  <a:schemeClr val="bg2">
                    <a:lumMod val="25000"/>
                  </a:schemeClr>
                </a:solidFill>
              </a:rPr>
              <a:t>ou venerar imagens (</a:t>
            </a:r>
            <a:r>
              <a:rPr lang="pt-BR" sz="2400" b="1" dirty="0" err="1">
                <a:solidFill>
                  <a:schemeClr val="bg2">
                    <a:lumMod val="25000"/>
                  </a:schemeClr>
                </a:solidFill>
              </a:rPr>
              <a:t>Êx</a:t>
            </a:r>
            <a:r>
              <a:rPr lang="pt-BR" sz="2400" b="1" dirty="0">
                <a:solidFill>
                  <a:schemeClr val="bg2">
                    <a:lumMod val="25000"/>
                  </a:schemeClr>
                </a:solidFill>
              </a:rPr>
              <a:t> 20:4-6). No período histórico da sexta trombeta</a:t>
            </a:r>
            <a:r>
              <a:rPr lang="pt-BR" sz="2400" b="1" dirty="0" smtClean="0">
                <a:solidFill>
                  <a:schemeClr val="bg2">
                    <a:lumMod val="25000"/>
                  </a:schemeClr>
                </a:solidFill>
              </a:rPr>
              <a:t>, junto </a:t>
            </a:r>
            <a:r>
              <a:rPr lang="pt-BR" sz="2400" b="1" dirty="0">
                <a:solidFill>
                  <a:schemeClr val="bg2">
                    <a:lumMod val="25000"/>
                  </a:schemeClr>
                </a:solidFill>
              </a:rPr>
              <a:t>a uma série de graves pecados, é apresentada a adoração de </a:t>
            </a:r>
            <a:r>
              <a:rPr lang="pt-BR" sz="2400" b="1" dirty="0" smtClean="0">
                <a:solidFill>
                  <a:schemeClr val="bg2">
                    <a:lumMod val="25000"/>
                  </a:schemeClr>
                </a:solidFill>
              </a:rPr>
              <a:t>imagens (</a:t>
            </a:r>
            <a:r>
              <a:rPr lang="pt-BR" sz="2400" b="1" dirty="0" err="1">
                <a:solidFill>
                  <a:schemeClr val="bg2">
                    <a:lumMod val="25000"/>
                  </a:schemeClr>
                </a:solidFill>
              </a:rPr>
              <a:t>Ap</a:t>
            </a:r>
            <a:r>
              <a:rPr lang="pt-BR" sz="2400" b="1" dirty="0">
                <a:solidFill>
                  <a:schemeClr val="bg2">
                    <a:lumMod val="25000"/>
                  </a:schemeClr>
                </a:solidFill>
              </a:rPr>
              <a:t> 9:20, 21). Deus não aceita que O adorem por meio delas (</a:t>
            </a:r>
            <a:r>
              <a:rPr lang="pt-BR" sz="2400" b="1" dirty="0" err="1">
                <a:solidFill>
                  <a:schemeClr val="bg2">
                    <a:lumMod val="25000"/>
                  </a:schemeClr>
                </a:solidFill>
              </a:rPr>
              <a:t>Is</a:t>
            </a:r>
            <a:r>
              <a:rPr lang="pt-BR" sz="2400" b="1" dirty="0">
                <a:solidFill>
                  <a:schemeClr val="bg2">
                    <a:lumMod val="25000"/>
                  </a:schemeClr>
                </a:solidFill>
              </a:rPr>
              <a:t> 42:8).</a:t>
            </a:r>
          </a:p>
        </p:txBody>
      </p:sp>
    </p:spTree>
    <p:extLst>
      <p:ext uri="{BB962C8B-B14F-4D97-AF65-F5344CB8AC3E}">
        <p14:creationId xmlns:p14="http://schemas.microsoft.com/office/powerpoint/2010/main" val="1789808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rgbClr val="C8C7DB"/>
            </a:gs>
            <a:gs pos="90259">
              <a:srgbClr val="C8C7DB"/>
            </a:gs>
            <a:gs pos="83000">
              <a:srgbClr val="C8C7DB"/>
            </a:gs>
            <a:gs pos="100000">
              <a:srgbClr val="C8C7DB"/>
            </a:gs>
          </a:gsLst>
          <a:lin ang="5400000" scaled="1"/>
        </a:gradFill>
        <a:effectLst/>
      </p:bgPr>
    </p:bg>
    <p:spTree>
      <p:nvGrpSpPr>
        <p:cNvPr id="1" name=""/>
        <p:cNvGrpSpPr/>
        <p:nvPr/>
      </p:nvGrpSpPr>
      <p:grpSpPr>
        <a:xfrm>
          <a:off x="0" y="0"/>
          <a:ext cx="0" cy="0"/>
          <a:chOff x="0" y="0"/>
          <a:chExt cx="0" cy="0"/>
        </a:xfrm>
      </p:grpSpPr>
      <p:pic>
        <p:nvPicPr>
          <p:cNvPr id="54" name="Picture 5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1784"/>
            <a:ext cx="5038347" cy="632477"/>
          </a:xfrm>
          <a:prstGeom prst="rect">
            <a:avLst/>
          </a:prstGeom>
        </p:spPr>
      </p:pic>
      <p:sp>
        <p:nvSpPr>
          <p:cNvPr id="8" name="Rectangle 7"/>
          <p:cNvSpPr/>
          <p:nvPr/>
        </p:nvSpPr>
        <p:spPr>
          <a:xfrm>
            <a:off x="0" y="5850294"/>
            <a:ext cx="12192000" cy="1007706"/>
          </a:xfrm>
          <a:prstGeom prst="rect">
            <a:avLst/>
          </a:prstGeom>
          <a:solidFill>
            <a:srgbClr val="888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38150" y="5969426"/>
            <a:ext cx="11315700" cy="769441"/>
          </a:xfrm>
          <a:prstGeom prst="rect">
            <a:avLst/>
          </a:prstGeom>
        </p:spPr>
        <p:txBody>
          <a:bodyPr wrap="square">
            <a:spAutoFit/>
          </a:bodyPr>
          <a:lstStyle/>
          <a:p>
            <a:pPr algn="ctr">
              <a:spcBef>
                <a:spcPts val="300"/>
              </a:spcBef>
            </a:pPr>
            <a:r>
              <a:rPr lang="pt-BR" sz="1300" b="1" i="1" baseline="30000" dirty="0" smtClean="0">
                <a:solidFill>
                  <a:schemeClr val="bg1"/>
                </a:solidFill>
              </a:rPr>
              <a:t>15</a:t>
            </a:r>
            <a:r>
              <a:rPr lang="pt-BR" sz="1300" b="1" i="1" dirty="0" smtClean="0">
                <a:solidFill>
                  <a:schemeClr val="bg1"/>
                </a:solidFill>
              </a:rPr>
              <a:t>e </a:t>
            </a:r>
            <a:r>
              <a:rPr lang="pt-BR" sz="1300" b="1" i="1" dirty="0">
                <a:solidFill>
                  <a:schemeClr val="bg1"/>
                </a:solidFill>
              </a:rPr>
              <a:t>lhe foi dado comunicar fôlego à imagem da besta, para que não só a imagem falasse, como ainda fizesse morrer quantos não adorassem a imagem da besta.</a:t>
            </a:r>
          </a:p>
          <a:p>
            <a:pPr algn="ctr">
              <a:spcBef>
                <a:spcPts val="300"/>
              </a:spcBef>
            </a:pPr>
            <a:r>
              <a:rPr lang="pt-BR" sz="1300" b="1" i="1" baseline="30000" dirty="0" smtClean="0">
                <a:solidFill>
                  <a:schemeClr val="bg1"/>
                </a:solidFill>
              </a:rPr>
              <a:t>16</a:t>
            </a:r>
            <a:r>
              <a:rPr lang="pt-BR" sz="1300" b="1" i="1" dirty="0" smtClean="0">
                <a:solidFill>
                  <a:schemeClr val="bg1"/>
                </a:solidFill>
              </a:rPr>
              <a:t>A </a:t>
            </a:r>
            <a:r>
              <a:rPr lang="pt-BR" sz="1300" b="1" i="1" dirty="0">
                <a:solidFill>
                  <a:schemeClr val="bg1"/>
                </a:solidFill>
              </a:rPr>
              <a:t>todos, os pequenos e os grandes, os ricos e os pobres, os livres e os escravos, faz que lhes seja dada certa marca sobre a mão direita ou sobre a fronte,</a:t>
            </a:r>
          </a:p>
          <a:p>
            <a:pPr algn="ctr">
              <a:spcBef>
                <a:spcPts val="300"/>
              </a:spcBef>
            </a:pPr>
            <a:r>
              <a:rPr lang="pt-BR" sz="1300" b="1" i="1" baseline="30000" dirty="0" smtClean="0">
                <a:solidFill>
                  <a:schemeClr val="bg1"/>
                </a:solidFill>
              </a:rPr>
              <a:t>17</a:t>
            </a:r>
            <a:r>
              <a:rPr lang="pt-BR" sz="1300" b="1" i="1" dirty="0" smtClean="0">
                <a:solidFill>
                  <a:schemeClr val="bg1"/>
                </a:solidFill>
              </a:rPr>
              <a:t>para </a:t>
            </a:r>
            <a:r>
              <a:rPr lang="pt-BR" sz="1300" b="1" i="1" dirty="0">
                <a:solidFill>
                  <a:schemeClr val="bg1"/>
                </a:solidFill>
              </a:rPr>
              <a:t>que ninguém possa comprar ou vender, senão aquele que tem a marca, o nome da besta ou o número do seu nome. </a:t>
            </a:r>
            <a:r>
              <a:rPr lang="pt-BR" sz="1300" b="1" i="1" dirty="0" smtClean="0">
                <a:solidFill>
                  <a:schemeClr val="bg1"/>
                </a:solidFill>
              </a:rPr>
              <a:t>Apocalipse 13:15-17</a:t>
            </a:r>
            <a:endParaRPr lang="pt-BR" sz="1300" b="1" i="1" dirty="0">
              <a:solidFill>
                <a:schemeClr val="bg1"/>
              </a:solidFill>
            </a:endParaRPr>
          </a:p>
        </p:txBody>
      </p:sp>
      <p:sp>
        <p:nvSpPr>
          <p:cNvPr id="7" name="TextBox 6"/>
          <p:cNvSpPr txBox="1"/>
          <p:nvPr/>
        </p:nvSpPr>
        <p:spPr>
          <a:xfrm>
            <a:off x="1047745" y="1711054"/>
            <a:ext cx="10677530" cy="954107"/>
          </a:xfrm>
          <a:prstGeom prst="rect">
            <a:avLst/>
          </a:prstGeom>
          <a:noFill/>
        </p:spPr>
        <p:txBody>
          <a:bodyPr wrap="square" rtlCol="0">
            <a:spAutoFit/>
          </a:bodyPr>
          <a:lstStyle/>
          <a:p>
            <a:r>
              <a:rPr lang="pt-BR" sz="2800" b="1" dirty="0" smtClean="0">
                <a:solidFill>
                  <a:srgbClr val="484C83"/>
                </a:solidFill>
              </a:rPr>
              <a:t>6</a:t>
            </a:r>
            <a:r>
              <a:rPr lang="pt-BR" sz="2800" b="1" dirty="0" smtClean="0"/>
              <a:t> </a:t>
            </a:r>
            <a:r>
              <a:rPr lang="pt-BR" sz="2800" b="1" dirty="0"/>
              <a:t>| Onde será aplicada a marca da besta? </a:t>
            </a:r>
            <a:r>
              <a:rPr lang="pt-BR" sz="2800" i="1" dirty="0"/>
              <a:t>Apocalipse 13:15-17. </a:t>
            </a:r>
            <a:endParaRPr lang="pt-BR" sz="2800" i="1" dirty="0" smtClean="0"/>
          </a:p>
          <a:p>
            <a:r>
              <a:rPr lang="pt-BR" sz="2800" b="1" dirty="0" smtClean="0"/>
              <a:t>Assinale </a:t>
            </a:r>
            <a:r>
              <a:rPr lang="pt-BR" sz="2800" b="1" dirty="0"/>
              <a:t>a </a:t>
            </a:r>
            <a:r>
              <a:rPr lang="pt-BR" sz="2800" b="1" dirty="0" smtClean="0"/>
              <a:t>alternativa </a:t>
            </a:r>
            <a:r>
              <a:rPr lang="en-US" sz="2800" b="1" dirty="0" err="1" smtClean="0"/>
              <a:t>correta</a:t>
            </a:r>
            <a:r>
              <a:rPr lang="en-US" sz="2800" b="1" dirty="0"/>
              <a:t>.</a:t>
            </a:r>
            <a:endParaRPr lang="en-US" sz="2800" dirty="0"/>
          </a:p>
        </p:txBody>
      </p:sp>
      <p:sp>
        <p:nvSpPr>
          <p:cNvPr id="9" name="TextBox 8"/>
          <p:cNvSpPr txBox="1"/>
          <p:nvPr/>
        </p:nvSpPr>
        <p:spPr>
          <a:xfrm>
            <a:off x="1047745" y="2665161"/>
            <a:ext cx="5514392" cy="2123658"/>
          </a:xfrm>
          <a:prstGeom prst="rect">
            <a:avLst/>
          </a:prstGeom>
          <a:noFill/>
        </p:spPr>
        <p:txBody>
          <a:bodyPr wrap="square" rtlCol="0">
            <a:spAutoFit/>
          </a:bodyPr>
          <a:lstStyle/>
          <a:p>
            <a:r>
              <a:rPr lang="en-US" sz="4400" dirty="0" smtClean="0"/>
              <a:t>□</a:t>
            </a:r>
            <a:r>
              <a:rPr lang="en-US" sz="2800" dirty="0" smtClean="0"/>
              <a:t> </a:t>
            </a:r>
            <a:r>
              <a:rPr lang="pt-BR" sz="2800" dirty="0"/>
              <a:t>Na mão esquerda e na fronte</a:t>
            </a:r>
            <a:r>
              <a:rPr lang="pt-BR" sz="2800" dirty="0" smtClean="0"/>
              <a:t>.</a:t>
            </a:r>
          </a:p>
          <a:p>
            <a:r>
              <a:rPr lang="en-US" sz="4400" dirty="0" smtClean="0"/>
              <a:t>□</a:t>
            </a:r>
            <a:r>
              <a:rPr lang="en-US" sz="2800" dirty="0" smtClean="0"/>
              <a:t> </a:t>
            </a:r>
            <a:r>
              <a:rPr lang="pt-BR" sz="2800" dirty="0"/>
              <a:t>Na mão direita e na fronte</a:t>
            </a:r>
            <a:r>
              <a:rPr lang="pt-BR" sz="2800" dirty="0" smtClean="0"/>
              <a:t>.</a:t>
            </a:r>
          </a:p>
          <a:p>
            <a:r>
              <a:rPr lang="en-US" sz="4400" dirty="0" smtClean="0"/>
              <a:t>□</a:t>
            </a:r>
            <a:r>
              <a:rPr lang="en-US" sz="2800" dirty="0" smtClean="0"/>
              <a:t> </a:t>
            </a:r>
            <a:r>
              <a:rPr lang="en-US" sz="2800" dirty="0" err="1"/>
              <a:t>Apenas</a:t>
            </a:r>
            <a:r>
              <a:rPr lang="en-US" sz="2800" dirty="0"/>
              <a:t> </a:t>
            </a:r>
            <a:r>
              <a:rPr lang="en-US" sz="2800" dirty="0" err="1"/>
              <a:t>na</a:t>
            </a:r>
            <a:r>
              <a:rPr lang="en-US" sz="2800" dirty="0"/>
              <a:t> </a:t>
            </a:r>
            <a:r>
              <a:rPr lang="en-US" sz="2800" dirty="0" err="1"/>
              <a:t>fronte</a:t>
            </a:r>
            <a:r>
              <a:rPr lang="en-US" sz="2800" dirty="0" smtClean="0"/>
              <a:t>.</a:t>
            </a:r>
            <a:endParaRPr lang="en-US" sz="2800" dirty="0"/>
          </a:p>
        </p:txBody>
      </p:sp>
      <p:sp>
        <p:nvSpPr>
          <p:cNvPr id="10" name="TextBox 9"/>
          <p:cNvSpPr txBox="1"/>
          <p:nvPr/>
        </p:nvSpPr>
        <p:spPr>
          <a:xfrm>
            <a:off x="1166231" y="3475150"/>
            <a:ext cx="290464" cy="464871"/>
          </a:xfrm>
          <a:prstGeom prst="rect">
            <a:avLst/>
          </a:prstGeom>
          <a:noFill/>
        </p:spPr>
        <p:txBody>
          <a:bodyPr wrap="none" rtlCol="0">
            <a:spAutoFit/>
          </a:bodyPr>
          <a:lstStyle/>
          <a:p>
            <a:pPr algn="ctr">
              <a:lnSpc>
                <a:spcPct val="150000"/>
              </a:lnSpc>
            </a:pPr>
            <a:r>
              <a:rPr lang="pt-BR" b="1" dirty="0" smtClean="0">
                <a:solidFill>
                  <a:srgbClr val="C00000"/>
                </a:solidFill>
              </a:rPr>
              <a:t>x</a:t>
            </a:r>
            <a:endParaRPr lang="en-US" dirty="0">
              <a:solidFill>
                <a:srgbClr val="C00000"/>
              </a:solidFill>
            </a:endParaRPr>
          </a:p>
        </p:txBody>
      </p:sp>
    </p:spTree>
    <p:extLst>
      <p:ext uri="{BB962C8B-B14F-4D97-AF65-F5344CB8AC3E}">
        <p14:creationId xmlns:p14="http://schemas.microsoft.com/office/powerpoint/2010/main" val="1078296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1784"/>
            <a:ext cx="5038347" cy="632477"/>
          </a:xfrm>
          <a:prstGeom prst="rect">
            <a:avLst/>
          </a:prstGeom>
        </p:spPr>
      </p:pic>
      <p:sp>
        <p:nvSpPr>
          <p:cNvPr id="4" name="TextBox 3"/>
          <p:cNvSpPr txBox="1"/>
          <p:nvPr/>
        </p:nvSpPr>
        <p:spPr>
          <a:xfrm>
            <a:off x="2305049" y="2105512"/>
            <a:ext cx="7210426" cy="3108543"/>
          </a:xfrm>
          <a:prstGeom prst="rect">
            <a:avLst/>
          </a:prstGeom>
          <a:noFill/>
        </p:spPr>
        <p:txBody>
          <a:bodyPr wrap="square" rtlCol="0">
            <a:spAutoFit/>
          </a:bodyPr>
          <a:lstStyle/>
          <a:p>
            <a:pPr algn="ctr">
              <a:spcBef>
                <a:spcPts val="1800"/>
              </a:spcBef>
            </a:pPr>
            <a:r>
              <a:rPr lang="pt-BR" sz="2800" b="1" dirty="0">
                <a:solidFill>
                  <a:schemeClr val="bg2">
                    <a:lumMod val="25000"/>
                  </a:schemeClr>
                </a:solidFill>
              </a:rPr>
              <a:t>Os justos recebem o selo de Deus somente sobre a testa (</a:t>
            </a:r>
            <a:r>
              <a:rPr lang="pt-BR" sz="2800" b="1" dirty="0" err="1">
                <a:solidFill>
                  <a:schemeClr val="bg2">
                    <a:lumMod val="25000"/>
                  </a:schemeClr>
                </a:solidFill>
              </a:rPr>
              <a:t>Ap</a:t>
            </a:r>
            <a:r>
              <a:rPr lang="pt-BR" sz="2800" b="1" dirty="0">
                <a:solidFill>
                  <a:schemeClr val="bg2">
                    <a:lumMod val="25000"/>
                  </a:schemeClr>
                </a:solidFill>
              </a:rPr>
              <a:t> 7:3), </a:t>
            </a:r>
            <a:r>
              <a:rPr lang="pt-BR" sz="2800" b="1" dirty="0" smtClean="0">
                <a:solidFill>
                  <a:schemeClr val="bg2">
                    <a:lumMod val="25000"/>
                  </a:schemeClr>
                </a:solidFill>
              </a:rPr>
              <a:t>indicando sua </a:t>
            </a:r>
            <a:r>
              <a:rPr lang="pt-BR" sz="2800" b="1" dirty="0">
                <a:solidFill>
                  <a:schemeClr val="bg2">
                    <a:lumMod val="25000"/>
                  </a:schemeClr>
                </a:solidFill>
              </a:rPr>
              <a:t>decisão pessoal pela verdade. Os ímpios, por usa vez, recebem a marca </a:t>
            </a:r>
            <a:r>
              <a:rPr lang="pt-BR" sz="2800" b="1" dirty="0" smtClean="0">
                <a:solidFill>
                  <a:schemeClr val="bg2">
                    <a:lumMod val="25000"/>
                  </a:schemeClr>
                </a:solidFill>
              </a:rPr>
              <a:t>da besta </a:t>
            </a:r>
            <a:r>
              <a:rPr lang="pt-BR" sz="2800" b="1" dirty="0">
                <a:solidFill>
                  <a:schemeClr val="bg2">
                    <a:lumMod val="25000"/>
                  </a:schemeClr>
                </a:solidFill>
              </a:rPr>
              <a:t>sobre a testa ou sobre a mão (</a:t>
            </a:r>
            <a:r>
              <a:rPr lang="pt-BR" sz="2800" b="1" dirty="0" err="1">
                <a:solidFill>
                  <a:schemeClr val="bg2">
                    <a:lumMod val="25000"/>
                  </a:schemeClr>
                </a:solidFill>
              </a:rPr>
              <a:t>Ap</a:t>
            </a:r>
            <a:r>
              <a:rPr lang="pt-BR" sz="2800" b="1" dirty="0">
                <a:solidFill>
                  <a:schemeClr val="bg2">
                    <a:lumMod val="25000"/>
                  </a:schemeClr>
                </a:solidFill>
              </a:rPr>
              <a:t> 14:9) porque praticam a falsa </a:t>
            </a:r>
            <a:r>
              <a:rPr lang="pt-BR" sz="2800" b="1" dirty="0" smtClean="0">
                <a:solidFill>
                  <a:schemeClr val="bg2">
                    <a:lumMod val="25000"/>
                  </a:schemeClr>
                </a:solidFill>
              </a:rPr>
              <a:t>adoração imposta </a:t>
            </a:r>
            <a:r>
              <a:rPr lang="pt-BR" sz="2800" b="1" dirty="0">
                <a:solidFill>
                  <a:schemeClr val="bg2">
                    <a:lumMod val="25000"/>
                  </a:schemeClr>
                </a:solidFill>
              </a:rPr>
              <a:t>pela besta, por convicção ou por mera conveniência.</a:t>
            </a:r>
          </a:p>
        </p:txBody>
      </p:sp>
    </p:spTree>
    <p:extLst>
      <p:ext uri="{BB962C8B-B14F-4D97-AF65-F5344CB8AC3E}">
        <p14:creationId xmlns:p14="http://schemas.microsoft.com/office/powerpoint/2010/main" val="23172348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rgbClr val="C8C7DB"/>
            </a:gs>
            <a:gs pos="90259">
              <a:srgbClr val="C8C7DB"/>
            </a:gs>
            <a:gs pos="83000">
              <a:srgbClr val="C8C7DB"/>
            </a:gs>
            <a:gs pos="100000">
              <a:srgbClr val="C8C7DB"/>
            </a:gs>
          </a:gsLst>
          <a:lin ang="5400000" scaled="1"/>
        </a:gradFill>
        <a:effectLst/>
      </p:bgPr>
    </p:bg>
    <p:spTree>
      <p:nvGrpSpPr>
        <p:cNvPr id="1" name=""/>
        <p:cNvGrpSpPr/>
        <p:nvPr/>
      </p:nvGrpSpPr>
      <p:grpSpPr>
        <a:xfrm>
          <a:off x="0" y="0"/>
          <a:ext cx="0" cy="0"/>
          <a:chOff x="0" y="0"/>
          <a:chExt cx="0" cy="0"/>
        </a:xfrm>
      </p:grpSpPr>
      <p:pic>
        <p:nvPicPr>
          <p:cNvPr id="54" name="Picture 5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1784"/>
            <a:ext cx="5038347" cy="632477"/>
          </a:xfrm>
          <a:prstGeom prst="rect">
            <a:avLst/>
          </a:prstGeom>
        </p:spPr>
      </p:pic>
      <p:sp>
        <p:nvSpPr>
          <p:cNvPr id="8" name="Rectangle 7"/>
          <p:cNvSpPr/>
          <p:nvPr/>
        </p:nvSpPr>
        <p:spPr>
          <a:xfrm>
            <a:off x="0" y="5172075"/>
            <a:ext cx="12192000" cy="1685925"/>
          </a:xfrm>
          <a:prstGeom prst="rect">
            <a:avLst/>
          </a:prstGeom>
          <a:solidFill>
            <a:srgbClr val="888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9119" y="5310998"/>
            <a:ext cx="10858506" cy="1408078"/>
          </a:xfrm>
          <a:prstGeom prst="rect">
            <a:avLst/>
          </a:prstGeom>
        </p:spPr>
        <p:txBody>
          <a:bodyPr wrap="square">
            <a:spAutoFit/>
          </a:bodyPr>
          <a:lstStyle/>
          <a:p>
            <a:pPr algn="ctr">
              <a:spcBef>
                <a:spcPts val="300"/>
              </a:spcBef>
            </a:pPr>
            <a:r>
              <a:rPr lang="pt-BR" sz="1300" b="1" i="1" baseline="30000" dirty="0" smtClean="0">
                <a:solidFill>
                  <a:schemeClr val="bg1"/>
                </a:solidFill>
              </a:rPr>
              <a:t>8</a:t>
            </a:r>
            <a:r>
              <a:rPr lang="pt-BR" sz="1300" b="1" i="1" dirty="0" smtClean="0">
                <a:solidFill>
                  <a:schemeClr val="bg1"/>
                </a:solidFill>
              </a:rPr>
              <a:t>Seguiu-se </a:t>
            </a:r>
            <a:r>
              <a:rPr lang="pt-BR" sz="1300" b="1" i="1" dirty="0">
                <a:solidFill>
                  <a:schemeClr val="bg1"/>
                </a:solidFill>
              </a:rPr>
              <a:t>outro anjo, o segundo, dizendo: Caiu, caiu a grande Babilônia que tem dado a beber a todas as nações do vinho da fúria da sua prostituição.</a:t>
            </a:r>
          </a:p>
          <a:p>
            <a:pPr algn="ctr">
              <a:spcBef>
                <a:spcPts val="300"/>
              </a:spcBef>
            </a:pPr>
            <a:r>
              <a:rPr lang="pt-BR" sz="1300" b="1" i="1" baseline="30000" dirty="0" smtClean="0">
                <a:solidFill>
                  <a:schemeClr val="bg1"/>
                </a:solidFill>
              </a:rPr>
              <a:t>9</a:t>
            </a:r>
            <a:r>
              <a:rPr lang="pt-BR" sz="1300" b="1" i="1" dirty="0" smtClean="0">
                <a:solidFill>
                  <a:schemeClr val="bg1"/>
                </a:solidFill>
              </a:rPr>
              <a:t>Seguiu-se </a:t>
            </a:r>
            <a:r>
              <a:rPr lang="pt-BR" sz="1300" b="1" i="1" dirty="0">
                <a:solidFill>
                  <a:schemeClr val="bg1"/>
                </a:solidFill>
              </a:rPr>
              <a:t>a estes outro anjo, o terceiro, dizendo, em grande voz: Se alguém adora a besta e a sua imagem e recebe a sua marca na fronte ou sobre a mão,</a:t>
            </a:r>
          </a:p>
          <a:p>
            <a:pPr algn="ctr">
              <a:spcBef>
                <a:spcPts val="300"/>
              </a:spcBef>
            </a:pPr>
            <a:r>
              <a:rPr lang="pt-BR" sz="1300" b="1" i="1" baseline="30000" dirty="0" smtClean="0">
                <a:solidFill>
                  <a:schemeClr val="bg1"/>
                </a:solidFill>
              </a:rPr>
              <a:t>10</a:t>
            </a:r>
            <a:r>
              <a:rPr lang="pt-BR" sz="1300" b="1" i="1" dirty="0" smtClean="0">
                <a:solidFill>
                  <a:schemeClr val="bg1"/>
                </a:solidFill>
              </a:rPr>
              <a:t>também </a:t>
            </a:r>
            <a:r>
              <a:rPr lang="pt-BR" sz="1300" b="1" i="1" dirty="0">
                <a:solidFill>
                  <a:schemeClr val="bg1"/>
                </a:solidFill>
              </a:rPr>
              <a:t>esse beberá do vinho da cólera de Deus, preparado, sem mistura, do cálice da sua ira, e será atormentado com fogo e </a:t>
            </a:r>
            <a:r>
              <a:rPr lang="pt-BR" sz="1300" b="1" i="1" dirty="0" smtClean="0">
                <a:solidFill>
                  <a:schemeClr val="bg1"/>
                </a:solidFill>
              </a:rPr>
              <a:t>                                   enxofre</a:t>
            </a:r>
            <a:r>
              <a:rPr lang="pt-BR" sz="1300" b="1" i="1" dirty="0">
                <a:solidFill>
                  <a:schemeClr val="bg1"/>
                </a:solidFill>
              </a:rPr>
              <a:t>, diante dos santos anjos e na presença do Cordeiro.</a:t>
            </a:r>
          </a:p>
          <a:p>
            <a:pPr algn="ctr">
              <a:spcBef>
                <a:spcPts val="300"/>
              </a:spcBef>
            </a:pPr>
            <a:r>
              <a:rPr lang="pt-BR" sz="1300" b="1" i="1" baseline="30000" dirty="0" smtClean="0">
                <a:solidFill>
                  <a:schemeClr val="bg1"/>
                </a:solidFill>
              </a:rPr>
              <a:t>11</a:t>
            </a:r>
            <a:r>
              <a:rPr lang="pt-BR" sz="1300" b="1" i="1" dirty="0" smtClean="0">
                <a:solidFill>
                  <a:schemeClr val="bg1"/>
                </a:solidFill>
              </a:rPr>
              <a:t>A </a:t>
            </a:r>
            <a:r>
              <a:rPr lang="pt-BR" sz="1300" b="1" i="1" dirty="0">
                <a:solidFill>
                  <a:schemeClr val="bg1"/>
                </a:solidFill>
              </a:rPr>
              <a:t>fumaça do seu tormento sobe pelos séculos dos séculos, e não têm descanso algum, nem de dia nem de noite, os adoradores da besta e da sua imagem e quem quer que receba a marca do seu nome. </a:t>
            </a:r>
            <a:r>
              <a:rPr lang="pt-BR" sz="1300" b="1" i="1" dirty="0" smtClean="0">
                <a:solidFill>
                  <a:schemeClr val="bg1"/>
                </a:solidFill>
              </a:rPr>
              <a:t>Apocalipse 14:8-11</a:t>
            </a:r>
            <a:endParaRPr lang="pt-BR" sz="1300" b="1" i="1" dirty="0">
              <a:solidFill>
                <a:schemeClr val="bg1"/>
              </a:solidFill>
            </a:endParaRPr>
          </a:p>
        </p:txBody>
      </p:sp>
      <p:sp>
        <p:nvSpPr>
          <p:cNvPr id="10" name="TextBox 9"/>
          <p:cNvSpPr txBox="1"/>
          <p:nvPr/>
        </p:nvSpPr>
        <p:spPr>
          <a:xfrm>
            <a:off x="704844" y="1342956"/>
            <a:ext cx="9763131" cy="1384995"/>
          </a:xfrm>
          <a:prstGeom prst="rect">
            <a:avLst/>
          </a:prstGeom>
          <a:noFill/>
        </p:spPr>
        <p:txBody>
          <a:bodyPr wrap="square" rtlCol="0">
            <a:spAutoFit/>
          </a:bodyPr>
          <a:lstStyle/>
          <a:p>
            <a:r>
              <a:rPr lang="pt-BR" sz="2800" b="1" dirty="0" smtClean="0">
                <a:solidFill>
                  <a:srgbClr val="484C83"/>
                </a:solidFill>
              </a:rPr>
              <a:t>7</a:t>
            </a:r>
            <a:r>
              <a:rPr lang="pt-BR" sz="2800" b="1" dirty="0" smtClean="0"/>
              <a:t> </a:t>
            </a:r>
            <a:r>
              <a:rPr lang="pt-BR" sz="2800" b="1" dirty="0"/>
              <a:t>| O que acontecerá com aqueles que receberem a marca da besta </a:t>
            </a:r>
            <a:r>
              <a:rPr lang="pt-BR" sz="2800" b="1" dirty="0" smtClean="0"/>
              <a:t>em </a:t>
            </a:r>
            <a:r>
              <a:rPr lang="pt-BR" sz="2800" b="1" dirty="0"/>
              <a:t>sua </a:t>
            </a:r>
            <a:r>
              <a:rPr lang="pt-BR" sz="2800" b="1" dirty="0" smtClean="0"/>
              <a:t>fronte ou </a:t>
            </a:r>
            <a:r>
              <a:rPr lang="pt-BR" sz="2800" b="1" dirty="0"/>
              <a:t>em sua mão? </a:t>
            </a:r>
            <a:r>
              <a:rPr lang="pt-BR" sz="2800" i="1" dirty="0"/>
              <a:t>Apocalipse 14:8-11. </a:t>
            </a:r>
            <a:r>
              <a:rPr lang="pt-BR" sz="2800" b="1" dirty="0"/>
              <a:t>Assinale a </a:t>
            </a:r>
            <a:r>
              <a:rPr lang="pt-BR" sz="2800" b="1" dirty="0" smtClean="0"/>
              <a:t>alternativa </a:t>
            </a:r>
            <a:r>
              <a:rPr lang="pt-BR" sz="2800" b="1" dirty="0"/>
              <a:t>correta</a:t>
            </a:r>
            <a:r>
              <a:rPr lang="en-US" sz="2800" b="1" dirty="0" smtClean="0"/>
              <a:t>.</a:t>
            </a:r>
            <a:endParaRPr lang="en-US" sz="2800" dirty="0"/>
          </a:p>
        </p:txBody>
      </p:sp>
      <p:sp>
        <p:nvSpPr>
          <p:cNvPr id="12" name="TextBox 11"/>
          <p:cNvSpPr txBox="1"/>
          <p:nvPr/>
        </p:nvSpPr>
        <p:spPr>
          <a:xfrm>
            <a:off x="619119" y="2639722"/>
            <a:ext cx="9296406" cy="2123658"/>
          </a:xfrm>
          <a:prstGeom prst="rect">
            <a:avLst/>
          </a:prstGeom>
          <a:noFill/>
        </p:spPr>
        <p:txBody>
          <a:bodyPr wrap="square" rtlCol="0">
            <a:spAutoFit/>
          </a:bodyPr>
          <a:lstStyle/>
          <a:p>
            <a:r>
              <a:rPr lang="en-US" sz="4400" dirty="0" smtClean="0"/>
              <a:t>□</a:t>
            </a:r>
            <a:r>
              <a:rPr lang="en-US" sz="2800" dirty="0" smtClean="0"/>
              <a:t> </a:t>
            </a:r>
            <a:r>
              <a:rPr lang="en-US" sz="2800" dirty="0" err="1"/>
              <a:t>Pertencerão</a:t>
            </a:r>
            <a:r>
              <a:rPr lang="en-US" sz="2800" dirty="0"/>
              <a:t> </a:t>
            </a:r>
            <a:r>
              <a:rPr lang="en-US" sz="2800" dirty="0" err="1"/>
              <a:t>aos</a:t>
            </a:r>
            <a:r>
              <a:rPr lang="en-US" sz="2800" dirty="0"/>
              <a:t> 144 mil</a:t>
            </a:r>
            <a:r>
              <a:rPr lang="pt-BR" sz="2800" dirty="0" smtClean="0"/>
              <a:t>.</a:t>
            </a:r>
          </a:p>
          <a:p>
            <a:r>
              <a:rPr lang="en-US" sz="4400" dirty="0" smtClean="0"/>
              <a:t>□</a:t>
            </a:r>
            <a:r>
              <a:rPr lang="en-US" sz="2800" dirty="0" smtClean="0"/>
              <a:t> </a:t>
            </a:r>
            <a:r>
              <a:rPr lang="pt-BR" sz="2800" dirty="0"/>
              <a:t>Beberão do vinho da ira de Deus</a:t>
            </a:r>
            <a:r>
              <a:rPr lang="pt-BR" sz="2800" dirty="0" smtClean="0"/>
              <a:t>.</a:t>
            </a:r>
          </a:p>
          <a:p>
            <a:r>
              <a:rPr lang="en-US" sz="4400" dirty="0" smtClean="0"/>
              <a:t>□</a:t>
            </a:r>
            <a:r>
              <a:rPr lang="en-US" sz="2800" dirty="0" smtClean="0"/>
              <a:t> </a:t>
            </a:r>
            <a:r>
              <a:rPr lang="pt-BR" sz="2800" dirty="0"/>
              <a:t>Serão sacerdotes e reinarão com Cristo por mil anos</a:t>
            </a:r>
            <a:r>
              <a:rPr lang="en-US" sz="2800" dirty="0" smtClean="0"/>
              <a:t>.</a:t>
            </a:r>
            <a:endParaRPr lang="en-US" sz="2800" dirty="0"/>
          </a:p>
        </p:txBody>
      </p:sp>
      <p:sp>
        <p:nvSpPr>
          <p:cNvPr id="13" name="TextBox 12"/>
          <p:cNvSpPr txBox="1"/>
          <p:nvPr/>
        </p:nvSpPr>
        <p:spPr>
          <a:xfrm>
            <a:off x="733419" y="3459590"/>
            <a:ext cx="290464" cy="464871"/>
          </a:xfrm>
          <a:prstGeom prst="rect">
            <a:avLst/>
          </a:prstGeom>
          <a:noFill/>
        </p:spPr>
        <p:txBody>
          <a:bodyPr wrap="none" rtlCol="0">
            <a:spAutoFit/>
          </a:bodyPr>
          <a:lstStyle/>
          <a:p>
            <a:pPr algn="ctr">
              <a:lnSpc>
                <a:spcPct val="150000"/>
              </a:lnSpc>
            </a:pPr>
            <a:r>
              <a:rPr lang="pt-BR" b="1" dirty="0" smtClean="0">
                <a:solidFill>
                  <a:srgbClr val="C00000"/>
                </a:solidFill>
              </a:rPr>
              <a:t>x</a:t>
            </a:r>
            <a:endParaRPr lang="en-US" dirty="0">
              <a:solidFill>
                <a:srgbClr val="C00000"/>
              </a:solidFill>
            </a:endParaRPr>
          </a:p>
        </p:txBody>
      </p:sp>
    </p:spTree>
    <p:extLst>
      <p:ext uri="{BB962C8B-B14F-4D97-AF65-F5344CB8AC3E}">
        <p14:creationId xmlns:p14="http://schemas.microsoft.com/office/powerpoint/2010/main" val="106950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1784"/>
            <a:ext cx="5038347" cy="632477"/>
          </a:xfrm>
          <a:prstGeom prst="rect">
            <a:avLst/>
          </a:prstGeom>
        </p:spPr>
      </p:pic>
      <p:sp>
        <p:nvSpPr>
          <p:cNvPr id="4" name="TextBox 3"/>
          <p:cNvSpPr txBox="1"/>
          <p:nvPr/>
        </p:nvSpPr>
        <p:spPr>
          <a:xfrm>
            <a:off x="2519173" y="1810237"/>
            <a:ext cx="6438901" cy="3539430"/>
          </a:xfrm>
          <a:prstGeom prst="rect">
            <a:avLst/>
          </a:prstGeom>
          <a:noFill/>
        </p:spPr>
        <p:txBody>
          <a:bodyPr wrap="square" rtlCol="0">
            <a:spAutoFit/>
          </a:bodyPr>
          <a:lstStyle/>
          <a:p>
            <a:pPr algn="ctr">
              <a:spcBef>
                <a:spcPts val="1800"/>
              </a:spcBef>
            </a:pPr>
            <a:r>
              <a:rPr lang="pt-BR" sz="2800" b="1" dirty="0">
                <a:solidFill>
                  <a:schemeClr val="bg2">
                    <a:lumMod val="25000"/>
                  </a:schemeClr>
                </a:solidFill>
              </a:rPr>
              <a:t>Aqueles que receberem a marca da besta na fronte ou na mão sofrerão </a:t>
            </a:r>
            <a:r>
              <a:rPr lang="pt-BR" sz="2800" b="1" dirty="0" smtClean="0">
                <a:solidFill>
                  <a:schemeClr val="bg2">
                    <a:lumMod val="25000"/>
                  </a:schemeClr>
                </a:solidFill>
              </a:rPr>
              <a:t>a ira </a:t>
            </a:r>
            <a:r>
              <a:rPr lang="pt-BR" sz="2800" b="1" dirty="0">
                <a:solidFill>
                  <a:schemeClr val="bg2">
                    <a:lumMod val="25000"/>
                  </a:schemeClr>
                </a:solidFill>
              </a:rPr>
              <a:t>de Deus (</a:t>
            </a:r>
            <a:r>
              <a:rPr lang="pt-BR" sz="2800" b="1" dirty="0" err="1">
                <a:solidFill>
                  <a:schemeClr val="bg2">
                    <a:lumMod val="25000"/>
                  </a:schemeClr>
                </a:solidFill>
              </a:rPr>
              <a:t>Ap</a:t>
            </a:r>
            <a:r>
              <a:rPr lang="pt-BR" sz="2800" b="1" dirty="0">
                <a:solidFill>
                  <a:schemeClr val="bg2">
                    <a:lumMod val="25000"/>
                  </a:schemeClr>
                </a:solidFill>
              </a:rPr>
              <a:t> 14:9, 10), que será derramada para eliminar todo o pecado. </a:t>
            </a:r>
            <a:r>
              <a:rPr lang="pt-BR" sz="2800" b="1" dirty="0" smtClean="0">
                <a:solidFill>
                  <a:schemeClr val="bg2">
                    <a:lumMod val="25000"/>
                  </a:schemeClr>
                </a:solidFill>
              </a:rPr>
              <a:t>A </a:t>
            </a:r>
            <a:r>
              <a:rPr lang="pt-BR" sz="2800" b="1" dirty="0">
                <a:solidFill>
                  <a:schemeClr val="bg2">
                    <a:lumMod val="25000"/>
                  </a:schemeClr>
                </a:solidFill>
              </a:rPr>
              <a:t>mensagem afirma que os adoradores da besta por convicção ou por conveniência receberão as consequências do apego a um falso sistema </a:t>
            </a:r>
            <a:r>
              <a:rPr lang="pt-BR" sz="2800" b="1" dirty="0" smtClean="0">
                <a:solidFill>
                  <a:schemeClr val="bg2">
                    <a:lumMod val="25000"/>
                  </a:schemeClr>
                </a:solidFill>
              </a:rPr>
              <a:t>de </a:t>
            </a:r>
            <a:r>
              <a:rPr lang="pt-BR" sz="2800" b="1" dirty="0">
                <a:solidFill>
                  <a:schemeClr val="bg2">
                    <a:lumMod val="25000"/>
                  </a:schemeClr>
                </a:solidFill>
              </a:rPr>
              <a:t>adoração.</a:t>
            </a:r>
          </a:p>
        </p:txBody>
      </p:sp>
    </p:spTree>
    <p:extLst>
      <p:ext uri="{BB962C8B-B14F-4D97-AF65-F5344CB8AC3E}">
        <p14:creationId xmlns:p14="http://schemas.microsoft.com/office/powerpoint/2010/main" val="25862072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rgbClr val="C8C7DB"/>
            </a:gs>
            <a:gs pos="90259">
              <a:srgbClr val="C8C7DB"/>
            </a:gs>
            <a:gs pos="83000">
              <a:srgbClr val="C8C7DB"/>
            </a:gs>
            <a:gs pos="100000">
              <a:srgbClr val="C8C7DB"/>
            </a:gs>
          </a:gsLst>
          <a:lin ang="5400000" scaled="1"/>
        </a:gradFill>
        <a:effectLst/>
      </p:bgPr>
    </p:bg>
    <p:spTree>
      <p:nvGrpSpPr>
        <p:cNvPr id="1" name=""/>
        <p:cNvGrpSpPr/>
        <p:nvPr/>
      </p:nvGrpSpPr>
      <p:grpSpPr>
        <a:xfrm>
          <a:off x="0" y="0"/>
          <a:ext cx="0" cy="0"/>
          <a:chOff x="0" y="0"/>
          <a:chExt cx="0" cy="0"/>
        </a:xfrm>
      </p:grpSpPr>
      <p:pic>
        <p:nvPicPr>
          <p:cNvPr id="54" name="Picture 5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1784"/>
            <a:ext cx="5038347" cy="632477"/>
          </a:xfrm>
          <a:prstGeom prst="rect">
            <a:avLst/>
          </a:prstGeom>
        </p:spPr>
      </p:pic>
      <p:sp>
        <p:nvSpPr>
          <p:cNvPr id="8" name="Rectangle 7"/>
          <p:cNvSpPr/>
          <p:nvPr/>
        </p:nvSpPr>
        <p:spPr>
          <a:xfrm>
            <a:off x="0" y="5850294"/>
            <a:ext cx="12192000" cy="1007706"/>
          </a:xfrm>
          <a:prstGeom prst="rect">
            <a:avLst/>
          </a:prstGeom>
          <a:solidFill>
            <a:srgbClr val="888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77583" y="6092537"/>
            <a:ext cx="11315700" cy="523220"/>
          </a:xfrm>
          <a:prstGeom prst="rect">
            <a:avLst/>
          </a:prstGeom>
        </p:spPr>
        <p:txBody>
          <a:bodyPr wrap="square">
            <a:spAutoFit/>
          </a:bodyPr>
          <a:lstStyle/>
          <a:p>
            <a:pPr algn="ctr">
              <a:spcBef>
                <a:spcPts val="300"/>
              </a:spcBef>
            </a:pPr>
            <a:r>
              <a:rPr lang="pt-BR" sz="1400" b="1" i="1" dirty="0">
                <a:solidFill>
                  <a:schemeClr val="bg1"/>
                </a:solidFill>
              </a:rPr>
              <a:t>Nesse tempo, se levantará Miguel, o grande príncipe, o defensor dos filhos do teu povo, e haverá tempo de angústia, qual nunca houve, desde que houve nação até àquele tempo; mas, naquele tempo, será salvo o teu povo, todo aquele que for achado inscrito no livro. </a:t>
            </a:r>
            <a:r>
              <a:rPr lang="pt-BR" sz="1400" b="1" i="1" dirty="0" smtClean="0">
                <a:solidFill>
                  <a:schemeClr val="bg1"/>
                </a:solidFill>
              </a:rPr>
              <a:t>Daniel 12:1</a:t>
            </a:r>
            <a:endParaRPr lang="pt-BR" sz="1400" b="1" i="1" dirty="0">
              <a:solidFill>
                <a:schemeClr val="bg1"/>
              </a:solidFill>
            </a:endParaRPr>
          </a:p>
        </p:txBody>
      </p:sp>
      <p:sp>
        <p:nvSpPr>
          <p:cNvPr id="10" name="TextBox 9"/>
          <p:cNvSpPr txBox="1"/>
          <p:nvPr/>
        </p:nvSpPr>
        <p:spPr>
          <a:xfrm>
            <a:off x="974268" y="1872321"/>
            <a:ext cx="9922332" cy="954107"/>
          </a:xfrm>
          <a:prstGeom prst="rect">
            <a:avLst/>
          </a:prstGeom>
          <a:noFill/>
        </p:spPr>
        <p:txBody>
          <a:bodyPr wrap="square" rtlCol="0">
            <a:spAutoFit/>
          </a:bodyPr>
          <a:lstStyle/>
          <a:p>
            <a:pPr algn="ctr"/>
            <a:r>
              <a:rPr lang="pt-BR" sz="2800" b="1" dirty="0" smtClean="0">
                <a:solidFill>
                  <a:srgbClr val="484C83"/>
                </a:solidFill>
              </a:rPr>
              <a:t>8</a:t>
            </a:r>
            <a:r>
              <a:rPr lang="pt-BR" sz="2800" b="1" dirty="0" smtClean="0"/>
              <a:t> </a:t>
            </a:r>
            <a:r>
              <a:rPr lang="pt-BR" sz="2800" b="1" dirty="0"/>
              <a:t>| Quem se levantará em defesa do povo de Deus quando eles </a:t>
            </a:r>
            <a:endParaRPr lang="pt-BR" sz="2800" b="1" dirty="0" smtClean="0"/>
          </a:p>
          <a:p>
            <a:pPr algn="ctr"/>
            <a:r>
              <a:rPr lang="pt-BR" sz="2800" b="1" dirty="0" smtClean="0"/>
              <a:t>forem duramente </a:t>
            </a:r>
            <a:r>
              <a:rPr lang="en-US" sz="2800" b="1" dirty="0" err="1" smtClean="0"/>
              <a:t>perseguidos</a:t>
            </a:r>
            <a:r>
              <a:rPr lang="en-US" sz="2800" b="1" dirty="0"/>
              <a:t>? </a:t>
            </a:r>
            <a:r>
              <a:rPr lang="en-US" sz="2800" i="1" dirty="0"/>
              <a:t>Daniel 12:1</a:t>
            </a:r>
            <a:endParaRPr lang="en-US" sz="2800" dirty="0"/>
          </a:p>
        </p:txBody>
      </p:sp>
      <p:sp>
        <p:nvSpPr>
          <p:cNvPr id="12" name="Rectangle 11"/>
          <p:cNvSpPr/>
          <p:nvPr/>
        </p:nvSpPr>
        <p:spPr>
          <a:xfrm>
            <a:off x="1131430" y="2914488"/>
            <a:ext cx="9608007" cy="1672253"/>
          </a:xfrm>
          <a:prstGeom prst="rect">
            <a:avLst/>
          </a:prstGeom>
        </p:spPr>
        <p:txBody>
          <a:bodyPr wrap="square">
            <a:spAutoFit/>
          </a:bodyPr>
          <a:lstStyle/>
          <a:p>
            <a:pPr>
              <a:spcBef>
                <a:spcPts val="200"/>
              </a:spcBef>
              <a:spcAft>
                <a:spcPts val="200"/>
              </a:spcAft>
            </a:pPr>
            <a:r>
              <a:rPr lang="pt-BR" sz="2400" dirty="0"/>
              <a:t>“Nesse tempo, se levantará </a:t>
            </a:r>
            <a:r>
              <a:rPr lang="pt-BR" sz="2400" dirty="0" smtClean="0"/>
              <a:t>______________, </a:t>
            </a:r>
            <a:r>
              <a:rPr lang="pt-BR" sz="2400" dirty="0"/>
              <a:t>o grande </a:t>
            </a:r>
            <a:r>
              <a:rPr lang="pt-BR" sz="2400" dirty="0" smtClean="0"/>
              <a:t>_______________, o _________________ dos filhos </a:t>
            </a:r>
            <a:r>
              <a:rPr lang="pt-BR" sz="2400" dirty="0"/>
              <a:t>do teu povo […]; mas, </a:t>
            </a:r>
            <a:r>
              <a:rPr lang="pt-BR" sz="2400" dirty="0" smtClean="0"/>
              <a:t>naquele tempo </a:t>
            </a:r>
            <a:r>
              <a:rPr lang="pt-BR" sz="2400" dirty="0"/>
              <a:t>será </a:t>
            </a:r>
            <a:endParaRPr lang="pt-BR" sz="2400" dirty="0" smtClean="0"/>
          </a:p>
          <a:p>
            <a:pPr>
              <a:spcBef>
                <a:spcPts val="200"/>
              </a:spcBef>
              <a:spcAft>
                <a:spcPts val="200"/>
              </a:spcAft>
            </a:pPr>
            <a:r>
              <a:rPr lang="pt-BR" sz="2400" dirty="0" smtClean="0"/>
              <a:t>______________________ </a:t>
            </a:r>
            <a:r>
              <a:rPr lang="pt-BR" sz="2400" dirty="0"/>
              <a:t>o teu povo, todo aquele que for </a:t>
            </a:r>
            <a:r>
              <a:rPr lang="pt-BR" sz="2400" dirty="0" smtClean="0"/>
              <a:t>achado inscrito </a:t>
            </a:r>
            <a:r>
              <a:rPr lang="en-US" sz="2400" dirty="0" smtClean="0"/>
              <a:t>no </a:t>
            </a:r>
            <a:r>
              <a:rPr lang="en-US" sz="2400" dirty="0"/>
              <a:t>__________________________.”</a:t>
            </a:r>
          </a:p>
        </p:txBody>
      </p:sp>
      <p:sp>
        <p:nvSpPr>
          <p:cNvPr id="13" name="TextBox 12"/>
          <p:cNvSpPr txBox="1"/>
          <p:nvPr/>
        </p:nvSpPr>
        <p:spPr>
          <a:xfrm>
            <a:off x="5329407" y="2866863"/>
            <a:ext cx="955711" cy="464871"/>
          </a:xfrm>
          <a:prstGeom prst="rect">
            <a:avLst/>
          </a:prstGeom>
          <a:noFill/>
        </p:spPr>
        <p:txBody>
          <a:bodyPr wrap="none" rtlCol="0">
            <a:spAutoFit/>
          </a:bodyPr>
          <a:lstStyle/>
          <a:p>
            <a:pPr algn="ctr">
              <a:lnSpc>
                <a:spcPct val="150000"/>
              </a:lnSpc>
            </a:pPr>
            <a:r>
              <a:rPr lang="pt-BR" b="1" dirty="0" smtClean="0">
                <a:solidFill>
                  <a:srgbClr val="C00000"/>
                </a:solidFill>
              </a:rPr>
              <a:t>MIGUEL</a:t>
            </a:r>
            <a:endParaRPr lang="en-US" dirty="0">
              <a:solidFill>
                <a:srgbClr val="C00000"/>
              </a:solidFill>
            </a:endParaRPr>
          </a:p>
        </p:txBody>
      </p:sp>
      <p:sp>
        <p:nvSpPr>
          <p:cNvPr id="14" name="TextBox 13"/>
          <p:cNvSpPr txBox="1"/>
          <p:nvPr/>
        </p:nvSpPr>
        <p:spPr>
          <a:xfrm>
            <a:off x="8663402" y="2876707"/>
            <a:ext cx="1069524" cy="464871"/>
          </a:xfrm>
          <a:prstGeom prst="rect">
            <a:avLst/>
          </a:prstGeom>
          <a:noFill/>
        </p:spPr>
        <p:txBody>
          <a:bodyPr wrap="none" rtlCol="0">
            <a:spAutoFit/>
          </a:bodyPr>
          <a:lstStyle/>
          <a:p>
            <a:pPr algn="ctr">
              <a:lnSpc>
                <a:spcPct val="150000"/>
              </a:lnSpc>
            </a:pPr>
            <a:r>
              <a:rPr lang="pt-BR" b="1" dirty="0" smtClean="0">
                <a:solidFill>
                  <a:srgbClr val="C00000"/>
                </a:solidFill>
              </a:rPr>
              <a:t>PRÍNCIPE</a:t>
            </a:r>
            <a:endParaRPr lang="en-US" dirty="0">
              <a:solidFill>
                <a:srgbClr val="C00000"/>
              </a:solidFill>
            </a:endParaRPr>
          </a:p>
        </p:txBody>
      </p:sp>
      <p:sp>
        <p:nvSpPr>
          <p:cNvPr id="15" name="TextBox 14"/>
          <p:cNvSpPr txBox="1"/>
          <p:nvPr/>
        </p:nvSpPr>
        <p:spPr>
          <a:xfrm>
            <a:off x="1984123" y="3225769"/>
            <a:ext cx="1207382" cy="464871"/>
          </a:xfrm>
          <a:prstGeom prst="rect">
            <a:avLst/>
          </a:prstGeom>
          <a:noFill/>
        </p:spPr>
        <p:txBody>
          <a:bodyPr wrap="none" rtlCol="0">
            <a:spAutoFit/>
          </a:bodyPr>
          <a:lstStyle/>
          <a:p>
            <a:pPr algn="ctr">
              <a:lnSpc>
                <a:spcPct val="150000"/>
              </a:lnSpc>
            </a:pPr>
            <a:r>
              <a:rPr lang="en-US" b="1" dirty="0" smtClean="0">
                <a:solidFill>
                  <a:srgbClr val="C00000"/>
                </a:solidFill>
              </a:rPr>
              <a:t>DEFENSOR</a:t>
            </a:r>
            <a:endParaRPr lang="en-US" b="1" dirty="0">
              <a:solidFill>
                <a:srgbClr val="C00000"/>
              </a:solidFill>
            </a:endParaRPr>
          </a:p>
        </p:txBody>
      </p:sp>
      <p:sp>
        <p:nvSpPr>
          <p:cNvPr id="16" name="TextBox 15"/>
          <p:cNvSpPr txBox="1"/>
          <p:nvPr/>
        </p:nvSpPr>
        <p:spPr>
          <a:xfrm>
            <a:off x="2189146" y="3642144"/>
            <a:ext cx="797334" cy="464871"/>
          </a:xfrm>
          <a:prstGeom prst="rect">
            <a:avLst/>
          </a:prstGeom>
          <a:noFill/>
        </p:spPr>
        <p:txBody>
          <a:bodyPr wrap="none" rtlCol="0">
            <a:spAutoFit/>
          </a:bodyPr>
          <a:lstStyle/>
          <a:p>
            <a:pPr algn="ctr">
              <a:lnSpc>
                <a:spcPct val="150000"/>
              </a:lnSpc>
            </a:pPr>
            <a:r>
              <a:rPr lang="pt-BR" b="1" dirty="0" smtClean="0">
                <a:solidFill>
                  <a:srgbClr val="C00000"/>
                </a:solidFill>
              </a:rPr>
              <a:t>SALVO</a:t>
            </a:r>
            <a:endParaRPr lang="en-US" dirty="0">
              <a:solidFill>
                <a:srgbClr val="C00000"/>
              </a:solidFill>
            </a:endParaRPr>
          </a:p>
        </p:txBody>
      </p:sp>
      <p:sp>
        <p:nvSpPr>
          <p:cNvPr id="17" name="TextBox 16"/>
          <p:cNvSpPr txBox="1"/>
          <p:nvPr/>
        </p:nvSpPr>
        <p:spPr>
          <a:xfrm>
            <a:off x="2930359" y="4041485"/>
            <a:ext cx="762709" cy="464871"/>
          </a:xfrm>
          <a:prstGeom prst="rect">
            <a:avLst/>
          </a:prstGeom>
          <a:noFill/>
        </p:spPr>
        <p:txBody>
          <a:bodyPr wrap="none" rtlCol="0">
            <a:spAutoFit/>
          </a:bodyPr>
          <a:lstStyle/>
          <a:p>
            <a:pPr algn="ctr">
              <a:lnSpc>
                <a:spcPct val="150000"/>
              </a:lnSpc>
            </a:pPr>
            <a:r>
              <a:rPr lang="pt-BR" b="1" dirty="0" smtClean="0">
                <a:solidFill>
                  <a:srgbClr val="C00000"/>
                </a:solidFill>
              </a:rPr>
              <a:t>LIVRO</a:t>
            </a:r>
            <a:endParaRPr lang="en-US" dirty="0">
              <a:solidFill>
                <a:srgbClr val="C00000"/>
              </a:solidFill>
            </a:endParaRPr>
          </a:p>
        </p:txBody>
      </p:sp>
    </p:spTree>
    <p:extLst>
      <p:ext uri="{BB962C8B-B14F-4D97-AF65-F5344CB8AC3E}">
        <p14:creationId xmlns:p14="http://schemas.microsoft.com/office/powerpoint/2010/main" val="769795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1784"/>
            <a:ext cx="5038347" cy="632477"/>
          </a:xfrm>
          <a:prstGeom prst="rect">
            <a:avLst/>
          </a:prstGeom>
        </p:spPr>
      </p:pic>
      <p:sp>
        <p:nvSpPr>
          <p:cNvPr id="4" name="TextBox 3"/>
          <p:cNvSpPr txBox="1"/>
          <p:nvPr/>
        </p:nvSpPr>
        <p:spPr>
          <a:xfrm>
            <a:off x="2152648" y="1962637"/>
            <a:ext cx="7400927" cy="3416320"/>
          </a:xfrm>
          <a:prstGeom prst="rect">
            <a:avLst/>
          </a:prstGeom>
          <a:noFill/>
        </p:spPr>
        <p:txBody>
          <a:bodyPr wrap="square" rtlCol="0">
            <a:spAutoFit/>
          </a:bodyPr>
          <a:lstStyle/>
          <a:p>
            <a:pPr algn="ctr">
              <a:spcBef>
                <a:spcPts val="1800"/>
              </a:spcBef>
            </a:pPr>
            <a:r>
              <a:rPr lang="pt-BR" sz="2400" b="1" dirty="0">
                <a:solidFill>
                  <a:schemeClr val="bg2">
                    <a:lumMod val="25000"/>
                  </a:schemeClr>
                </a:solidFill>
              </a:rPr>
              <a:t>Miguel, que significa “quem é como Deus?”, é um dos nomes de Cristo. </a:t>
            </a:r>
            <a:r>
              <a:rPr lang="pt-BR" sz="2400" b="1" dirty="0" smtClean="0">
                <a:solidFill>
                  <a:schemeClr val="bg2">
                    <a:lumMod val="25000"/>
                  </a:schemeClr>
                </a:solidFill>
              </a:rPr>
              <a:t>Em Judas </a:t>
            </a:r>
            <a:r>
              <a:rPr lang="pt-BR" sz="2400" b="1" dirty="0">
                <a:solidFill>
                  <a:schemeClr val="bg2">
                    <a:lumMod val="25000"/>
                  </a:schemeClr>
                </a:solidFill>
              </a:rPr>
              <a:t>9, Miguel é descrito como o arcanjo, chefe dos anjos. Jesus usa o </a:t>
            </a:r>
            <a:r>
              <a:rPr lang="pt-BR" sz="2400" b="1" dirty="0" smtClean="0">
                <a:solidFill>
                  <a:schemeClr val="bg2">
                    <a:lumMod val="25000"/>
                  </a:schemeClr>
                </a:solidFill>
              </a:rPr>
              <a:t>nome de </a:t>
            </a:r>
            <a:r>
              <a:rPr lang="pt-BR" sz="2400" b="1" dirty="0">
                <a:solidFill>
                  <a:schemeClr val="bg2">
                    <a:lumMod val="25000"/>
                  </a:schemeClr>
                </a:solidFill>
              </a:rPr>
              <a:t>Miguel quando enfrenta Satanás, o qual queria ser como Deus (</a:t>
            </a:r>
            <a:r>
              <a:rPr lang="pt-BR" sz="2400" b="1" dirty="0" err="1">
                <a:solidFill>
                  <a:schemeClr val="bg2">
                    <a:lumMod val="25000"/>
                  </a:schemeClr>
                </a:solidFill>
              </a:rPr>
              <a:t>Is</a:t>
            </a:r>
            <a:r>
              <a:rPr lang="pt-BR" sz="2400" b="1" dirty="0">
                <a:solidFill>
                  <a:schemeClr val="bg2">
                    <a:lumMod val="25000"/>
                  </a:schemeClr>
                </a:solidFill>
              </a:rPr>
              <a:t> 14:14</a:t>
            </a:r>
            <a:r>
              <a:rPr lang="pt-BR" sz="2400" b="1" dirty="0" smtClean="0">
                <a:solidFill>
                  <a:schemeClr val="bg2">
                    <a:lumMod val="25000"/>
                  </a:schemeClr>
                </a:solidFill>
              </a:rPr>
              <a:t>). Encontramos </a:t>
            </a:r>
            <a:r>
              <a:rPr lang="pt-BR" sz="2400" b="1" dirty="0">
                <a:solidFill>
                  <a:schemeClr val="bg2">
                    <a:lumMod val="25000"/>
                  </a:schemeClr>
                </a:solidFill>
              </a:rPr>
              <a:t>um exemplo disso em Apocalipse 12:7. Esse é o título de </a:t>
            </a:r>
            <a:r>
              <a:rPr lang="pt-BR" sz="2400" b="1" dirty="0" smtClean="0">
                <a:solidFill>
                  <a:schemeClr val="bg2">
                    <a:lumMod val="25000"/>
                  </a:schemeClr>
                </a:solidFill>
              </a:rPr>
              <a:t>Cristo quando </a:t>
            </a:r>
            <a:r>
              <a:rPr lang="pt-BR" sz="2400" b="1" dirty="0">
                <a:solidFill>
                  <a:schemeClr val="bg2">
                    <a:lumMod val="25000"/>
                  </a:schemeClr>
                </a:solidFill>
              </a:rPr>
              <a:t>se trata diretamente do grande conflito entre Ele e Satanás. </a:t>
            </a:r>
            <a:r>
              <a:rPr lang="pt-BR" sz="2400" b="1" dirty="0" smtClean="0">
                <a:solidFill>
                  <a:schemeClr val="bg2">
                    <a:lumMod val="25000"/>
                  </a:schemeClr>
                </a:solidFill>
              </a:rPr>
              <a:t>Desse modo</a:t>
            </a:r>
            <a:r>
              <a:rPr lang="pt-BR" sz="2400" b="1" dirty="0">
                <a:solidFill>
                  <a:schemeClr val="bg2">
                    <a:lumMod val="25000"/>
                  </a:schemeClr>
                </a:solidFill>
              </a:rPr>
              <a:t>, o próprio Jesus vai Se levantar em favor de Seu povo e libertá-lo.</a:t>
            </a:r>
          </a:p>
        </p:txBody>
      </p:sp>
    </p:spTree>
    <p:extLst>
      <p:ext uri="{BB962C8B-B14F-4D97-AF65-F5344CB8AC3E}">
        <p14:creationId xmlns:p14="http://schemas.microsoft.com/office/powerpoint/2010/main" val="29101289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59979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rgbClr val="C8C7DB"/>
            </a:gs>
            <a:gs pos="90259">
              <a:srgbClr val="C8C7DB"/>
            </a:gs>
            <a:gs pos="83000">
              <a:srgbClr val="C8C7DB"/>
            </a:gs>
            <a:gs pos="100000">
              <a:srgbClr val="C8C7DB"/>
            </a:gs>
          </a:gsLst>
          <a:lin ang="5400000" scaled="1"/>
        </a:gradFill>
        <a:effectLst/>
      </p:bgPr>
    </p:bg>
    <p:spTree>
      <p:nvGrpSpPr>
        <p:cNvPr id="1" name=""/>
        <p:cNvGrpSpPr/>
        <p:nvPr/>
      </p:nvGrpSpPr>
      <p:grpSpPr>
        <a:xfrm>
          <a:off x="0" y="0"/>
          <a:ext cx="0" cy="0"/>
          <a:chOff x="0" y="0"/>
          <a:chExt cx="0" cy="0"/>
        </a:xfrm>
      </p:grpSpPr>
      <p:pic>
        <p:nvPicPr>
          <p:cNvPr id="54" name="Picture 5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1784"/>
            <a:ext cx="5038347" cy="632477"/>
          </a:xfrm>
          <a:prstGeom prst="rect">
            <a:avLst/>
          </a:prstGeom>
        </p:spPr>
      </p:pic>
      <p:sp>
        <p:nvSpPr>
          <p:cNvPr id="8" name="Rectangle 7"/>
          <p:cNvSpPr/>
          <p:nvPr/>
        </p:nvSpPr>
        <p:spPr>
          <a:xfrm>
            <a:off x="0" y="5850294"/>
            <a:ext cx="12192000" cy="1007706"/>
          </a:xfrm>
          <a:prstGeom prst="rect">
            <a:avLst/>
          </a:prstGeom>
          <a:solidFill>
            <a:srgbClr val="888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77583" y="5946343"/>
            <a:ext cx="11315700" cy="815608"/>
          </a:xfrm>
          <a:prstGeom prst="rect">
            <a:avLst/>
          </a:prstGeom>
        </p:spPr>
        <p:txBody>
          <a:bodyPr wrap="square">
            <a:spAutoFit/>
          </a:bodyPr>
          <a:lstStyle/>
          <a:p>
            <a:pPr algn="ctr">
              <a:spcBef>
                <a:spcPts val="300"/>
              </a:spcBef>
            </a:pPr>
            <a:r>
              <a:rPr lang="pt-BR" sz="1400" b="1" i="1" baseline="30000" dirty="0" smtClean="0">
                <a:solidFill>
                  <a:schemeClr val="bg1"/>
                </a:solidFill>
              </a:rPr>
              <a:t>1</a:t>
            </a:r>
            <a:r>
              <a:rPr lang="pt-BR" sz="1400" b="1" i="1" dirty="0" smtClean="0">
                <a:solidFill>
                  <a:schemeClr val="bg1"/>
                </a:solidFill>
              </a:rPr>
              <a:t>Não </a:t>
            </a:r>
            <a:r>
              <a:rPr lang="pt-BR" sz="1400" b="1" i="1" dirty="0">
                <a:solidFill>
                  <a:schemeClr val="bg1"/>
                </a:solidFill>
              </a:rPr>
              <a:t>se turbe o vosso coração; credes em Deus, crede também em mim.</a:t>
            </a:r>
          </a:p>
          <a:p>
            <a:pPr algn="ctr">
              <a:spcBef>
                <a:spcPts val="300"/>
              </a:spcBef>
            </a:pPr>
            <a:r>
              <a:rPr lang="pt-BR" sz="1400" b="1" i="1" baseline="30000" dirty="0" smtClean="0">
                <a:solidFill>
                  <a:schemeClr val="bg1"/>
                </a:solidFill>
              </a:rPr>
              <a:t>2</a:t>
            </a:r>
            <a:r>
              <a:rPr lang="pt-BR" sz="1400" b="1" i="1" dirty="0" smtClean="0">
                <a:solidFill>
                  <a:schemeClr val="bg1"/>
                </a:solidFill>
              </a:rPr>
              <a:t>Na </a:t>
            </a:r>
            <a:r>
              <a:rPr lang="pt-BR" sz="1400" b="1" i="1" dirty="0">
                <a:solidFill>
                  <a:schemeClr val="bg1"/>
                </a:solidFill>
              </a:rPr>
              <a:t>casa de meu Pai há muitas moradas. Se assim não fora, eu </a:t>
            </a:r>
            <a:r>
              <a:rPr lang="pt-BR" sz="1400" b="1" i="1" dirty="0" err="1">
                <a:solidFill>
                  <a:schemeClr val="bg1"/>
                </a:solidFill>
              </a:rPr>
              <a:t>vo-lo</a:t>
            </a:r>
            <a:r>
              <a:rPr lang="pt-BR" sz="1400" b="1" i="1" dirty="0">
                <a:solidFill>
                  <a:schemeClr val="bg1"/>
                </a:solidFill>
              </a:rPr>
              <a:t> teria dito. Pois vou preparar-vos lugar.</a:t>
            </a:r>
          </a:p>
          <a:p>
            <a:pPr algn="ctr">
              <a:spcBef>
                <a:spcPts val="300"/>
              </a:spcBef>
            </a:pPr>
            <a:r>
              <a:rPr lang="pt-BR" sz="1400" b="1" i="1" baseline="30000" dirty="0" smtClean="0">
                <a:solidFill>
                  <a:schemeClr val="bg1"/>
                </a:solidFill>
              </a:rPr>
              <a:t>3</a:t>
            </a:r>
            <a:r>
              <a:rPr lang="pt-BR" sz="1400" b="1" i="1" dirty="0" smtClean="0">
                <a:solidFill>
                  <a:schemeClr val="bg1"/>
                </a:solidFill>
              </a:rPr>
              <a:t>E</a:t>
            </a:r>
            <a:r>
              <a:rPr lang="pt-BR" sz="1400" b="1" i="1" dirty="0">
                <a:solidFill>
                  <a:schemeClr val="bg1"/>
                </a:solidFill>
              </a:rPr>
              <a:t>, quando eu for e vos preparar lugar, voltarei e vos receberei para mim mesmo, para que, onde eu estou, estejais vós também. </a:t>
            </a:r>
            <a:r>
              <a:rPr lang="pt-BR" sz="1400" b="1" i="1" dirty="0" smtClean="0">
                <a:solidFill>
                  <a:schemeClr val="bg1"/>
                </a:solidFill>
              </a:rPr>
              <a:t>João 14:1-3</a:t>
            </a:r>
            <a:endParaRPr lang="pt-BR" sz="1400" b="1" i="1" dirty="0">
              <a:solidFill>
                <a:schemeClr val="bg1"/>
              </a:solidFill>
            </a:endParaRPr>
          </a:p>
        </p:txBody>
      </p:sp>
      <p:sp>
        <p:nvSpPr>
          <p:cNvPr id="7" name="TextBox 6"/>
          <p:cNvSpPr txBox="1"/>
          <p:nvPr/>
        </p:nvSpPr>
        <p:spPr>
          <a:xfrm>
            <a:off x="1502904" y="2202312"/>
            <a:ext cx="8865058" cy="954107"/>
          </a:xfrm>
          <a:prstGeom prst="rect">
            <a:avLst/>
          </a:prstGeom>
          <a:noFill/>
        </p:spPr>
        <p:txBody>
          <a:bodyPr wrap="square" rtlCol="0">
            <a:spAutoFit/>
          </a:bodyPr>
          <a:lstStyle/>
          <a:p>
            <a:pPr algn="ctr"/>
            <a:r>
              <a:rPr lang="pt-BR" sz="2800" b="1" dirty="0" smtClean="0">
                <a:solidFill>
                  <a:srgbClr val="484C83"/>
                </a:solidFill>
              </a:rPr>
              <a:t>9</a:t>
            </a:r>
            <a:r>
              <a:rPr lang="pt-BR" sz="2800" b="1" dirty="0" smtClean="0"/>
              <a:t> </a:t>
            </a:r>
            <a:r>
              <a:rPr lang="pt-BR" sz="2800" b="1" dirty="0"/>
              <a:t>| Qual é a promessa de Jesus para Seus seguidores </a:t>
            </a:r>
            <a:r>
              <a:rPr lang="pt-BR" sz="2800" b="1" dirty="0" smtClean="0"/>
              <a:t>fiéis</a:t>
            </a:r>
            <a:r>
              <a:rPr lang="pt-BR" sz="2800" b="1" dirty="0"/>
              <a:t>? </a:t>
            </a:r>
            <a:r>
              <a:rPr lang="pt-BR" sz="2800" i="1" dirty="0"/>
              <a:t>João 14:1-3</a:t>
            </a:r>
            <a:endParaRPr lang="en-US" sz="2800" dirty="0"/>
          </a:p>
        </p:txBody>
      </p:sp>
      <p:sp>
        <p:nvSpPr>
          <p:cNvPr id="9" name="TextBox 8"/>
          <p:cNvSpPr txBox="1"/>
          <p:nvPr/>
        </p:nvSpPr>
        <p:spPr>
          <a:xfrm>
            <a:off x="2651652" y="3156419"/>
            <a:ext cx="6673172" cy="880369"/>
          </a:xfrm>
          <a:prstGeom prst="rect">
            <a:avLst/>
          </a:prstGeom>
          <a:noFill/>
        </p:spPr>
        <p:txBody>
          <a:bodyPr wrap="none" rtlCol="0">
            <a:spAutoFit/>
          </a:bodyPr>
          <a:lstStyle/>
          <a:p>
            <a:pPr algn="ctr">
              <a:lnSpc>
                <a:spcPct val="150000"/>
              </a:lnSpc>
            </a:pPr>
            <a:r>
              <a:rPr lang="pt-BR" b="1" i="1" dirty="0" smtClean="0">
                <a:solidFill>
                  <a:srgbClr val="C00000"/>
                </a:solidFill>
              </a:rPr>
              <a:t>“E, </a:t>
            </a:r>
            <a:r>
              <a:rPr lang="pt-BR" b="1" i="1" dirty="0">
                <a:solidFill>
                  <a:srgbClr val="C00000"/>
                </a:solidFill>
              </a:rPr>
              <a:t>quando eu for e vos preparar lugar, voltarei e vos receberei </a:t>
            </a:r>
            <a:r>
              <a:rPr lang="pt-BR" b="1" i="1" dirty="0" smtClean="0">
                <a:solidFill>
                  <a:srgbClr val="C00000"/>
                </a:solidFill>
              </a:rPr>
              <a:t>para</a:t>
            </a:r>
          </a:p>
          <a:p>
            <a:pPr algn="ctr">
              <a:lnSpc>
                <a:spcPct val="150000"/>
              </a:lnSpc>
            </a:pPr>
            <a:r>
              <a:rPr lang="pt-BR" b="1" i="1" dirty="0" smtClean="0">
                <a:solidFill>
                  <a:srgbClr val="C00000"/>
                </a:solidFill>
              </a:rPr>
              <a:t> </a:t>
            </a:r>
            <a:r>
              <a:rPr lang="pt-BR" b="1" i="1" dirty="0">
                <a:solidFill>
                  <a:srgbClr val="C00000"/>
                </a:solidFill>
              </a:rPr>
              <a:t>mim mesmo, para que, onde eu estou, estejais vós </a:t>
            </a:r>
            <a:r>
              <a:rPr lang="pt-BR" b="1" i="1" dirty="0" smtClean="0">
                <a:solidFill>
                  <a:srgbClr val="C00000"/>
                </a:solidFill>
              </a:rPr>
              <a:t>também”.</a:t>
            </a:r>
            <a:endParaRPr lang="en-US" i="1" dirty="0">
              <a:solidFill>
                <a:srgbClr val="C00000"/>
              </a:solidFill>
            </a:endParaRPr>
          </a:p>
        </p:txBody>
      </p:sp>
      <p:cxnSp>
        <p:nvCxnSpPr>
          <p:cNvPr id="13" name="Straight Connector 12"/>
          <p:cNvCxnSpPr/>
          <p:nvPr/>
        </p:nvCxnSpPr>
        <p:spPr>
          <a:xfrm>
            <a:off x="1590675" y="3621290"/>
            <a:ext cx="88963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590675" y="4011815"/>
            <a:ext cx="88963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2809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1784"/>
            <a:ext cx="5038347" cy="632477"/>
          </a:xfrm>
          <a:prstGeom prst="rect">
            <a:avLst/>
          </a:prstGeom>
        </p:spPr>
      </p:pic>
      <p:sp>
        <p:nvSpPr>
          <p:cNvPr id="4" name="TextBox 3"/>
          <p:cNvSpPr txBox="1"/>
          <p:nvPr/>
        </p:nvSpPr>
        <p:spPr>
          <a:xfrm>
            <a:off x="2305048" y="2372212"/>
            <a:ext cx="7077077" cy="2246769"/>
          </a:xfrm>
          <a:prstGeom prst="rect">
            <a:avLst/>
          </a:prstGeom>
          <a:noFill/>
        </p:spPr>
        <p:txBody>
          <a:bodyPr wrap="square" rtlCol="0">
            <a:spAutoFit/>
          </a:bodyPr>
          <a:lstStyle/>
          <a:p>
            <a:pPr algn="ctr">
              <a:spcBef>
                <a:spcPts val="1800"/>
              </a:spcBef>
            </a:pPr>
            <a:r>
              <a:rPr lang="pt-BR" sz="2800" b="1" dirty="0">
                <a:solidFill>
                  <a:schemeClr val="bg2">
                    <a:lumMod val="25000"/>
                  </a:schemeClr>
                </a:solidFill>
              </a:rPr>
              <a:t>Deus deseja que todos se salvem (1Tm 2:3, 4) e estejam eternamente a Seu lado. Dia </a:t>
            </a:r>
            <a:r>
              <a:rPr lang="pt-BR" sz="2800" b="1" dirty="0" smtClean="0">
                <a:solidFill>
                  <a:schemeClr val="bg2">
                    <a:lumMod val="25000"/>
                  </a:schemeClr>
                </a:solidFill>
              </a:rPr>
              <a:t>a </a:t>
            </a:r>
            <a:r>
              <a:rPr lang="pt-BR" sz="2800" b="1" dirty="0">
                <a:solidFill>
                  <a:schemeClr val="bg2">
                    <a:lumMod val="25000"/>
                  </a:schemeClr>
                </a:solidFill>
              </a:rPr>
              <a:t>dia, expressamos nossa decisão de estar com Cristo por meio da obediência, em resposta à salvação concedida por Ele pela fé.</a:t>
            </a:r>
          </a:p>
        </p:txBody>
      </p:sp>
    </p:spTree>
    <p:extLst>
      <p:ext uri="{BB962C8B-B14F-4D97-AF65-F5344CB8AC3E}">
        <p14:creationId xmlns:p14="http://schemas.microsoft.com/office/powerpoint/2010/main" val="19036196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rgbClr val="C8C7DB"/>
            </a:gs>
            <a:gs pos="90259">
              <a:srgbClr val="C8C7DB"/>
            </a:gs>
            <a:gs pos="83000">
              <a:srgbClr val="C8C7DB"/>
            </a:gs>
            <a:gs pos="100000">
              <a:srgbClr val="C8C7DB"/>
            </a:gs>
          </a:gsLst>
          <a:lin ang="5400000" scaled="1"/>
        </a:gradFill>
        <a:effectLst/>
      </p:bgPr>
    </p:bg>
    <p:spTree>
      <p:nvGrpSpPr>
        <p:cNvPr id="1" name=""/>
        <p:cNvGrpSpPr/>
        <p:nvPr/>
      </p:nvGrpSpPr>
      <p:grpSpPr>
        <a:xfrm>
          <a:off x="0" y="0"/>
          <a:ext cx="0" cy="0"/>
          <a:chOff x="0" y="0"/>
          <a:chExt cx="0" cy="0"/>
        </a:xfrm>
      </p:grpSpPr>
      <p:pic>
        <p:nvPicPr>
          <p:cNvPr id="54" name="Picture 5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1784"/>
            <a:ext cx="5038347" cy="632477"/>
          </a:xfrm>
          <a:prstGeom prst="rect">
            <a:avLst/>
          </a:prstGeom>
        </p:spPr>
      </p:pic>
      <p:sp>
        <p:nvSpPr>
          <p:cNvPr id="8" name="Rectangle 7"/>
          <p:cNvSpPr/>
          <p:nvPr/>
        </p:nvSpPr>
        <p:spPr>
          <a:xfrm>
            <a:off x="0" y="5850294"/>
            <a:ext cx="12192000" cy="1007706"/>
          </a:xfrm>
          <a:prstGeom prst="rect">
            <a:avLst/>
          </a:prstGeom>
          <a:solidFill>
            <a:srgbClr val="888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38150" y="6200258"/>
            <a:ext cx="11315700" cy="307777"/>
          </a:xfrm>
          <a:prstGeom prst="rect">
            <a:avLst/>
          </a:prstGeom>
        </p:spPr>
        <p:txBody>
          <a:bodyPr wrap="square">
            <a:spAutoFit/>
          </a:bodyPr>
          <a:lstStyle/>
          <a:p>
            <a:pPr algn="ctr">
              <a:spcBef>
                <a:spcPts val="300"/>
              </a:spcBef>
            </a:pPr>
            <a:r>
              <a:rPr lang="pt-BR" sz="1400" b="1" i="1" dirty="0">
                <a:solidFill>
                  <a:schemeClr val="bg1"/>
                </a:solidFill>
              </a:rPr>
              <a:t>Então, Pedro e os demais apóstolos afirmaram: Antes, importa obedecer a Deus do que aos homens. </a:t>
            </a:r>
            <a:r>
              <a:rPr lang="pt-BR" sz="1400" b="1" i="1" dirty="0" smtClean="0">
                <a:solidFill>
                  <a:schemeClr val="bg1"/>
                </a:solidFill>
              </a:rPr>
              <a:t>Atos 5:29</a:t>
            </a:r>
            <a:endParaRPr lang="pt-BR" sz="1400" b="1" i="1" dirty="0">
              <a:solidFill>
                <a:schemeClr val="bg1"/>
              </a:solidFill>
            </a:endParaRPr>
          </a:p>
        </p:txBody>
      </p:sp>
      <p:sp>
        <p:nvSpPr>
          <p:cNvPr id="10" name="TextBox 9"/>
          <p:cNvSpPr txBox="1"/>
          <p:nvPr/>
        </p:nvSpPr>
        <p:spPr>
          <a:xfrm>
            <a:off x="816047" y="2188233"/>
            <a:ext cx="10724169" cy="584775"/>
          </a:xfrm>
          <a:prstGeom prst="rect">
            <a:avLst/>
          </a:prstGeom>
          <a:noFill/>
        </p:spPr>
        <p:txBody>
          <a:bodyPr wrap="square" rtlCol="0">
            <a:spAutoFit/>
          </a:bodyPr>
          <a:lstStyle/>
          <a:p>
            <a:r>
              <a:rPr lang="pt-BR" sz="3200" b="1" dirty="0" smtClean="0">
                <a:solidFill>
                  <a:srgbClr val="484C83"/>
                </a:solidFill>
              </a:rPr>
              <a:t>10</a:t>
            </a:r>
            <a:r>
              <a:rPr lang="pt-BR" sz="3200" b="1" dirty="0" smtClean="0"/>
              <a:t> </a:t>
            </a:r>
            <a:r>
              <a:rPr lang="pt-BR" sz="3200" b="1" dirty="0"/>
              <a:t>| Qual deve ser a atitude do verdadeiro cristão? </a:t>
            </a:r>
            <a:r>
              <a:rPr lang="pt-BR" sz="3200" i="1" dirty="0"/>
              <a:t>Atos 5:29</a:t>
            </a:r>
            <a:r>
              <a:rPr lang="en-US" sz="3200" b="1" dirty="0" smtClean="0"/>
              <a:t>.</a:t>
            </a:r>
            <a:endParaRPr lang="en-US" sz="3200" dirty="0"/>
          </a:p>
        </p:txBody>
      </p:sp>
      <p:sp>
        <p:nvSpPr>
          <p:cNvPr id="12" name="Rectangle 11"/>
          <p:cNvSpPr/>
          <p:nvPr/>
        </p:nvSpPr>
        <p:spPr>
          <a:xfrm>
            <a:off x="1045614" y="3030982"/>
            <a:ext cx="10100772" cy="523220"/>
          </a:xfrm>
          <a:prstGeom prst="rect">
            <a:avLst/>
          </a:prstGeom>
        </p:spPr>
        <p:txBody>
          <a:bodyPr wrap="square">
            <a:spAutoFit/>
          </a:bodyPr>
          <a:lstStyle/>
          <a:p>
            <a:pPr>
              <a:spcBef>
                <a:spcPts val="300"/>
              </a:spcBef>
            </a:pPr>
            <a:r>
              <a:rPr lang="pt-BR" sz="2800" dirty="0"/>
              <a:t>“Antes, importa </a:t>
            </a:r>
            <a:r>
              <a:rPr lang="pt-BR" sz="2800" dirty="0" smtClean="0"/>
              <a:t>___________________ </a:t>
            </a:r>
            <a:r>
              <a:rPr lang="pt-BR" sz="2800" dirty="0"/>
              <a:t>a Deus do </a:t>
            </a:r>
            <a:r>
              <a:rPr lang="pt-BR" sz="2800" dirty="0" smtClean="0"/>
              <a:t>que </a:t>
            </a:r>
            <a:r>
              <a:rPr lang="pt-BR" sz="2800" dirty="0"/>
              <a:t>aos homens.”</a:t>
            </a:r>
            <a:endParaRPr lang="en-US" sz="2800" dirty="0"/>
          </a:p>
        </p:txBody>
      </p:sp>
      <p:sp>
        <p:nvSpPr>
          <p:cNvPr id="14" name="TextBox 13"/>
          <p:cNvSpPr txBox="1"/>
          <p:nvPr/>
        </p:nvSpPr>
        <p:spPr>
          <a:xfrm>
            <a:off x="4437960" y="3030982"/>
            <a:ext cx="1200778" cy="464871"/>
          </a:xfrm>
          <a:prstGeom prst="rect">
            <a:avLst/>
          </a:prstGeom>
          <a:noFill/>
        </p:spPr>
        <p:txBody>
          <a:bodyPr wrap="none" rtlCol="0">
            <a:spAutoFit/>
          </a:bodyPr>
          <a:lstStyle/>
          <a:p>
            <a:pPr algn="ctr">
              <a:lnSpc>
                <a:spcPct val="150000"/>
              </a:lnSpc>
            </a:pPr>
            <a:r>
              <a:rPr lang="en-US" b="1" dirty="0" smtClean="0">
                <a:solidFill>
                  <a:srgbClr val="C00000"/>
                </a:solidFill>
              </a:rPr>
              <a:t>OBEDECER</a:t>
            </a:r>
            <a:endParaRPr lang="en-US" b="1" dirty="0">
              <a:solidFill>
                <a:srgbClr val="C00000"/>
              </a:solidFill>
            </a:endParaRPr>
          </a:p>
        </p:txBody>
      </p:sp>
    </p:spTree>
    <p:extLst>
      <p:ext uri="{BB962C8B-B14F-4D97-AF65-F5344CB8AC3E}">
        <p14:creationId xmlns:p14="http://schemas.microsoft.com/office/powerpoint/2010/main" val="4062595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1784"/>
            <a:ext cx="5038347" cy="632477"/>
          </a:xfrm>
          <a:prstGeom prst="rect">
            <a:avLst/>
          </a:prstGeom>
        </p:spPr>
      </p:pic>
      <p:sp>
        <p:nvSpPr>
          <p:cNvPr id="4" name="TextBox 3"/>
          <p:cNvSpPr txBox="1"/>
          <p:nvPr/>
        </p:nvSpPr>
        <p:spPr>
          <a:xfrm>
            <a:off x="2519173" y="2134087"/>
            <a:ext cx="7077077" cy="3108543"/>
          </a:xfrm>
          <a:prstGeom prst="rect">
            <a:avLst/>
          </a:prstGeom>
          <a:noFill/>
        </p:spPr>
        <p:txBody>
          <a:bodyPr wrap="square" rtlCol="0">
            <a:spAutoFit/>
          </a:bodyPr>
          <a:lstStyle/>
          <a:p>
            <a:pPr algn="ctr">
              <a:spcBef>
                <a:spcPts val="1800"/>
              </a:spcBef>
            </a:pPr>
            <a:r>
              <a:rPr lang="pt-BR" sz="2800" b="1" dirty="0">
                <a:solidFill>
                  <a:schemeClr val="bg2">
                    <a:lumMod val="25000"/>
                  </a:schemeClr>
                </a:solidFill>
              </a:rPr>
              <a:t>A obediência a Deus deve estar acima de todos os outros interesses humanos. O Senhor protegerá os que tiverem Seu selo na fronte. Assim, Ele mostrará que atua em favor de Seu remanescente fiel e cumprirá a promessa de Deus: “Grande paz têm os que amam a Tua lei; para eles não há tropeço”(</a:t>
            </a:r>
            <a:r>
              <a:rPr lang="pt-BR" sz="2800" b="1" dirty="0" err="1">
                <a:solidFill>
                  <a:schemeClr val="bg2">
                    <a:lumMod val="25000"/>
                  </a:schemeClr>
                </a:solidFill>
              </a:rPr>
              <a:t>Sl</a:t>
            </a:r>
            <a:r>
              <a:rPr lang="pt-BR" sz="2800" b="1" dirty="0">
                <a:solidFill>
                  <a:schemeClr val="bg2">
                    <a:lumMod val="25000"/>
                  </a:schemeClr>
                </a:solidFill>
              </a:rPr>
              <a:t> 119:165).</a:t>
            </a:r>
          </a:p>
        </p:txBody>
      </p:sp>
    </p:spTree>
    <p:extLst>
      <p:ext uri="{BB962C8B-B14F-4D97-AF65-F5344CB8AC3E}">
        <p14:creationId xmlns:p14="http://schemas.microsoft.com/office/powerpoint/2010/main" val="24093805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1784"/>
            <a:ext cx="5038347" cy="632477"/>
          </a:xfrm>
          <a:prstGeom prst="rect">
            <a:avLst/>
          </a:prstGeom>
        </p:spPr>
      </p:pic>
      <p:sp>
        <p:nvSpPr>
          <p:cNvPr id="5" name="Rectangle 4"/>
          <p:cNvSpPr/>
          <p:nvPr/>
        </p:nvSpPr>
        <p:spPr>
          <a:xfrm>
            <a:off x="3376568" y="2184822"/>
            <a:ext cx="4881608" cy="3071360"/>
          </a:xfrm>
          <a:prstGeom prst="rect">
            <a:avLst/>
          </a:prstGeom>
          <a:solidFill>
            <a:srgbClr val="C8C7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3730110" y="2393860"/>
            <a:ext cx="4128015" cy="2862322"/>
          </a:xfrm>
          <a:prstGeom prst="rect">
            <a:avLst/>
          </a:prstGeom>
          <a:noFill/>
        </p:spPr>
        <p:txBody>
          <a:bodyPr wrap="square" rtlCol="0">
            <a:spAutoFit/>
          </a:bodyPr>
          <a:lstStyle/>
          <a:p>
            <a:pPr algn="ctr"/>
            <a:r>
              <a:rPr lang="en-US" b="1" dirty="0" smtClean="0">
                <a:solidFill>
                  <a:srgbClr val="484C83"/>
                </a:solidFill>
              </a:rPr>
              <a:t>MEU COMPROMISSO:</a:t>
            </a:r>
          </a:p>
          <a:p>
            <a:pPr algn="ctr"/>
            <a:endParaRPr lang="en-US" b="1" dirty="0"/>
          </a:p>
          <a:p>
            <a:pPr algn="ctr"/>
            <a:r>
              <a:rPr lang="pt-BR" b="1" dirty="0"/>
              <a:t>Entendi que a besta que surge da terra simboliza os Estados Unidos da América</a:t>
            </a:r>
            <a:r>
              <a:rPr lang="pt-BR" b="1" dirty="0" smtClean="0"/>
              <a:t>, o </a:t>
            </a:r>
            <a:r>
              <a:rPr lang="pt-BR" b="1" dirty="0"/>
              <a:t>qual dará apoio à primeira besta por meio de seu poder e </a:t>
            </a:r>
            <a:r>
              <a:rPr lang="pt-BR" b="1" dirty="0" smtClean="0"/>
              <a:t>influência. Eu me comprometo a obedecer a Deus, mesmo quando os homens pedirem ou me forçarem a fazer o contrário.</a:t>
            </a:r>
            <a:endParaRPr lang="en-US" dirty="0" smtClean="0"/>
          </a:p>
          <a:p>
            <a:pPr algn="ctr"/>
            <a:endParaRPr lang="en-US" dirty="0" smtClean="0"/>
          </a:p>
        </p:txBody>
      </p:sp>
    </p:spTree>
    <p:extLst>
      <p:ext uri="{BB962C8B-B14F-4D97-AF65-F5344CB8AC3E}">
        <p14:creationId xmlns:p14="http://schemas.microsoft.com/office/powerpoint/2010/main" val="31239830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1784"/>
            <a:ext cx="5038347" cy="632477"/>
          </a:xfrm>
          <a:prstGeom prst="rect">
            <a:avLst/>
          </a:prstGeom>
        </p:spPr>
      </p:pic>
      <p:sp>
        <p:nvSpPr>
          <p:cNvPr id="3" name="TextBox 2"/>
          <p:cNvSpPr txBox="1"/>
          <p:nvPr/>
        </p:nvSpPr>
        <p:spPr>
          <a:xfrm>
            <a:off x="489722" y="1296952"/>
            <a:ext cx="7396978" cy="4755148"/>
          </a:xfrm>
          <a:prstGeom prst="rect">
            <a:avLst/>
          </a:prstGeom>
          <a:noFill/>
        </p:spPr>
        <p:txBody>
          <a:bodyPr wrap="square" rtlCol="0">
            <a:spAutoFit/>
          </a:bodyPr>
          <a:lstStyle/>
          <a:p>
            <a:pPr>
              <a:spcBef>
                <a:spcPts val="1800"/>
              </a:spcBef>
            </a:pPr>
            <a:r>
              <a:rPr lang="pt-BR" b="1" dirty="0">
                <a:solidFill>
                  <a:schemeClr val="bg2">
                    <a:lumMod val="25000"/>
                  </a:schemeClr>
                </a:solidFill>
              </a:rPr>
              <a:t>Talvez geografia não seja o seu forte e você conheça muito pouco </a:t>
            </a:r>
            <a:r>
              <a:rPr lang="pt-BR" b="1" dirty="0" err="1" smtClean="0">
                <a:solidFill>
                  <a:schemeClr val="bg2">
                    <a:lumMod val="25000"/>
                  </a:schemeClr>
                </a:solidFill>
              </a:rPr>
              <a:t>ounada</a:t>
            </a:r>
            <a:r>
              <a:rPr lang="pt-BR" b="1" dirty="0" smtClean="0">
                <a:solidFill>
                  <a:schemeClr val="bg2">
                    <a:lumMod val="25000"/>
                  </a:schemeClr>
                </a:solidFill>
              </a:rPr>
              <a:t> </a:t>
            </a:r>
            <a:r>
              <a:rPr lang="pt-BR" b="1" dirty="0">
                <a:solidFill>
                  <a:schemeClr val="bg2">
                    <a:lumMod val="25000"/>
                  </a:schemeClr>
                </a:solidFill>
              </a:rPr>
              <a:t>sobre a maioria dos países do mundo. Mesmo assim, há uma nação sobre a qual você com certeza já ouviu falar mais do que qualquer outra. É também provável que já tenha visto muitas cenas desse país e que tenha consigo muitos objetos fabricados e inventados nele. O principal idioma falado ali é a língua mais estudada e conhecida em todo o mundo. A moeda corrente neste país é valiosa, e sua cidadania é o sonho de milhares de pessoas que nasceram em outras terras. Você já descobriu que país é esse?</a:t>
            </a:r>
          </a:p>
          <a:p>
            <a:pPr>
              <a:spcBef>
                <a:spcPts val="1800"/>
              </a:spcBef>
            </a:pPr>
            <a:r>
              <a:rPr lang="pt-BR" b="1" dirty="0">
                <a:solidFill>
                  <a:schemeClr val="bg2">
                    <a:lumMod val="25000"/>
                  </a:schemeClr>
                </a:solidFill>
              </a:rPr>
              <a:t>Os Estados Unidos da América são, desde o fim da Segunda Guerra </a:t>
            </a:r>
            <a:r>
              <a:rPr lang="pt-BR" b="1" dirty="0" smtClean="0">
                <a:solidFill>
                  <a:schemeClr val="bg2">
                    <a:lumMod val="25000"/>
                  </a:schemeClr>
                </a:solidFill>
              </a:rPr>
              <a:t>Mundial, a </a:t>
            </a:r>
            <a:r>
              <a:rPr lang="pt-BR" b="1" dirty="0">
                <a:solidFill>
                  <a:schemeClr val="bg2">
                    <a:lumMod val="25000"/>
                  </a:schemeClr>
                </a:solidFill>
              </a:rPr>
              <a:t>nação mais poderosa do planeta. Mas pouca gente sabe que </a:t>
            </a:r>
            <a:r>
              <a:rPr lang="pt-BR" b="1" dirty="0" smtClean="0">
                <a:solidFill>
                  <a:schemeClr val="bg2">
                    <a:lumMod val="25000"/>
                  </a:schemeClr>
                </a:solidFill>
              </a:rPr>
              <a:t>essa hegemonia </a:t>
            </a:r>
            <a:r>
              <a:rPr lang="pt-BR" b="1" dirty="0">
                <a:solidFill>
                  <a:schemeClr val="bg2">
                    <a:lumMod val="25000"/>
                  </a:schemeClr>
                </a:solidFill>
              </a:rPr>
              <a:t>no panorama mundial foi prevista muitos séculos antes, na </a:t>
            </a:r>
            <a:r>
              <a:rPr lang="pt-BR" b="1" dirty="0" smtClean="0">
                <a:solidFill>
                  <a:schemeClr val="bg2">
                    <a:lumMod val="25000"/>
                  </a:schemeClr>
                </a:solidFill>
              </a:rPr>
              <a:t>Bíblia. Nesta </a:t>
            </a:r>
            <a:r>
              <a:rPr lang="pt-BR" b="1" dirty="0">
                <a:solidFill>
                  <a:schemeClr val="bg2">
                    <a:lumMod val="25000"/>
                  </a:schemeClr>
                </a:solidFill>
              </a:rPr>
              <a:t>lição, você descobrirá o que está previsto no Apocalipse sobre </a:t>
            </a:r>
            <a:r>
              <a:rPr lang="pt-BR" b="1" dirty="0" smtClean="0">
                <a:solidFill>
                  <a:schemeClr val="bg2">
                    <a:lumMod val="25000"/>
                  </a:schemeClr>
                </a:solidFill>
              </a:rPr>
              <a:t>os Estados </a:t>
            </a:r>
            <a:r>
              <a:rPr lang="pt-BR" b="1" dirty="0">
                <a:solidFill>
                  <a:schemeClr val="bg2">
                    <a:lumMod val="25000"/>
                  </a:schemeClr>
                </a:solidFill>
              </a:rPr>
              <a:t>Unidos e como a influência política e religiosa desse país terá </a:t>
            </a:r>
            <a:r>
              <a:rPr lang="pt-BR" b="1" dirty="0" smtClean="0">
                <a:solidFill>
                  <a:schemeClr val="bg2">
                    <a:lumMod val="25000"/>
                  </a:schemeClr>
                </a:solidFill>
              </a:rPr>
              <a:t>um papel </a:t>
            </a:r>
            <a:r>
              <a:rPr lang="pt-BR" b="1" dirty="0">
                <a:solidFill>
                  <a:schemeClr val="bg2">
                    <a:lumMod val="25000"/>
                  </a:schemeClr>
                </a:solidFill>
              </a:rPr>
              <a:t>crucial nas profecias que se cumprirão num futuro não muito distante</a:t>
            </a:r>
            <a:r>
              <a:rPr lang="pt-BR" b="1" dirty="0" smtClean="0">
                <a:solidFill>
                  <a:schemeClr val="bg2">
                    <a:lumMod val="25000"/>
                  </a:schemeClr>
                </a:solidFill>
              </a:rPr>
              <a:t>. Estude </a:t>
            </a:r>
            <a:r>
              <a:rPr lang="pt-BR" b="1" dirty="0">
                <a:solidFill>
                  <a:schemeClr val="bg2">
                    <a:lumMod val="25000"/>
                  </a:schemeClr>
                </a:solidFill>
              </a:rPr>
              <a:t>e acompanhe os acontecimentos. Você se certificará de que a </a:t>
            </a:r>
            <a:r>
              <a:rPr lang="pt-BR" b="1" dirty="0" smtClean="0">
                <a:solidFill>
                  <a:schemeClr val="bg2">
                    <a:lumMod val="25000"/>
                  </a:schemeClr>
                </a:solidFill>
              </a:rPr>
              <a:t>Bíblia mais </a:t>
            </a:r>
            <a:r>
              <a:rPr lang="pt-BR" b="1" dirty="0">
                <a:solidFill>
                  <a:schemeClr val="bg2">
                    <a:lumMod val="25000"/>
                  </a:schemeClr>
                </a:solidFill>
              </a:rPr>
              <a:t>uma vez tem razão.</a:t>
            </a:r>
          </a:p>
        </p:txBody>
      </p:sp>
    </p:spTree>
    <p:extLst>
      <p:ext uri="{BB962C8B-B14F-4D97-AF65-F5344CB8AC3E}">
        <p14:creationId xmlns:p14="http://schemas.microsoft.com/office/powerpoint/2010/main" val="18325884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rgbClr val="C8C7DB"/>
            </a:gs>
            <a:gs pos="90259">
              <a:srgbClr val="C8C7DB"/>
            </a:gs>
            <a:gs pos="83000">
              <a:srgbClr val="C8C7DB"/>
            </a:gs>
            <a:gs pos="100000">
              <a:srgbClr val="C8C7DB"/>
            </a:gs>
          </a:gsLst>
          <a:lin ang="5400000" scaled="1"/>
        </a:gradFill>
        <a:effectLst/>
      </p:bgPr>
    </p:bg>
    <p:spTree>
      <p:nvGrpSpPr>
        <p:cNvPr id="1" name=""/>
        <p:cNvGrpSpPr/>
        <p:nvPr/>
      </p:nvGrpSpPr>
      <p:grpSpPr>
        <a:xfrm>
          <a:off x="0" y="0"/>
          <a:ext cx="0" cy="0"/>
          <a:chOff x="0" y="0"/>
          <a:chExt cx="0" cy="0"/>
        </a:xfrm>
      </p:grpSpPr>
      <p:sp>
        <p:nvSpPr>
          <p:cNvPr id="55" name="Rectangle 54"/>
          <p:cNvSpPr/>
          <p:nvPr/>
        </p:nvSpPr>
        <p:spPr>
          <a:xfrm>
            <a:off x="8534400" y="0"/>
            <a:ext cx="3657599" cy="6858000"/>
          </a:xfrm>
          <a:prstGeom prst="rect">
            <a:avLst/>
          </a:prstGeom>
          <a:solidFill>
            <a:srgbClr val="888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8762999" y="343540"/>
            <a:ext cx="3200399" cy="6170920"/>
          </a:xfrm>
          <a:prstGeom prst="rect">
            <a:avLst/>
          </a:prstGeom>
        </p:spPr>
        <p:txBody>
          <a:bodyPr wrap="square">
            <a:spAutoFit/>
          </a:bodyPr>
          <a:lstStyle/>
          <a:p>
            <a:pPr>
              <a:spcBef>
                <a:spcPts val="300"/>
              </a:spcBef>
            </a:pPr>
            <a:r>
              <a:rPr lang="pt-BR" sz="1300" b="1" i="1" baseline="30000" dirty="0" smtClean="0">
                <a:solidFill>
                  <a:schemeClr val="bg1"/>
                </a:solidFill>
              </a:rPr>
              <a:t>11</a:t>
            </a:r>
            <a:r>
              <a:rPr lang="pt-BR" sz="1300" b="1" i="1" dirty="0" smtClean="0">
                <a:solidFill>
                  <a:schemeClr val="bg1"/>
                </a:solidFill>
              </a:rPr>
              <a:t>Vi </a:t>
            </a:r>
            <a:r>
              <a:rPr lang="pt-BR" sz="1300" b="1" i="1" dirty="0">
                <a:solidFill>
                  <a:schemeClr val="bg1"/>
                </a:solidFill>
              </a:rPr>
              <a:t>ainda outra besta emergir da terra; possuía dois chifres, parecendo cordeiro, mas falava como </a:t>
            </a:r>
            <a:r>
              <a:rPr lang="pt-BR" sz="1300" b="1" i="1" dirty="0" smtClean="0">
                <a:solidFill>
                  <a:schemeClr val="bg1"/>
                </a:solidFill>
              </a:rPr>
              <a:t>dragão. </a:t>
            </a:r>
            <a:r>
              <a:rPr lang="pt-BR" sz="1300" b="1" i="1" baseline="30000" dirty="0" smtClean="0">
                <a:solidFill>
                  <a:schemeClr val="bg1"/>
                </a:solidFill>
              </a:rPr>
              <a:t>12</a:t>
            </a:r>
            <a:r>
              <a:rPr lang="pt-BR" sz="1300" b="1" i="1" dirty="0" smtClean="0">
                <a:solidFill>
                  <a:schemeClr val="bg1"/>
                </a:solidFill>
              </a:rPr>
              <a:t>Exerce </a:t>
            </a:r>
            <a:r>
              <a:rPr lang="pt-BR" sz="1300" b="1" i="1" dirty="0">
                <a:solidFill>
                  <a:schemeClr val="bg1"/>
                </a:solidFill>
              </a:rPr>
              <a:t>toda a autoridade da primeira besta na sua presença. Faz com que a terra e os seus habitantes adorem a primeira besta, cuja ferida mortal fora </a:t>
            </a:r>
            <a:r>
              <a:rPr lang="pt-BR" sz="1300" b="1" i="1" dirty="0" smtClean="0">
                <a:solidFill>
                  <a:schemeClr val="bg1"/>
                </a:solidFill>
              </a:rPr>
              <a:t>curada. </a:t>
            </a:r>
            <a:r>
              <a:rPr lang="pt-BR" sz="1300" b="1" i="1" baseline="30000" dirty="0" smtClean="0">
                <a:solidFill>
                  <a:schemeClr val="bg1"/>
                </a:solidFill>
              </a:rPr>
              <a:t>13</a:t>
            </a:r>
            <a:r>
              <a:rPr lang="pt-BR" sz="1300" b="1" i="1" dirty="0" smtClean="0">
                <a:solidFill>
                  <a:schemeClr val="bg1"/>
                </a:solidFill>
              </a:rPr>
              <a:t>Também </a:t>
            </a:r>
            <a:r>
              <a:rPr lang="pt-BR" sz="1300" b="1" i="1" dirty="0">
                <a:solidFill>
                  <a:schemeClr val="bg1"/>
                </a:solidFill>
              </a:rPr>
              <a:t>opera grandes sinais, de maneira que até fogo do céu faz descer à terra, diante dos homens.</a:t>
            </a:r>
          </a:p>
          <a:p>
            <a:pPr>
              <a:spcBef>
                <a:spcPts val="300"/>
              </a:spcBef>
            </a:pPr>
            <a:r>
              <a:rPr lang="pt-BR" sz="1300" b="1" i="1" baseline="30000" dirty="0" smtClean="0">
                <a:solidFill>
                  <a:schemeClr val="bg1"/>
                </a:solidFill>
              </a:rPr>
              <a:t>14</a:t>
            </a:r>
            <a:r>
              <a:rPr lang="pt-BR" sz="1300" b="1" i="1" dirty="0" smtClean="0">
                <a:solidFill>
                  <a:schemeClr val="bg1"/>
                </a:solidFill>
              </a:rPr>
              <a:t>Seduz </a:t>
            </a:r>
            <a:r>
              <a:rPr lang="pt-BR" sz="1300" b="1" i="1" dirty="0">
                <a:solidFill>
                  <a:schemeClr val="bg1"/>
                </a:solidFill>
              </a:rPr>
              <a:t>os que habitam sobre a terra por causa dos sinais que lhe foi dado executar diante da besta, dizendo aos que habitam sobre a terra que façam uma imagem à besta, àquela que, ferida à espada, sobreviveu</a:t>
            </a:r>
            <a:r>
              <a:rPr lang="pt-BR" sz="1300" b="1" i="1" dirty="0" smtClean="0">
                <a:solidFill>
                  <a:schemeClr val="bg1"/>
                </a:solidFill>
              </a:rPr>
              <a:t>;  </a:t>
            </a:r>
            <a:r>
              <a:rPr lang="pt-BR" sz="1300" b="1" i="1" baseline="30000" dirty="0" smtClean="0">
                <a:solidFill>
                  <a:schemeClr val="bg1"/>
                </a:solidFill>
              </a:rPr>
              <a:t>15</a:t>
            </a:r>
            <a:r>
              <a:rPr lang="pt-BR" sz="1300" b="1" i="1" dirty="0" smtClean="0">
                <a:solidFill>
                  <a:schemeClr val="bg1"/>
                </a:solidFill>
              </a:rPr>
              <a:t>e </a:t>
            </a:r>
            <a:r>
              <a:rPr lang="pt-BR" sz="1300" b="1" i="1" dirty="0">
                <a:solidFill>
                  <a:schemeClr val="bg1"/>
                </a:solidFill>
              </a:rPr>
              <a:t>lhe foi dado comunicar fôlego à imagem da besta, para que não só a imagem falasse, como ainda fizesse morrer quantos não adorassem a imagem da besta</a:t>
            </a:r>
            <a:r>
              <a:rPr lang="pt-BR" sz="1300" b="1" i="1" dirty="0" smtClean="0">
                <a:solidFill>
                  <a:schemeClr val="bg1"/>
                </a:solidFill>
              </a:rPr>
              <a:t>. </a:t>
            </a:r>
            <a:r>
              <a:rPr lang="pt-BR" sz="1300" b="1" i="1" baseline="30000" dirty="0" smtClean="0">
                <a:solidFill>
                  <a:schemeClr val="bg1"/>
                </a:solidFill>
              </a:rPr>
              <a:t>16</a:t>
            </a:r>
            <a:r>
              <a:rPr lang="pt-BR" sz="1300" b="1" i="1" dirty="0" smtClean="0">
                <a:solidFill>
                  <a:schemeClr val="bg1"/>
                </a:solidFill>
              </a:rPr>
              <a:t>A </a:t>
            </a:r>
            <a:r>
              <a:rPr lang="pt-BR" sz="1300" b="1" i="1" dirty="0">
                <a:solidFill>
                  <a:schemeClr val="bg1"/>
                </a:solidFill>
              </a:rPr>
              <a:t>todos, os pequenos e os grandes, os ricos e os pobres, os livres e os escravos, faz que lhes seja dada certa marca sobre a mão direita ou sobre a </a:t>
            </a:r>
            <a:r>
              <a:rPr lang="pt-BR" sz="1300" b="1" i="1" dirty="0" smtClean="0">
                <a:solidFill>
                  <a:schemeClr val="bg1"/>
                </a:solidFill>
              </a:rPr>
              <a:t>fronte, </a:t>
            </a:r>
            <a:r>
              <a:rPr lang="pt-BR" sz="1300" b="1" i="1" baseline="30000" dirty="0" smtClean="0">
                <a:solidFill>
                  <a:schemeClr val="bg1"/>
                </a:solidFill>
              </a:rPr>
              <a:t>17</a:t>
            </a:r>
            <a:r>
              <a:rPr lang="pt-BR" sz="1300" b="1" i="1" dirty="0" smtClean="0">
                <a:solidFill>
                  <a:schemeClr val="bg1"/>
                </a:solidFill>
              </a:rPr>
              <a:t>para </a:t>
            </a:r>
            <a:r>
              <a:rPr lang="pt-BR" sz="1300" b="1" i="1" dirty="0">
                <a:solidFill>
                  <a:schemeClr val="bg1"/>
                </a:solidFill>
              </a:rPr>
              <a:t>que ninguém possa comprar ou vender, senão aquele que tem a marca, o nome da besta ou o número do seu nome.</a:t>
            </a:r>
          </a:p>
          <a:p>
            <a:pPr>
              <a:spcBef>
                <a:spcPts val="300"/>
              </a:spcBef>
            </a:pPr>
            <a:r>
              <a:rPr lang="pt-BR" sz="1300" b="1" i="1" baseline="30000" dirty="0" smtClean="0">
                <a:solidFill>
                  <a:schemeClr val="bg1"/>
                </a:solidFill>
              </a:rPr>
              <a:t>18</a:t>
            </a:r>
            <a:r>
              <a:rPr lang="pt-BR" sz="1300" b="1" i="1" dirty="0" smtClean="0">
                <a:solidFill>
                  <a:schemeClr val="bg1"/>
                </a:solidFill>
              </a:rPr>
              <a:t>Aqui </a:t>
            </a:r>
            <a:r>
              <a:rPr lang="pt-BR" sz="1300" b="1" i="1" dirty="0">
                <a:solidFill>
                  <a:schemeClr val="bg1"/>
                </a:solidFill>
              </a:rPr>
              <a:t>está a sabedoria. Aquele que tem entendimento calcule o número da besta, pois é número de homem. Ora, esse número é seiscentos e sessenta e seis.  </a:t>
            </a:r>
            <a:r>
              <a:rPr lang="pt-BR" sz="1300" b="1" i="1" dirty="0" smtClean="0">
                <a:solidFill>
                  <a:schemeClr val="bg1"/>
                </a:solidFill>
              </a:rPr>
              <a:t>        Apocalipse 13:11-18</a:t>
            </a:r>
            <a:endParaRPr lang="pt-BR" sz="1300" b="1" i="1" dirty="0">
              <a:solidFill>
                <a:schemeClr val="bg1"/>
              </a:solidFill>
            </a:endParaRPr>
          </a:p>
        </p:txBody>
      </p:sp>
      <p:pic>
        <p:nvPicPr>
          <p:cNvPr id="54" name="Picture 5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1784"/>
            <a:ext cx="5038347" cy="632477"/>
          </a:xfrm>
          <a:prstGeom prst="rect">
            <a:avLst/>
          </a:prstGeom>
        </p:spPr>
      </p:pic>
      <p:sp>
        <p:nvSpPr>
          <p:cNvPr id="56" name="TextBox 55"/>
          <p:cNvSpPr txBox="1"/>
          <p:nvPr/>
        </p:nvSpPr>
        <p:spPr>
          <a:xfrm>
            <a:off x="570459" y="3102270"/>
            <a:ext cx="6478042" cy="1384995"/>
          </a:xfrm>
          <a:prstGeom prst="rect">
            <a:avLst/>
          </a:prstGeom>
          <a:noFill/>
        </p:spPr>
        <p:txBody>
          <a:bodyPr wrap="square" rtlCol="0">
            <a:spAutoFit/>
          </a:bodyPr>
          <a:lstStyle/>
          <a:p>
            <a:pPr algn="ctr"/>
            <a:r>
              <a:rPr lang="pt-BR" sz="2800" b="1" dirty="0">
                <a:solidFill>
                  <a:srgbClr val="484C83"/>
                </a:solidFill>
              </a:rPr>
              <a:t>1</a:t>
            </a:r>
            <a:r>
              <a:rPr lang="pt-BR" sz="2800" b="1" dirty="0"/>
              <a:t> | Que potência mundial é representada pela </a:t>
            </a:r>
            <a:r>
              <a:rPr lang="pt-BR" sz="2800" b="1" dirty="0" smtClean="0"/>
              <a:t>besta que surge </a:t>
            </a:r>
            <a:r>
              <a:rPr lang="pt-BR" sz="2800" b="1" dirty="0"/>
              <a:t>da terra? </a:t>
            </a:r>
            <a:endParaRPr lang="pt-BR" sz="2800" b="1" dirty="0" smtClean="0"/>
          </a:p>
          <a:p>
            <a:pPr algn="ctr"/>
            <a:r>
              <a:rPr lang="pt-BR" sz="2800" i="1" dirty="0" smtClean="0"/>
              <a:t>Apocalipse 13:11-18</a:t>
            </a:r>
            <a:endParaRPr lang="en-US" sz="2800" dirty="0"/>
          </a:p>
        </p:txBody>
      </p:sp>
      <p:pic>
        <p:nvPicPr>
          <p:cNvPr id="57" name="Picture 56"/>
          <p:cNvPicPr>
            <a:picLocks noChangeAspect="1"/>
          </p:cNvPicPr>
          <p:nvPr/>
        </p:nvPicPr>
        <p:blipFill>
          <a:blip r:embed="rId3"/>
          <a:stretch>
            <a:fillRect/>
          </a:stretch>
        </p:blipFill>
        <p:spPr>
          <a:xfrm>
            <a:off x="6238355" y="934261"/>
            <a:ext cx="1620292" cy="1611891"/>
          </a:xfrm>
          <a:prstGeom prst="rect">
            <a:avLst/>
          </a:prstGeom>
        </p:spPr>
      </p:pic>
      <p:cxnSp>
        <p:nvCxnSpPr>
          <p:cNvPr id="58" name="Straight Connector 57"/>
          <p:cNvCxnSpPr/>
          <p:nvPr/>
        </p:nvCxnSpPr>
        <p:spPr>
          <a:xfrm>
            <a:off x="570458" y="4924204"/>
            <a:ext cx="62875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329747" y="4473299"/>
            <a:ext cx="2768963" cy="464871"/>
          </a:xfrm>
          <a:prstGeom prst="rect">
            <a:avLst/>
          </a:prstGeom>
          <a:noFill/>
        </p:spPr>
        <p:txBody>
          <a:bodyPr wrap="none" rtlCol="0">
            <a:spAutoFit/>
          </a:bodyPr>
          <a:lstStyle/>
          <a:p>
            <a:pPr algn="ctr">
              <a:lnSpc>
                <a:spcPct val="150000"/>
              </a:lnSpc>
            </a:pPr>
            <a:r>
              <a:rPr lang="pt-BR" b="1" dirty="0" smtClean="0">
                <a:solidFill>
                  <a:srgbClr val="C00000"/>
                </a:solidFill>
              </a:rPr>
              <a:t>Estados </a:t>
            </a:r>
            <a:r>
              <a:rPr lang="pt-BR" b="1" dirty="0">
                <a:solidFill>
                  <a:srgbClr val="C00000"/>
                </a:solidFill>
              </a:rPr>
              <a:t>Unidos da </a:t>
            </a:r>
            <a:r>
              <a:rPr lang="pt-BR" b="1" dirty="0" smtClean="0">
                <a:solidFill>
                  <a:srgbClr val="C00000"/>
                </a:solidFill>
              </a:rPr>
              <a:t>América</a:t>
            </a:r>
            <a:endParaRPr lang="en-US" dirty="0">
              <a:solidFill>
                <a:srgbClr val="C00000"/>
              </a:solidFill>
            </a:endParaRPr>
          </a:p>
        </p:txBody>
      </p:sp>
    </p:spTree>
    <p:extLst>
      <p:ext uri="{BB962C8B-B14F-4D97-AF65-F5344CB8AC3E}">
        <p14:creationId xmlns:p14="http://schemas.microsoft.com/office/powerpoint/2010/main" val="3543792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1784"/>
            <a:ext cx="5038347" cy="632477"/>
          </a:xfrm>
          <a:prstGeom prst="rect">
            <a:avLst/>
          </a:prstGeom>
        </p:spPr>
      </p:pic>
      <p:sp>
        <p:nvSpPr>
          <p:cNvPr id="4" name="TextBox 3"/>
          <p:cNvSpPr txBox="1"/>
          <p:nvPr/>
        </p:nvSpPr>
        <p:spPr>
          <a:xfrm>
            <a:off x="1695450" y="1819762"/>
            <a:ext cx="8305800" cy="3785652"/>
          </a:xfrm>
          <a:prstGeom prst="rect">
            <a:avLst/>
          </a:prstGeom>
          <a:noFill/>
        </p:spPr>
        <p:txBody>
          <a:bodyPr wrap="square" rtlCol="0">
            <a:spAutoFit/>
          </a:bodyPr>
          <a:lstStyle/>
          <a:p>
            <a:pPr algn="ctr">
              <a:spcBef>
                <a:spcPts val="1800"/>
              </a:spcBef>
            </a:pPr>
            <a:r>
              <a:rPr lang="pt-BR" sz="2400" b="1" dirty="0">
                <a:solidFill>
                  <a:schemeClr val="bg2">
                    <a:lumMod val="25000"/>
                  </a:schemeClr>
                </a:solidFill>
              </a:rPr>
              <a:t>Sendo que, em profecia, “mar” representa povos (</a:t>
            </a:r>
            <a:r>
              <a:rPr lang="pt-BR" sz="2400" b="1" dirty="0" err="1">
                <a:solidFill>
                  <a:schemeClr val="bg2">
                    <a:lumMod val="25000"/>
                  </a:schemeClr>
                </a:solidFill>
              </a:rPr>
              <a:t>Ap</a:t>
            </a:r>
            <a:r>
              <a:rPr lang="pt-BR" sz="2400" b="1" dirty="0">
                <a:solidFill>
                  <a:schemeClr val="bg2">
                    <a:lumMod val="25000"/>
                  </a:schemeClr>
                </a:solidFill>
              </a:rPr>
              <a:t> 17:15), “terra” representa lugar pouco habitado. Fala-se então de uma nação que tem seu início em uma região afastada da Europa, onde a Igreja de Roma estava sediada. Note que esse novo poder mundial desponta no período em que a ferida mortal da besta do mar é curada (13:12). A única nação que surge como um poder mundial nesse período são os Estados Unidos da América. Inicialmente agindo de forma branda, sob os princípios da Reforma Protestante, aos poucos este país se afastará dos ideais cristãos e demonstrará intolerância.</a:t>
            </a:r>
          </a:p>
        </p:txBody>
      </p:sp>
    </p:spTree>
    <p:extLst>
      <p:ext uri="{BB962C8B-B14F-4D97-AF65-F5344CB8AC3E}">
        <p14:creationId xmlns:p14="http://schemas.microsoft.com/office/powerpoint/2010/main" val="30341978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rgbClr val="C8C7DB"/>
            </a:gs>
            <a:gs pos="90259">
              <a:srgbClr val="C8C7DB"/>
            </a:gs>
            <a:gs pos="83000">
              <a:srgbClr val="C8C7DB"/>
            </a:gs>
            <a:gs pos="100000">
              <a:srgbClr val="C8C7DB"/>
            </a:gs>
          </a:gsLst>
          <a:lin ang="5400000" scaled="1"/>
        </a:gradFill>
        <a:effectLst/>
      </p:bgPr>
    </p:bg>
    <p:spTree>
      <p:nvGrpSpPr>
        <p:cNvPr id="1" name=""/>
        <p:cNvGrpSpPr/>
        <p:nvPr/>
      </p:nvGrpSpPr>
      <p:grpSpPr>
        <a:xfrm>
          <a:off x="0" y="0"/>
          <a:ext cx="0" cy="0"/>
          <a:chOff x="0" y="0"/>
          <a:chExt cx="0" cy="0"/>
        </a:xfrm>
      </p:grpSpPr>
      <p:pic>
        <p:nvPicPr>
          <p:cNvPr id="54" name="Picture 5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1784"/>
            <a:ext cx="5038347" cy="632477"/>
          </a:xfrm>
          <a:prstGeom prst="rect">
            <a:avLst/>
          </a:prstGeom>
        </p:spPr>
      </p:pic>
      <p:sp>
        <p:nvSpPr>
          <p:cNvPr id="8" name="Rectangle 7"/>
          <p:cNvSpPr/>
          <p:nvPr/>
        </p:nvSpPr>
        <p:spPr>
          <a:xfrm>
            <a:off x="0" y="5850294"/>
            <a:ext cx="12192000" cy="1007706"/>
          </a:xfrm>
          <a:prstGeom prst="rect">
            <a:avLst/>
          </a:prstGeom>
          <a:solidFill>
            <a:srgbClr val="888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032299" y="3275382"/>
            <a:ext cx="8007128" cy="880369"/>
          </a:xfrm>
          <a:prstGeom prst="rect">
            <a:avLst/>
          </a:prstGeom>
          <a:noFill/>
        </p:spPr>
        <p:txBody>
          <a:bodyPr wrap="none" rtlCol="0">
            <a:spAutoFit/>
          </a:bodyPr>
          <a:lstStyle/>
          <a:p>
            <a:pPr algn="ctr">
              <a:lnSpc>
                <a:spcPct val="150000"/>
              </a:lnSpc>
            </a:pPr>
            <a:r>
              <a:rPr lang="pt-BR" b="1" dirty="0">
                <a:solidFill>
                  <a:srgbClr val="C00000"/>
                </a:solidFill>
              </a:rPr>
              <a:t>Sua extensa influência espiritual produzirá um falso </a:t>
            </a:r>
            <a:r>
              <a:rPr lang="pt-BR" b="1" dirty="0" err="1">
                <a:solidFill>
                  <a:srgbClr val="C00000"/>
                </a:solidFill>
              </a:rPr>
              <a:t>reavivamento</a:t>
            </a:r>
            <a:r>
              <a:rPr lang="pt-BR" b="1" dirty="0">
                <a:solidFill>
                  <a:srgbClr val="C00000"/>
                </a:solidFill>
              </a:rPr>
              <a:t> de </a:t>
            </a:r>
            <a:endParaRPr lang="pt-BR" b="1" dirty="0" smtClean="0">
              <a:solidFill>
                <a:srgbClr val="C00000"/>
              </a:solidFill>
            </a:endParaRPr>
          </a:p>
          <a:p>
            <a:pPr algn="ctr">
              <a:lnSpc>
                <a:spcPct val="150000"/>
              </a:lnSpc>
            </a:pPr>
            <a:r>
              <a:rPr lang="pt-BR" b="1" dirty="0" smtClean="0">
                <a:solidFill>
                  <a:srgbClr val="C00000"/>
                </a:solidFill>
              </a:rPr>
              <a:t>dimensões </a:t>
            </a:r>
            <a:r>
              <a:rPr lang="pt-BR" b="1" dirty="0">
                <a:solidFill>
                  <a:srgbClr val="C00000"/>
                </a:solidFill>
              </a:rPr>
              <a:t>mundiais, que reforçará as principais reivindicações da Igreja de Roma.</a:t>
            </a:r>
            <a:endParaRPr lang="en-US" dirty="0">
              <a:solidFill>
                <a:srgbClr val="C00000"/>
              </a:solidFill>
            </a:endParaRPr>
          </a:p>
        </p:txBody>
      </p:sp>
      <p:cxnSp>
        <p:nvCxnSpPr>
          <p:cNvPr id="10" name="Straight Connector 9"/>
          <p:cNvCxnSpPr/>
          <p:nvPr/>
        </p:nvCxnSpPr>
        <p:spPr>
          <a:xfrm>
            <a:off x="1638300" y="3740253"/>
            <a:ext cx="88963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95300" y="6088689"/>
            <a:ext cx="11201400" cy="530915"/>
          </a:xfrm>
          <a:prstGeom prst="rect">
            <a:avLst/>
          </a:prstGeom>
        </p:spPr>
        <p:txBody>
          <a:bodyPr wrap="square">
            <a:spAutoFit/>
          </a:bodyPr>
          <a:lstStyle/>
          <a:p>
            <a:pPr algn="ctr">
              <a:spcBef>
                <a:spcPts val="300"/>
              </a:spcBef>
            </a:pPr>
            <a:r>
              <a:rPr lang="pt-BR" sz="1300" b="1" i="1" baseline="30000" dirty="0" smtClean="0">
                <a:solidFill>
                  <a:schemeClr val="bg1"/>
                </a:solidFill>
              </a:rPr>
              <a:t>12</a:t>
            </a:r>
            <a:r>
              <a:rPr lang="pt-BR" sz="1300" b="1" i="1" dirty="0" smtClean="0">
                <a:solidFill>
                  <a:schemeClr val="bg1"/>
                </a:solidFill>
              </a:rPr>
              <a:t>Exerce </a:t>
            </a:r>
            <a:r>
              <a:rPr lang="pt-BR" sz="1300" b="1" i="1" dirty="0">
                <a:solidFill>
                  <a:schemeClr val="bg1"/>
                </a:solidFill>
              </a:rPr>
              <a:t>toda a autoridade da primeira besta na sua presença. Faz com que a terra e os seus habitantes adorem a primeira besta, cuja ferida mortal fora curada.</a:t>
            </a:r>
          </a:p>
          <a:p>
            <a:pPr algn="ctr">
              <a:spcBef>
                <a:spcPts val="300"/>
              </a:spcBef>
            </a:pPr>
            <a:r>
              <a:rPr lang="pt-BR" sz="1300" b="1" i="1" baseline="30000" dirty="0" smtClean="0">
                <a:solidFill>
                  <a:schemeClr val="bg1"/>
                </a:solidFill>
              </a:rPr>
              <a:t>13</a:t>
            </a:r>
            <a:r>
              <a:rPr lang="pt-BR" sz="1300" b="1" i="1" dirty="0" smtClean="0">
                <a:solidFill>
                  <a:schemeClr val="bg1"/>
                </a:solidFill>
              </a:rPr>
              <a:t>Também </a:t>
            </a:r>
            <a:r>
              <a:rPr lang="pt-BR" sz="1300" b="1" i="1" dirty="0">
                <a:solidFill>
                  <a:schemeClr val="bg1"/>
                </a:solidFill>
              </a:rPr>
              <a:t>opera grandes sinais, de maneira que até fogo do céu faz descer à terra, diante dos homens. Apocalipse </a:t>
            </a:r>
            <a:r>
              <a:rPr lang="pt-BR" sz="1300" b="1" i="1" dirty="0" smtClean="0">
                <a:solidFill>
                  <a:schemeClr val="bg1"/>
                </a:solidFill>
              </a:rPr>
              <a:t>13:12, 13</a:t>
            </a:r>
            <a:endParaRPr lang="pt-BR" sz="1300" b="1" i="1" dirty="0">
              <a:solidFill>
                <a:schemeClr val="bg1"/>
              </a:solidFill>
            </a:endParaRPr>
          </a:p>
        </p:txBody>
      </p:sp>
      <p:sp>
        <p:nvSpPr>
          <p:cNvPr id="12" name="TextBox 11"/>
          <p:cNvSpPr txBox="1"/>
          <p:nvPr/>
        </p:nvSpPr>
        <p:spPr>
          <a:xfrm>
            <a:off x="1149537" y="2216974"/>
            <a:ext cx="9772649" cy="1077218"/>
          </a:xfrm>
          <a:prstGeom prst="rect">
            <a:avLst/>
          </a:prstGeom>
          <a:noFill/>
        </p:spPr>
        <p:txBody>
          <a:bodyPr wrap="square" rtlCol="0">
            <a:spAutoFit/>
          </a:bodyPr>
          <a:lstStyle/>
          <a:p>
            <a:pPr algn="ctr"/>
            <a:r>
              <a:rPr lang="pt-BR" sz="3200" b="1" dirty="0" smtClean="0">
                <a:solidFill>
                  <a:srgbClr val="484C83"/>
                </a:solidFill>
              </a:rPr>
              <a:t>2</a:t>
            </a:r>
            <a:r>
              <a:rPr lang="pt-BR" sz="3200" b="1" dirty="0" smtClean="0"/>
              <a:t> </a:t>
            </a:r>
            <a:r>
              <a:rPr lang="pt-BR" sz="3200" b="1" dirty="0"/>
              <a:t>| Qual será o papel desempenhado por esse poder mundial conforme </a:t>
            </a:r>
            <a:r>
              <a:rPr lang="pt-BR" sz="3200" b="1" dirty="0" smtClean="0"/>
              <a:t>a profecia? </a:t>
            </a:r>
            <a:r>
              <a:rPr lang="en-US" sz="3200" i="1" dirty="0" err="1" smtClean="0"/>
              <a:t>Apocalipse</a:t>
            </a:r>
            <a:r>
              <a:rPr lang="en-US" sz="3200" i="1" dirty="0" smtClean="0"/>
              <a:t> </a:t>
            </a:r>
            <a:r>
              <a:rPr lang="en-US" sz="3200" i="1" dirty="0"/>
              <a:t>13:12, </a:t>
            </a:r>
            <a:r>
              <a:rPr lang="en-US" sz="3200" i="1" dirty="0" smtClean="0"/>
              <a:t>13</a:t>
            </a:r>
            <a:endParaRPr lang="en-US" sz="3200" dirty="0"/>
          </a:p>
        </p:txBody>
      </p:sp>
      <p:cxnSp>
        <p:nvCxnSpPr>
          <p:cNvPr id="16" name="Straight Connector 15"/>
          <p:cNvCxnSpPr/>
          <p:nvPr/>
        </p:nvCxnSpPr>
        <p:spPr>
          <a:xfrm>
            <a:off x="1638300" y="4155751"/>
            <a:ext cx="88963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7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1784"/>
            <a:ext cx="5038347" cy="632477"/>
          </a:xfrm>
          <a:prstGeom prst="rect">
            <a:avLst/>
          </a:prstGeom>
        </p:spPr>
      </p:pic>
      <p:sp>
        <p:nvSpPr>
          <p:cNvPr id="4" name="TextBox 3"/>
          <p:cNvSpPr txBox="1"/>
          <p:nvPr/>
        </p:nvSpPr>
        <p:spPr>
          <a:xfrm>
            <a:off x="1666874" y="1753087"/>
            <a:ext cx="8848726" cy="3785652"/>
          </a:xfrm>
          <a:prstGeom prst="rect">
            <a:avLst/>
          </a:prstGeom>
          <a:noFill/>
        </p:spPr>
        <p:txBody>
          <a:bodyPr wrap="square" rtlCol="0">
            <a:spAutoFit/>
          </a:bodyPr>
          <a:lstStyle/>
          <a:p>
            <a:pPr algn="ctr">
              <a:spcBef>
                <a:spcPts val="1800"/>
              </a:spcBef>
            </a:pPr>
            <a:r>
              <a:rPr lang="pt-BR" sz="2400" b="1" dirty="0">
                <a:solidFill>
                  <a:schemeClr val="bg2">
                    <a:lumMod val="25000"/>
                  </a:schemeClr>
                </a:solidFill>
              </a:rPr>
              <a:t>O texto bíblico faz referência a uma imitação do Espírito Santo. O verso 13 menciona sinais e fogo descendo do céu. Isso lembra a dotação do Espírito Santo (At 2), que desceu do Céu em forma de línguas de fogo e se manifestou em sinais miraculosos. Os Estados Unidos são o berço do pentecostalismo e da renovação carismática. Por meio do falar em línguas estranhas, milagres e curas, esses movimentos religiosos pretendem reproduzir o verdadeiro Pentecostes ocorrido em Atos 2. Sua extensa influência espiritual </a:t>
            </a:r>
            <a:r>
              <a:rPr lang="pt-BR" sz="2400" b="1" dirty="0" smtClean="0">
                <a:solidFill>
                  <a:schemeClr val="bg2">
                    <a:lumMod val="25000"/>
                  </a:schemeClr>
                </a:solidFill>
              </a:rPr>
              <a:t>produzirá um </a:t>
            </a:r>
            <a:r>
              <a:rPr lang="pt-BR" sz="2400" b="1" dirty="0">
                <a:solidFill>
                  <a:schemeClr val="bg2">
                    <a:lumMod val="25000"/>
                  </a:schemeClr>
                </a:solidFill>
              </a:rPr>
              <a:t>falso </a:t>
            </a:r>
            <a:r>
              <a:rPr lang="pt-BR" sz="2400" b="1" dirty="0" err="1">
                <a:solidFill>
                  <a:schemeClr val="bg2">
                    <a:lumMod val="25000"/>
                  </a:schemeClr>
                </a:solidFill>
              </a:rPr>
              <a:t>reavivamento</a:t>
            </a:r>
            <a:r>
              <a:rPr lang="pt-BR" sz="2400" b="1" dirty="0">
                <a:solidFill>
                  <a:schemeClr val="bg2">
                    <a:lumMod val="25000"/>
                  </a:schemeClr>
                </a:solidFill>
              </a:rPr>
              <a:t> de dimensões mundiais, que reforçará as principais reivindicações da Igreja de Roma</a:t>
            </a:r>
            <a:r>
              <a:rPr lang="pt-BR" sz="2400" b="1" dirty="0" smtClean="0">
                <a:solidFill>
                  <a:schemeClr val="bg2">
                    <a:lumMod val="25000"/>
                  </a:schemeClr>
                </a:solidFill>
              </a:rPr>
              <a:t>.</a:t>
            </a:r>
            <a:endParaRPr lang="pt-BR" sz="2400" b="1" dirty="0">
              <a:solidFill>
                <a:schemeClr val="bg2">
                  <a:lumMod val="25000"/>
                </a:schemeClr>
              </a:solidFill>
            </a:endParaRPr>
          </a:p>
        </p:txBody>
      </p:sp>
    </p:spTree>
    <p:extLst>
      <p:ext uri="{BB962C8B-B14F-4D97-AF65-F5344CB8AC3E}">
        <p14:creationId xmlns:p14="http://schemas.microsoft.com/office/powerpoint/2010/main" val="10022205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rgbClr val="C8C7DB"/>
            </a:gs>
            <a:gs pos="90259">
              <a:srgbClr val="C8C7DB"/>
            </a:gs>
            <a:gs pos="83000">
              <a:srgbClr val="C8C7DB"/>
            </a:gs>
            <a:gs pos="100000">
              <a:srgbClr val="C8C7DB"/>
            </a:gs>
          </a:gsLst>
          <a:lin ang="5400000" scaled="1"/>
        </a:gradFill>
        <a:effectLst/>
      </p:bgPr>
    </p:bg>
    <p:spTree>
      <p:nvGrpSpPr>
        <p:cNvPr id="1" name=""/>
        <p:cNvGrpSpPr/>
        <p:nvPr/>
      </p:nvGrpSpPr>
      <p:grpSpPr>
        <a:xfrm>
          <a:off x="0" y="0"/>
          <a:ext cx="0" cy="0"/>
          <a:chOff x="0" y="0"/>
          <a:chExt cx="0" cy="0"/>
        </a:xfrm>
      </p:grpSpPr>
      <p:pic>
        <p:nvPicPr>
          <p:cNvPr id="54" name="Picture 5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1784"/>
            <a:ext cx="5038347" cy="632477"/>
          </a:xfrm>
          <a:prstGeom prst="rect">
            <a:avLst/>
          </a:prstGeom>
        </p:spPr>
      </p:pic>
      <p:sp>
        <p:nvSpPr>
          <p:cNvPr id="8" name="Rectangle 7"/>
          <p:cNvSpPr/>
          <p:nvPr/>
        </p:nvSpPr>
        <p:spPr>
          <a:xfrm>
            <a:off x="0" y="4895850"/>
            <a:ext cx="12192000" cy="1962150"/>
          </a:xfrm>
          <a:prstGeom prst="rect">
            <a:avLst/>
          </a:prstGeom>
          <a:solidFill>
            <a:srgbClr val="888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634946" y="3275382"/>
            <a:ext cx="8801833" cy="464871"/>
          </a:xfrm>
          <a:prstGeom prst="rect">
            <a:avLst/>
          </a:prstGeom>
          <a:noFill/>
        </p:spPr>
        <p:txBody>
          <a:bodyPr wrap="none" rtlCol="0">
            <a:spAutoFit/>
          </a:bodyPr>
          <a:lstStyle/>
          <a:p>
            <a:pPr algn="ctr">
              <a:lnSpc>
                <a:spcPct val="150000"/>
              </a:lnSpc>
            </a:pPr>
            <a:r>
              <a:rPr lang="pt-BR" b="1" dirty="0" smtClean="0">
                <a:solidFill>
                  <a:srgbClr val="C00000"/>
                </a:solidFill>
              </a:rPr>
              <a:t>A </a:t>
            </a:r>
            <a:r>
              <a:rPr lang="pt-BR" b="1" dirty="0">
                <a:solidFill>
                  <a:srgbClr val="C00000"/>
                </a:solidFill>
              </a:rPr>
              <a:t>união de poderes religiosos e civis com o propósito de tentar impor uma prática idólatra.</a:t>
            </a:r>
            <a:endParaRPr lang="en-US" dirty="0">
              <a:solidFill>
                <a:srgbClr val="C00000"/>
              </a:solidFill>
            </a:endParaRPr>
          </a:p>
        </p:txBody>
      </p:sp>
      <p:cxnSp>
        <p:nvCxnSpPr>
          <p:cNvPr id="10" name="Straight Connector 9"/>
          <p:cNvCxnSpPr/>
          <p:nvPr/>
        </p:nvCxnSpPr>
        <p:spPr>
          <a:xfrm>
            <a:off x="1390650" y="3740253"/>
            <a:ext cx="94964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52436" y="5093583"/>
            <a:ext cx="11268075" cy="1646605"/>
          </a:xfrm>
          <a:prstGeom prst="rect">
            <a:avLst/>
          </a:prstGeom>
        </p:spPr>
        <p:txBody>
          <a:bodyPr wrap="square">
            <a:spAutoFit/>
          </a:bodyPr>
          <a:lstStyle/>
          <a:p>
            <a:pPr algn="ctr">
              <a:spcBef>
                <a:spcPts val="300"/>
              </a:spcBef>
            </a:pPr>
            <a:r>
              <a:rPr lang="pt-BR" sz="1300" b="1" i="1" baseline="30000" dirty="0" smtClean="0">
                <a:solidFill>
                  <a:schemeClr val="bg1"/>
                </a:solidFill>
              </a:rPr>
              <a:t>14</a:t>
            </a:r>
            <a:r>
              <a:rPr lang="pt-BR" sz="1300" b="1" i="1" dirty="0" smtClean="0">
                <a:solidFill>
                  <a:schemeClr val="bg1"/>
                </a:solidFill>
              </a:rPr>
              <a:t>Seduz </a:t>
            </a:r>
            <a:r>
              <a:rPr lang="pt-BR" sz="1300" b="1" i="1" dirty="0">
                <a:solidFill>
                  <a:schemeClr val="bg1"/>
                </a:solidFill>
              </a:rPr>
              <a:t>os que habitam sobre a terra por causa dos sinais que lhe foi dado executar diante da besta, dizendo aos que habitam sobre a </a:t>
            </a:r>
            <a:r>
              <a:rPr lang="pt-BR" sz="1300" b="1" i="1" dirty="0" smtClean="0">
                <a:solidFill>
                  <a:schemeClr val="bg1"/>
                </a:solidFill>
              </a:rPr>
              <a:t>                                             terra </a:t>
            </a:r>
            <a:r>
              <a:rPr lang="pt-BR" sz="1300" b="1" i="1" dirty="0">
                <a:solidFill>
                  <a:schemeClr val="bg1"/>
                </a:solidFill>
              </a:rPr>
              <a:t>que façam uma imagem à besta, àquela que, ferida à espada, sobreviveu;</a:t>
            </a:r>
          </a:p>
          <a:p>
            <a:pPr algn="ctr">
              <a:spcBef>
                <a:spcPts val="300"/>
              </a:spcBef>
            </a:pPr>
            <a:r>
              <a:rPr lang="pt-BR" sz="1300" b="1" i="1" baseline="30000" dirty="0" smtClean="0">
                <a:solidFill>
                  <a:schemeClr val="bg1"/>
                </a:solidFill>
              </a:rPr>
              <a:t>15</a:t>
            </a:r>
            <a:r>
              <a:rPr lang="pt-BR" sz="1300" b="1" i="1" dirty="0" smtClean="0">
                <a:solidFill>
                  <a:schemeClr val="bg1"/>
                </a:solidFill>
              </a:rPr>
              <a:t>e </a:t>
            </a:r>
            <a:r>
              <a:rPr lang="pt-BR" sz="1300" b="1" i="1" dirty="0">
                <a:solidFill>
                  <a:schemeClr val="bg1"/>
                </a:solidFill>
              </a:rPr>
              <a:t>lhe foi dado comunicar fôlego à imagem da besta, para que não só a imagem falasse, como ainda fizesse morrer quantos não adorassem a imagem da besta.</a:t>
            </a:r>
          </a:p>
          <a:p>
            <a:pPr algn="ctr">
              <a:spcBef>
                <a:spcPts val="300"/>
              </a:spcBef>
            </a:pPr>
            <a:r>
              <a:rPr lang="pt-BR" sz="1300" b="1" i="1" baseline="30000" dirty="0" smtClean="0">
                <a:solidFill>
                  <a:schemeClr val="bg1"/>
                </a:solidFill>
              </a:rPr>
              <a:t>16</a:t>
            </a:r>
            <a:r>
              <a:rPr lang="pt-BR" sz="1300" b="1" i="1" dirty="0" smtClean="0">
                <a:solidFill>
                  <a:schemeClr val="bg1"/>
                </a:solidFill>
              </a:rPr>
              <a:t>A </a:t>
            </a:r>
            <a:r>
              <a:rPr lang="pt-BR" sz="1300" b="1" i="1" dirty="0">
                <a:solidFill>
                  <a:schemeClr val="bg1"/>
                </a:solidFill>
              </a:rPr>
              <a:t>todos, os pequenos e os grandes, os ricos e os pobres, os livres e os escravos, faz que lhes seja dada certa marca sobre a mão direita ou sobre a fronte,</a:t>
            </a:r>
          </a:p>
          <a:p>
            <a:pPr algn="ctr">
              <a:spcBef>
                <a:spcPts val="300"/>
              </a:spcBef>
            </a:pPr>
            <a:r>
              <a:rPr lang="pt-BR" sz="1300" b="1" i="1" baseline="30000" dirty="0" smtClean="0">
                <a:solidFill>
                  <a:schemeClr val="bg1"/>
                </a:solidFill>
              </a:rPr>
              <a:t>17</a:t>
            </a:r>
            <a:r>
              <a:rPr lang="pt-BR" sz="1300" b="1" i="1" dirty="0" smtClean="0">
                <a:solidFill>
                  <a:schemeClr val="bg1"/>
                </a:solidFill>
              </a:rPr>
              <a:t>para </a:t>
            </a:r>
            <a:r>
              <a:rPr lang="pt-BR" sz="1300" b="1" i="1" dirty="0">
                <a:solidFill>
                  <a:schemeClr val="bg1"/>
                </a:solidFill>
              </a:rPr>
              <a:t>que ninguém possa comprar ou vender, senão aquele que tem a marca, o nome da besta ou o número do seu nome.</a:t>
            </a:r>
          </a:p>
          <a:p>
            <a:pPr algn="ctr">
              <a:spcBef>
                <a:spcPts val="300"/>
              </a:spcBef>
            </a:pPr>
            <a:r>
              <a:rPr lang="pt-BR" sz="1300" b="1" i="1" baseline="30000" dirty="0" smtClean="0">
                <a:solidFill>
                  <a:schemeClr val="bg1"/>
                </a:solidFill>
              </a:rPr>
              <a:t>18</a:t>
            </a:r>
            <a:r>
              <a:rPr lang="pt-BR" sz="1300" b="1" i="1" dirty="0" smtClean="0">
                <a:solidFill>
                  <a:schemeClr val="bg1"/>
                </a:solidFill>
              </a:rPr>
              <a:t>Aqui </a:t>
            </a:r>
            <a:r>
              <a:rPr lang="pt-BR" sz="1300" b="1" i="1" dirty="0">
                <a:solidFill>
                  <a:schemeClr val="bg1"/>
                </a:solidFill>
              </a:rPr>
              <a:t>está a sabedoria. Aquele que tem entendimento calcule o número da besta, pois é número de homem. Ora, esse número é seiscentos e sessenta e seis. Apocalipse </a:t>
            </a:r>
            <a:r>
              <a:rPr lang="pt-BR" sz="1300" b="1" i="1" dirty="0" smtClean="0">
                <a:solidFill>
                  <a:schemeClr val="bg1"/>
                </a:solidFill>
              </a:rPr>
              <a:t>13:14-18</a:t>
            </a:r>
            <a:endParaRPr lang="pt-BR" sz="1300" b="1" i="1" dirty="0">
              <a:solidFill>
                <a:schemeClr val="bg1"/>
              </a:solidFill>
            </a:endParaRPr>
          </a:p>
        </p:txBody>
      </p:sp>
      <p:sp>
        <p:nvSpPr>
          <p:cNvPr id="13" name="TextBox 12"/>
          <p:cNvSpPr txBox="1"/>
          <p:nvPr/>
        </p:nvSpPr>
        <p:spPr>
          <a:xfrm>
            <a:off x="1128712" y="2198164"/>
            <a:ext cx="9915525" cy="1077218"/>
          </a:xfrm>
          <a:prstGeom prst="rect">
            <a:avLst/>
          </a:prstGeom>
          <a:noFill/>
        </p:spPr>
        <p:txBody>
          <a:bodyPr wrap="square" rtlCol="0">
            <a:spAutoFit/>
          </a:bodyPr>
          <a:lstStyle/>
          <a:p>
            <a:pPr algn="ctr"/>
            <a:r>
              <a:rPr lang="pt-BR" sz="3200" b="1" dirty="0" smtClean="0">
                <a:solidFill>
                  <a:srgbClr val="484C83"/>
                </a:solidFill>
              </a:rPr>
              <a:t>3</a:t>
            </a:r>
            <a:r>
              <a:rPr lang="pt-BR" sz="3200" b="1" dirty="0" smtClean="0"/>
              <a:t> </a:t>
            </a:r>
            <a:r>
              <a:rPr lang="pt-BR" sz="3200" b="1" dirty="0"/>
              <a:t>| Qual é a relação entre as duas bestas do Apocalipse</a:t>
            </a:r>
            <a:r>
              <a:rPr lang="pt-BR" sz="3200" b="1" dirty="0" smtClean="0"/>
              <a:t>? </a:t>
            </a:r>
            <a:r>
              <a:rPr lang="pt-BR" sz="3200" i="1" dirty="0" smtClean="0"/>
              <a:t>Apocalipse </a:t>
            </a:r>
            <a:r>
              <a:rPr lang="pt-BR" sz="3200" i="1" dirty="0"/>
              <a:t>13:14-18</a:t>
            </a:r>
            <a:endParaRPr lang="en-US" sz="3200" dirty="0"/>
          </a:p>
        </p:txBody>
      </p:sp>
    </p:spTree>
    <p:extLst>
      <p:ext uri="{BB962C8B-B14F-4D97-AF65-F5344CB8AC3E}">
        <p14:creationId xmlns:p14="http://schemas.microsoft.com/office/powerpoint/2010/main" val="2472821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1784"/>
            <a:ext cx="5038347" cy="632477"/>
          </a:xfrm>
          <a:prstGeom prst="rect">
            <a:avLst/>
          </a:prstGeom>
        </p:spPr>
      </p:pic>
      <p:sp>
        <p:nvSpPr>
          <p:cNvPr id="4" name="TextBox 3"/>
          <p:cNvSpPr txBox="1"/>
          <p:nvPr/>
        </p:nvSpPr>
        <p:spPr>
          <a:xfrm>
            <a:off x="1666874" y="1848337"/>
            <a:ext cx="8848726" cy="3785652"/>
          </a:xfrm>
          <a:prstGeom prst="rect">
            <a:avLst/>
          </a:prstGeom>
          <a:noFill/>
        </p:spPr>
        <p:txBody>
          <a:bodyPr wrap="square" rtlCol="0">
            <a:spAutoFit/>
          </a:bodyPr>
          <a:lstStyle/>
          <a:p>
            <a:pPr algn="ctr">
              <a:spcBef>
                <a:spcPts val="1800"/>
              </a:spcBef>
            </a:pPr>
            <a:r>
              <a:rPr lang="pt-BR" sz="2400" b="1" dirty="0">
                <a:solidFill>
                  <a:schemeClr val="bg2">
                    <a:lumMod val="25000"/>
                  </a:schemeClr>
                </a:solidFill>
              </a:rPr>
              <a:t>A Igreja de Roma, na Idade Média, impunha sua autoridade por meio de </a:t>
            </a:r>
            <a:r>
              <a:rPr lang="pt-BR" sz="2400" b="1" dirty="0" smtClean="0">
                <a:solidFill>
                  <a:schemeClr val="bg2">
                    <a:lumMod val="25000"/>
                  </a:schemeClr>
                </a:solidFill>
              </a:rPr>
              <a:t>um sistema </a:t>
            </a:r>
            <a:r>
              <a:rPr lang="pt-BR" sz="2400" b="1" dirty="0">
                <a:solidFill>
                  <a:schemeClr val="bg2">
                    <a:lumMod val="25000"/>
                  </a:schemeClr>
                </a:solidFill>
              </a:rPr>
              <a:t>legislativo repressivo pelo qual o governo civil perseguia e </a:t>
            </a:r>
            <a:r>
              <a:rPr lang="pt-BR" sz="2400" b="1" dirty="0" smtClean="0">
                <a:solidFill>
                  <a:schemeClr val="bg2">
                    <a:lumMod val="25000"/>
                  </a:schemeClr>
                </a:solidFill>
              </a:rPr>
              <a:t>matava os </a:t>
            </a:r>
            <a:r>
              <a:rPr lang="pt-BR" sz="2400" b="1" dirty="0">
                <a:solidFill>
                  <a:schemeClr val="bg2">
                    <a:lumMod val="25000"/>
                  </a:schemeClr>
                </a:solidFill>
              </a:rPr>
              <a:t>dissidentes. Essa profecia diz que, num futuro próximo, haverá um </a:t>
            </a:r>
            <a:r>
              <a:rPr lang="pt-BR" sz="2400" b="1" dirty="0" smtClean="0">
                <a:solidFill>
                  <a:schemeClr val="bg2">
                    <a:lumMod val="25000"/>
                  </a:schemeClr>
                </a:solidFill>
              </a:rPr>
              <a:t>poder político </a:t>
            </a:r>
            <a:r>
              <a:rPr lang="pt-BR" sz="2400" b="1" dirty="0">
                <a:solidFill>
                  <a:schemeClr val="bg2">
                    <a:lumMod val="25000"/>
                  </a:schemeClr>
                </a:solidFill>
              </a:rPr>
              <a:t>com autoridade semelhante para se opor à liberdade de consciência com os mesmos resultados obtidos durante a Inquisição – à semelhança </a:t>
            </a:r>
            <a:r>
              <a:rPr lang="pt-BR" sz="2400" b="1" dirty="0" smtClean="0">
                <a:solidFill>
                  <a:schemeClr val="bg2">
                    <a:lumMod val="25000"/>
                  </a:schemeClr>
                </a:solidFill>
              </a:rPr>
              <a:t>da adoração </a:t>
            </a:r>
            <a:r>
              <a:rPr lang="pt-BR" sz="2400" b="1" dirty="0">
                <a:solidFill>
                  <a:schemeClr val="bg2">
                    <a:lumMod val="25000"/>
                  </a:schemeClr>
                </a:solidFill>
              </a:rPr>
              <a:t>imposta à imagem de ouro, em Daniel 3. O texto se refere à </a:t>
            </a:r>
            <a:r>
              <a:rPr lang="pt-BR" sz="2400" b="1" dirty="0" smtClean="0">
                <a:solidFill>
                  <a:schemeClr val="bg2">
                    <a:lumMod val="25000"/>
                  </a:schemeClr>
                </a:solidFill>
              </a:rPr>
              <a:t>união de </a:t>
            </a:r>
            <a:r>
              <a:rPr lang="pt-BR" sz="2400" b="1" dirty="0">
                <a:solidFill>
                  <a:schemeClr val="bg2">
                    <a:lumMod val="25000"/>
                  </a:schemeClr>
                </a:solidFill>
              </a:rPr>
              <a:t>poderes religiosos e civis com o propósito de tentar impor uma </a:t>
            </a:r>
            <a:r>
              <a:rPr lang="pt-BR" sz="2400" b="1" dirty="0" smtClean="0">
                <a:solidFill>
                  <a:schemeClr val="bg2">
                    <a:lumMod val="25000"/>
                  </a:schemeClr>
                </a:solidFill>
              </a:rPr>
              <a:t>prática idólatra</a:t>
            </a:r>
            <a:r>
              <a:rPr lang="pt-BR" sz="2400" b="1" dirty="0">
                <a:solidFill>
                  <a:schemeClr val="bg2">
                    <a:lumMod val="25000"/>
                  </a:schemeClr>
                </a:solidFill>
              </a:rPr>
              <a:t>. A recusa em reconhecer a autoridade dessa aliança implicará </a:t>
            </a:r>
            <a:r>
              <a:rPr lang="pt-BR" sz="2400" b="1" dirty="0" smtClean="0">
                <a:solidFill>
                  <a:schemeClr val="bg2">
                    <a:lumMod val="25000"/>
                  </a:schemeClr>
                </a:solidFill>
              </a:rPr>
              <a:t>no decreto </a:t>
            </a:r>
            <a:r>
              <a:rPr lang="pt-BR" sz="2400" b="1" dirty="0">
                <a:solidFill>
                  <a:schemeClr val="bg2">
                    <a:lumMod val="25000"/>
                  </a:schemeClr>
                </a:solidFill>
              </a:rPr>
              <a:t>de morte aos fiéis a Cristo.</a:t>
            </a:r>
          </a:p>
        </p:txBody>
      </p:sp>
    </p:spTree>
    <p:extLst>
      <p:ext uri="{BB962C8B-B14F-4D97-AF65-F5344CB8AC3E}">
        <p14:creationId xmlns:p14="http://schemas.microsoft.com/office/powerpoint/2010/main" val="725198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8185</TotalTime>
  <Words>2444</Words>
  <Application>Microsoft Office PowerPoint</Application>
  <PresentationFormat>Widescreen</PresentationFormat>
  <Paragraphs>81</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Suzana Lima</dc:creator>
  <cp:lastModifiedBy>Suzana Lima</cp:lastModifiedBy>
  <cp:revision>286</cp:revision>
  <dcterms:created xsi:type="dcterms:W3CDTF">2019-02-15T00:40:10Z</dcterms:created>
  <dcterms:modified xsi:type="dcterms:W3CDTF">2019-03-01T12:16:16Z</dcterms:modified>
</cp:coreProperties>
</file>