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476" r:id="rId4"/>
    <p:sldId id="360" r:id="rId5"/>
    <p:sldId id="632" r:id="rId6"/>
    <p:sldId id="633" r:id="rId7"/>
    <p:sldId id="634" r:id="rId8"/>
    <p:sldId id="635" r:id="rId9"/>
    <p:sldId id="636" r:id="rId10"/>
    <p:sldId id="637" r:id="rId11"/>
    <p:sldId id="638" r:id="rId12"/>
    <p:sldId id="639" r:id="rId13"/>
    <p:sldId id="640" r:id="rId14"/>
    <p:sldId id="641" r:id="rId15"/>
    <p:sldId id="642" r:id="rId16"/>
    <p:sldId id="643" r:id="rId17"/>
    <p:sldId id="644" r:id="rId18"/>
    <p:sldId id="645" r:id="rId19"/>
    <p:sldId id="646" r:id="rId20"/>
    <p:sldId id="64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CABE"/>
    <a:srgbClr val="C1D1C7"/>
    <a:srgbClr val="E5D0C9"/>
    <a:srgbClr val="D9BBB1"/>
    <a:srgbClr val="E2CCC4"/>
    <a:srgbClr val="C8C7DB"/>
    <a:srgbClr val="BEBDD5"/>
    <a:srgbClr val="8887B3"/>
    <a:srgbClr val="B6CDD8"/>
    <a:srgbClr val="A2C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5CF8B-C93B-40CE-A2FE-1B18DDFEDA5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BBC80-F9DE-4DCE-BDC4-EE5C6798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6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8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5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2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4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7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oc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C1D1C7"/>
            </a:gs>
            <a:gs pos="90259">
              <a:srgbClr val="C1D1C7"/>
            </a:gs>
            <a:gs pos="83000">
              <a:srgbClr val="C1D1C7"/>
            </a:gs>
            <a:gs pos="100000">
              <a:srgbClr val="C1D1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4300" y="5969426"/>
            <a:ext cx="119443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11</a:t>
            </a:r>
            <a:r>
              <a:rPr lang="pt-BR" sz="1300" b="1" i="1" dirty="0" smtClean="0">
                <a:solidFill>
                  <a:schemeClr val="bg1"/>
                </a:solidFill>
              </a:rPr>
              <a:t>E </a:t>
            </a:r>
            <a:r>
              <a:rPr lang="pt-BR" sz="1300" b="1" i="1" dirty="0">
                <a:solidFill>
                  <a:schemeClr val="bg1"/>
                </a:solidFill>
              </a:rPr>
              <a:t>ele mesmo concedeu uns para apóstolos, outros para profetas, outros para evangelistas e outros para pastores e mestres,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12</a:t>
            </a:r>
            <a:r>
              <a:rPr lang="pt-BR" sz="1300" b="1" i="1" dirty="0" smtClean="0">
                <a:solidFill>
                  <a:schemeClr val="bg1"/>
                </a:solidFill>
              </a:rPr>
              <a:t>com </a:t>
            </a:r>
            <a:r>
              <a:rPr lang="pt-BR" sz="1300" b="1" i="1" dirty="0">
                <a:solidFill>
                  <a:schemeClr val="bg1"/>
                </a:solidFill>
              </a:rPr>
              <a:t>vistas ao aperfeiçoamento dos santos para o desempenho do seu serviço, para a edificação do corpo de Cristo,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13</a:t>
            </a:r>
            <a:r>
              <a:rPr lang="pt-BR" sz="1300" b="1" i="1" dirty="0" smtClean="0">
                <a:solidFill>
                  <a:schemeClr val="bg1"/>
                </a:solidFill>
              </a:rPr>
              <a:t>Até </a:t>
            </a:r>
            <a:r>
              <a:rPr lang="pt-BR" sz="1300" b="1" i="1" dirty="0">
                <a:solidFill>
                  <a:schemeClr val="bg1"/>
                </a:solidFill>
              </a:rPr>
              <a:t>que todos cheguemos à unidade da fé e do pleno conhecimento do Filho de Deus, à perfeita varonilidade, à medida da estatura da plenitude de Cristo. </a:t>
            </a:r>
            <a:r>
              <a:rPr lang="pt-BR" sz="1300" b="1" i="1" dirty="0" smtClean="0">
                <a:solidFill>
                  <a:schemeClr val="bg1"/>
                </a:solidFill>
              </a:rPr>
              <a:t>Efésios 4:11-13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7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3127" y="1747908"/>
            <a:ext cx="9825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11613E"/>
                </a:solidFill>
              </a:rPr>
              <a:t>4</a:t>
            </a:r>
            <a:r>
              <a:rPr lang="pt-BR" sz="2800" b="1" dirty="0" smtClean="0"/>
              <a:t> </a:t>
            </a:r>
            <a:r>
              <a:rPr lang="pt-BR" sz="2800" b="1" dirty="0"/>
              <a:t>| Por que Deus concede à Sua igreja os dons espirituais? </a:t>
            </a:r>
            <a:endParaRPr lang="pt-BR" sz="2800" b="1" dirty="0" smtClean="0"/>
          </a:p>
          <a:p>
            <a:pPr algn="ctr"/>
            <a:r>
              <a:rPr lang="pt-BR" sz="2800" i="1" dirty="0" smtClean="0"/>
              <a:t>Efésios </a:t>
            </a:r>
            <a:r>
              <a:rPr lang="pt-BR" sz="2800" i="1" dirty="0"/>
              <a:t>4:11-13. </a:t>
            </a:r>
            <a:r>
              <a:rPr lang="pt-BR" sz="2800" b="1" dirty="0" smtClean="0"/>
              <a:t>Complete </a:t>
            </a:r>
            <a:r>
              <a:rPr lang="en-US" sz="2800" b="1" dirty="0" smtClean="0"/>
              <a:t>as </a:t>
            </a:r>
            <a:r>
              <a:rPr lang="en-US" sz="2800" b="1" dirty="0"/>
              <a:t>lacunas.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581940" y="2879333"/>
            <a:ext cx="9417769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800" dirty="0"/>
              <a:t>Para o ______________________________ dos santos e para </a:t>
            </a:r>
            <a:endParaRPr lang="pt-BR" sz="28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800" dirty="0" smtClean="0"/>
              <a:t>a _______________________ </a:t>
            </a:r>
            <a:r>
              <a:rPr lang="en-US" sz="2800" dirty="0" smtClean="0"/>
              <a:t>do </a:t>
            </a:r>
            <a:r>
              <a:rPr lang="en-US" sz="2800" dirty="0" err="1"/>
              <a:t>corpo</a:t>
            </a:r>
            <a:r>
              <a:rPr lang="en-US" sz="2800" dirty="0"/>
              <a:t> de Cristo.”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6410" y="2833455"/>
            <a:ext cx="2110065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APERFEIÇOAMENTO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4889" y="3371919"/>
            <a:ext cx="1342612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EDIFICAÇÃO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0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7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6271" y="2153137"/>
            <a:ext cx="76821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3200" b="1" dirty="0">
                <a:solidFill>
                  <a:schemeClr val="bg2">
                    <a:lumMod val="25000"/>
                  </a:schemeClr>
                </a:solidFill>
              </a:rPr>
              <a:t>Deus concede os dons do Espírito a fim de proporcionar o crescimento </a:t>
            </a:r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</a:rPr>
              <a:t>espiritual da </a:t>
            </a:r>
            <a:r>
              <a:rPr lang="pt-BR" sz="3200" b="1" dirty="0">
                <a:solidFill>
                  <a:schemeClr val="bg2">
                    <a:lumMod val="25000"/>
                  </a:schemeClr>
                </a:solidFill>
              </a:rPr>
              <a:t>igreja por meio de diversos ministérios. Esse aperfeiçoamento serve </a:t>
            </a:r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</a:rPr>
              <a:t>para o </a:t>
            </a:r>
            <a:r>
              <a:rPr lang="pt-BR" sz="3200" b="1" dirty="0">
                <a:solidFill>
                  <a:schemeClr val="bg2">
                    <a:lumMod val="25000"/>
                  </a:schemeClr>
                </a:solidFill>
              </a:rPr>
              <a:t>benefício da igreja, até que todos cheguem à completa maturidade </a:t>
            </a:r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</a:rPr>
              <a:t>espiritual.</a:t>
            </a:r>
            <a:endParaRPr lang="pt-B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C1D1C7"/>
            </a:gs>
            <a:gs pos="90259">
              <a:srgbClr val="C1D1C7"/>
            </a:gs>
            <a:gs pos="83000">
              <a:srgbClr val="C1D1C7"/>
            </a:gs>
            <a:gs pos="100000">
              <a:srgbClr val="C1D1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66700" y="6200258"/>
            <a:ext cx="1165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 smtClean="0">
                <a:solidFill>
                  <a:schemeClr val="bg1"/>
                </a:solidFill>
              </a:rPr>
              <a:t>À lei e ao testemunho! Se eles não falarem desta maneira, jamais verão a alva. Isaías 8:20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7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2902" y="3110990"/>
            <a:ext cx="911352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i="1" dirty="0">
                <a:solidFill>
                  <a:srgbClr val="C00000"/>
                </a:solidFill>
              </a:rPr>
              <a:t>A vida e os ensinos do profeta verdadeiro devem estar </a:t>
            </a:r>
            <a:r>
              <a:rPr lang="pt-BR" b="1" i="1" dirty="0" smtClean="0">
                <a:solidFill>
                  <a:srgbClr val="C00000"/>
                </a:solidFill>
              </a:rPr>
              <a:t>em conformidade com a Palavra de Deus e Sua lei. Ele ou ela também crê na doutrina da encarnação de Cristo, e suas profecias demonstram origem sobrenatural ao se cumprirem.</a:t>
            </a:r>
            <a:endParaRPr lang="en-US" i="1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02902" y="3575861"/>
            <a:ext cx="9113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6452" y="1989220"/>
            <a:ext cx="10551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11613E"/>
                </a:solidFill>
              </a:rPr>
              <a:t>5</a:t>
            </a:r>
            <a:r>
              <a:rPr lang="pt-BR" sz="3200" b="1" dirty="0" smtClean="0"/>
              <a:t> </a:t>
            </a:r>
            <a:r>
              <a:rPr lang="pt-BR" sz="3200" b="1" dirty="0"/>
              <a:t>| Quais são as características bíblicas de um profeta verdadeiro? </a:t>
            </a:r>
            <a:r>
              <a:rPr lang="pt-BR" sz="3200" i="1" dirty="0" smtClean="0"/>
              <a:t>Isaías </a:t>
            </a:r>
            <a:r>
              <a:rPr lang="pt-BR" sz="3200" i="1" dirty="0"/>
              <a:t>8:20</a:t>
            </a:r>
            <a:endParaRPr lang="en-US" sz="3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402901" y="3985436"/>
            <a:ext cx="9113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02901" y="4375961"/>
            <a:ext cx="9113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54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7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0046" y="1924537"/>
            <a:ext cx="80250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A vida e os ensinos do profeta verdadeiro devem estar em conformidade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com a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Palavra de Deus e Sua lei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Dt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13:1-3; 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Mt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7:15-17). Ele ou ela também crê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na doutrina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da encarnação de Cristo (1Jo 4:2), e suas profecias demonstram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origem sobrenatural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ao se cumprirem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Dt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18:21, 22; Jr 28:9). Somente alguém que apresente todas essas características pode ser identificado como um profeta verdadeiro.</a:t>
            </a:r>
          </a:p>
        </p:txBody>
      </p:sp>
    </p:spTree>
    <p:extLst>
      <p:ext uri="{BB962C8B-B14F-4D97-AF65-F5344CB8AC3E}">
        <p14:creationId xmlns:p14="http://schemas.microsoft.com/office/powerpoint/2010/main" val="125961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C1D1C7"/>
            </a:gs>
            <a:gs pos="90259">
              <a:srgbClr val="C1D1C7"/>
            </a:gs>
            <a:gs pos="83000">
              <a:srgbClr val="C1D1C7"/>
            </a:gs>
            <a:gs pos="100000">
              <a:srgbClr val="C1D1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66700" y="6200258"/>
            <a:ext cx="1165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 smtClean="0">
                <a:solidFill>
                  <a:schemeClr val="bg1"/>
                </a:solidFill>
              </a:rPr>
              <a:t>Porque </a:t>
            </a:r>
            <a:r>
              <a:rPr lang="pt-BR" sz="1400" b="1" i="1" dirty="0">
                <a:solidFill>
                  <a:schemeClr val="bg1"/>
                </a:solidFill>
              </a:rPr>
              <a:t>surgirão falsos cristos e falsos profetas operando grandes sinais e prodígios para enganar, se possível, os próprios eleitos. </a:t>
            </a:r>
            <a:r>
              <a:rPr lang="pt-BR" sz="1400" b="1" i="1" dirty="0" smtClean="0">
                <a:solidFill>
                  <a:schemeClr val="bg1"/>
                </a:solidFill>
              </a:rPr>
              <a:t>Mateus 24:24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7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9709" y="1652579"/>
            <a:ext cx="10811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11613E"/>
                </a:solidFill>
              </a:rPr>
              <a:t>6</a:t>
            </a:r>
            <a:r>
              <a:rPr lang="pt-BR" sz="2800" b="1" dirty="0" smtClean="0"/>
              <a:t> </a:t>
            </a:r>
            <a:r>
              <a:rPr lang="pt-BR" sz="2800" b="1" dirty="0"/>
              <a:t>| Qual foi a advertência que Jesus nos deixou com relação aos </a:t>
            </a:r>
            <a:r>
              <a:rPr lang="pt-BR" sz="2800" b="1" dirty="0" smtClean="0"/>
              <a:t>profetas</a:t>
            </a:r>
            <a:r>
              <a:rPr lang="pt-BR" sz="2800" b="1" dirty="0"/>
              <a:t>? </a:t>
            </a:r>
            <a:r>
              <a:rPr lang="pt-BR" sz="2800" i="1" dirty="0" smtClean="0"/>
              <a:t>Mateus 24:24</a:t>
            </a:r>
            <a:r>
              <a:rPr lang="pt-BR" sz="2800" i="1" dirty="0"/>
              <a:t>. </a:t>
            </a:r>
            <a:r>
              <a:rPr lang="pt-BR" sz="2800" b="1" dirty="0"/>
              <a:t>Assinale “V” para verdadeiro ou “F” para falso.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99709" y="2573727"/>
            <a:ext cx="109446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Surgiriam falsos profetas, mas não seriam capazes de operar milagres</a:t>
            </a:r>
            <a:r>
              <a:rPr lang="en-US" sz="2800" dirty="0" smtClean="0"/>
              <a:t>.        </a:t>
            </a:r>
          </a:p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Não surgiriam mais profetas após a morte dos apóstolos</a:t>
            </a:r>
            <a:r>
              <a:rPr lang="pt-BR" sz="2800" dirty="0" smtClean="0"/>
              <a:t>.</a:t>
            </a:r>
            <a:r>
              <a:rPr lang="en-US" sz="2800" dirty="0" smtClean="0"/>
              <a:t> </a:t>
            </a:r>
          </a:p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Surgiriam falsos profetas que fariam milagres e enganariam pessoas</a:t>
            </a:r>
            <a:r>
              <a:rPr lang="pt-BR" sz="2800" dirty="0" smtClean="0"/>
              <a:t>.</a:t>
            </a:r>
            <a:r>
              <a:rPr lang="en-US" sz="2800" dirty="0" smtClean="0"/>
              <a:t>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2239" y="4083849"/>
            <a:ext cx="320922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V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7468" y="3403120"/>
            <a:ext cx="29046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F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7468" y="2723270"/>
            <a:ext cx="29046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F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7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8595" y="2019787"/>
            <a:ext cx="86536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 Bíblia nos previne contra os falsos profetas (1Jo 4:1; 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Mt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7:15) que introduzem ocultamente “heresias destruidoras” e exercem uma influência corruptora na igreja (2Pe 2:1, 2). Os adivinhos estão incluídos na lista dos falsos profetas, assim como os astrólogos, encantadores, magos, médiuns e feiticeiros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Dt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18:9-12; 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22:15). Ensinar o engano como sendo verdade, distorcendo ou usando as Escrituras parcialmente, é uma característica dos falsos profetas, mesmo que eles sejam populares e tenham grande aceitação.</a:t>
            </a:r>
          </a:p>
        </p:txBody>
      </p:sp>
    </p:spTree>
    <p:extLst>
      <p:ext uri="{BB962C8B-B14F-4D97-AF65-F5344CB8AC3E}">
        <p14:creationId xmlns:p14="http://schemas.microsoft.com/office/powerpoint/2010/main" val="7325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C1D1C7"/>
            </a:gs>
            <a:gs pos="90259">
              <a:srgbClr val="C1D1C7"/>
            </a:gs>
            <a:gs pos="83000">
              <a:srgbClr val="C1D1C7"/>
            </a:gs>
            <a:gs pos="100000">
              <a:srgbClr val="C1D1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5591175"/>
            <a:ext cx="12192000" cy="1266825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56884" y="5776038"/>
            <a:ext cx="1028552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6</a:t>
            </a:r>
            <a:r>
              <a:rPr lang="pt-BR" sz="1300" b="1" i="1" dirty="0" smtClean="0">
                <a:solidFill>
                  <a:schemeClr val="bg1"/>
                </a:solidFill>
              </a:rPr>
              <a:t>Então</a:t>
            </a:r>
            <a:r>
              <a:rPr lang="pt-BR" sz="1300" b="1" i="1" dirty="0">
                <a:solidFill>
                  <a:schemeClr val="bg1"/>
                </a:solidFill>
              </a:rPr>
              <a:t>, disse: Ouvi, agora, as minhas palavras; se entre vós há profeta, eu, o SENHOR, em visão a ele, me faço conhecer ou falo com ele em sonhos.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7</a:t>
            </a:r>
            <a:r>
              <a:rPr lang="pt-BR" sz="1300" b="1" i="1" dirty="0" smtClean="0">
                <a:solidFill>
                  <a:schemeClr val="bg1"/>
                </a:solidFill>
              </a:rPr>
              <a:t>Não </a:t>
            </a:r>
            <a:r>
              <a:rPr lang="pt-BR" sz="1300" b="1" i="1" dirty="0">
                <a:solidFill>
                  <a:schemeClr val="bg1"/>
                </a:solidFill>
              </a:rPr>
              <a:t>é assim com o meu servo Moisés, que é fiel em toda a minha casa.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8</a:t>
            </a:r>
            <a:r>
              <a:rPr lang="pt-BR" sz="1300" b="1" i="1" dirty="0" smtClean="0">
                <a:solidFill>
                  <a:schemeClr val="bg1"/>
                </a:solidFill>
              </a:rPr>
              <a:t>Boca </a:t>
            </a:r>
            <a:r>
              <a:rPr lang="pt-BR" sz="1300" b="1" i="1" dirty="0">
                <a:solidFill>
                  <a:schemeClr val="bg1"/>
                </a:solidFill>
              </a:rPr>
              <a:t>a boca falo com ele, claramente e não por enigmas; pois ele vê a forma do SENHOR; como, pois, não temestes falar contra o meu servo, contra Moisés</a:t>
            </a:r>
            <a:r>
              <a:rPr lang="pt-BR" sz="1300" b="1" i="1" dirty="0" smtClean="0">
                <a:solidFill>
                  <a:schemeClr val="bg1"/>
                </a:solidFill>
              </a:rPr>
              <a:t>? Números 12:6-8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7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6884" y="2246019"/>
            <a:ext cx="9706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11613E"/>
                </a:solidFill>
              </a:rPr>
              <a:t>7</a:t>
            </a:r>
            <a:r>
              <a:rPr lang="pt-BR" sz="3200" b="1" dirty="0" smtClean="0"/>
              <a:t> </a:t>
            </a:r>
            <a:r>
              <a:rPr lang="pt-BR" sz="3200" b="1" dirty="0"/>
              <a:t>| Como Deus Se revela aos profetas? </a:t>
            </a:r>
            <a:r>
              <a:rPr lang="pt-BR" sz="3200" i="1" dirty="0"/>
              <a:t>Números 12:6-8</a:t>
            </a:r>
            <a:r>
              <a:rPr lang="pt-BR" sz="3200" b="1" dirty="0" smtClean="0"/>
              <a:t>.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399784" y="3009260"/>
            <a:ext cx="9256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800" dirty="0"/>
              <a:t>“Ouvi, agora, as ______________ palavras; se </a:t>
            </a:r>
            <a:r>
              <a:rPr lang="pt-BR" sz="2800" dirty="0" smtClean="0"/>
              <a:t>entre vós </a:t>
            </a:r>
            <a:r>
              <a:rPr lang="en-US" sz="2800" dirty="0" err="1" smtClean="0"/>
              <a:t>há</a:t>
            </a:r>
            <a:r>
              <a:rPr lang="en-US" sz="2800" dirty="0" smtClean="0"/>
              <a:t> ________________, </a:t>
            </a:r>
            <a:r>
              <a:rPr lang="en-US" sz="2800" dirty="0" err="1"/>
              <a:t>Eu</a:t>
            </a:r>
            <a:r>
              <a:rPr lang="en-US" sz="2800" dirty="0"/>
              <a:t>, o </a:t>
            </a:r>
            <a:r>
              <a:rPr lang="en-US" sz="2800" dirty="0" smtClean="0"/>
              <a:t>___________________, </a:t>
            </a:r>
            <a:r>
              <a:rPr lang="pt-BR" sz="2800" dirty="0" smtClean="0"/>
              <a:t>em </a:t>
            </a:r>
            <a:r>
              <a:rPr lang="pt-BR" sz="2800" dirty="0"/>
              <a:t>___________________ a ele, Me faço conhecer </a:t>
            </a:r>
            <a:r>
              <a:rPr lang="pt-BR" sz="2800" dirty="0" smtClean="0"/>
              <a:t>ou </a:t>
            </a:r>
            <a:r>
              <a:rPr lang="en-US" sz="2800" dirty="0" err="1" smtClean="0"/>
              <a:t>falo</a:t>
            </a:r>
            <a:r>
              <a:rPr lang="en-US" sz="2800" dirty="0" smtClean="0"/>
              <a:t> com </a:t>
            </a:r>
            <a:r>
              <a:rPr lang="en-US" sz="2800" dirty="0" err="1"/>
              <a:t>ele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________________________.”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0" y="447917"/>
            <a:ext cx="1628078" cy="16196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41252" y="3009260"/>
            <a:ext cx="994183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MINHAS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1382" y="3446246"/>
            <a:ext cx="1044325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PROFETA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11611" y="3446245"/>
            <a:ext cx="989373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SENHOR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7937" y="3857147"/>
            <a:ext cx="779830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VISÃO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2873" y="4279885"/>
            <a:ext cx="1011816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SONHOS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7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4296" y="1991212"/>
            <a:ext cx="88346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Deus não fala por meio de bolas de cristal, pela palma da mão, pelos astros nem pelos mortos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. A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Bíblia descreve alguns fenômenos físicos que eventualmente são percebidos nos profetas enquanto estão em visão. Por exemplo: perda de força física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Dn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10:8), recebendo depois forças físicas sobrenaturais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Dn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10:18, 19); ausência de respiração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Dn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10:17) e perda dos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sentidos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Dn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10:5-8). O profeta também pode ter os olhos abertos, 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fi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xos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em uma direção, durante a visão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Nm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24:4) (ver “O dom profético” p. 111 e 112).</a:t>
            </a:r>
          </a:p>
        </p:txBody>
      </p:sp>
    </p:spTree>
    <p:extLst>
      <p:ext uri="{BB962C8B-B14F-4D97-AF65-F5344CB8AC3E}">
        <p14:creationId xmlns:p14="http://schemas.microsoft.com/office/powerpoint/2010/main" val="40909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C1D1C7"/>
            </a:gs>
            <a:gs pos="90259">
              <a:srgbClr val="C1D1C7"/>
            </a:gs>
            <a:gs pos="83000">
              <a:srgbClr val="C1D1C7"/>
            </a:gs>
            <a:gs pos="100000">
              <a:srgbClr val="C1D1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76225" y="6092537"/>
            <a:ext cx="11639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Pela manhã cedo, se levantaram e saíram ao deserto de </a:t>
            </a:r>
            <a:r>
              <a:rPr lang="pt-BR" sz="1400" b="1" i="1" dirty="0" err="1">
                <a:solidFill>
                  <a:schemeClr val="bg1"/>
                </a:solidFill>
              </a:rPr>
              <a:t>Tecoa</a:t>
            </a:r>
            <a:r>
              <a:rPr lang="pt-BR" sz="1400" b="1" i="1" dirty="0">
                <a:solidFill>
                  <a:schemeClr val="bg1"/>
                </a:solidFill>
              </a:rPr>
              <a:t>; ao saírem eles, pôs-se </a:t>
            </a:r>
            <a:r>
              <a:rPr lang="pt-BR" sz="1400" b="1" i="1" dirty="0" err="1">
                <a:solidFill>
                  <a:schemeClr val="bg1"/>
                </a:solidFill>
              </a:rPr>
              <a:t>Josafá</a:t>
            </a:r>
            <a:r>
              <a:rPr lang="pt-BR" sz="1400" b="1" i="1" dirty="0">
                <a:solidFill>
                  <a:schemeClr val="bg1"/>
                </a:solidFill>
              </a:rPr>
              <a:t> em pé e disse: Ouvi-me, ó Judá e vós, moradores de Jerusalém! Crede no SENHOR, vosso Deus, e estareis seguros; crede nos seus profetas e prosperareis. </a:t>
            </a:r>
            <a:r>
              <a:rPr lang="pt-BR" sz="1400" b="1" i="1" dirty="0" smtClean="0">
                <a:solidFill>
                  <a:schemeClr val="bg1"/>
                </a:solidFill>
              </a:rPr>
              <a:t>2 Crônicas 20:20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7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1971" y="3110990"/>
            <a:ext cx="889538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i="1" dirty="0">
                <a:solidFill>
                  <a:srgbClr val="C00000"/>
                </a:solidFill>
              </a:rPr>
              <a:t>“Crede no SENHOR, vosso Deus, e estareis seguros; crede nos seus profetas e prosperareis”.</a:t>
            </a:r>
            <a:endParaRPr lang="en-US" i="1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11971" y="3575861"/>
            <a:ext cx="89655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2272" y="2113924"/>
            <a:ext cx="10474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11613E"/>
                </a:solidFill>
              </a:rPr>
              <a:t>8</a:t>
            </a:r>
            <a:r>
              <a:rPr lang="pt-BR" sz="2800" b="1" dirty="0" smtClean="0"/>
              <a:t> </a:t>
            </a:r>
            <a:r>
              <a:rPr lang="pt-BR" sz="2800" b="1" dirty="0"/>
              <a:t>| O que a Bíblia nos diz sobre a </a:t>
            </a:r>
            <a:r>
              <a:rPr lang="pt-BR" sz="2800" b="1" dirty="0" smtClean="0"/>
              <a:t>confiabilidade </a:t>
            </a:r>
            <a:r>
              <a:rPr lang="pt-BR" sz="2800" b="1" dirty="0"/>
              <a:t>das </a:t>
            </a:r>
            <a:endParaRPr lang="pt-BR" sz="2800" b="1" dirty="0" smtClean="0"/>
          </a:p>
          <a:p>
            <a:pPr algn="ctr"/>
            <a:r>
              <a:rPr lang="pt-BR" sz="2800" b="1" dirty="0" smtClean="0"/>
              <a:t>mensagens </a:t>
            </a:r>
            <a:r>
              <a:rPr lang="pt-BR" sz="2800" b="1" dirty="0"/>
              <a:t>proféticas</a:t>
            </a:r>
            <a:r>
              <a:rPr lang="pt-BR" sz="2800" b="1" dirty="0" smtClean="0"/>
              <a:t>? </a:t>
            </a:r>
            <a:r>
              <a:rPr lang="en-US" sz="2800" i="1" dirty="0" smtClean="0"/>
              <a:t>2 </a:t>
            </a:r>
            <a:r>
              <a:rPr lang="en-US" sz="2800" i="1" dirty="0" err="1"/>
              <a:t>Crônicas</a:t>
            </a:r>
            <a:r>
              <a:rPr lang="en-US" sz="2800" i="1" dirty="0"/>
              <a:t> 20:20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70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7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8621" y="2200762"/>
            <a:ext cx="80250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Deus nos deu a Bíblia por intermédio de Seus profetas (2Pe 1:20, 21).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O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Senhor também nos dá orientações específicas por meio de profetas que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não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escreveram a Bíblia, mas cujas mensagens faladas e escritas devem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ser Recebidas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como mensagem de Deus para nós (1Ts 5:20).</a:t>
            </a:r>
          </a:p>
        </p:txBody>
      </p:sp>
    </p:spTree>
    <p:extLst>
      <p:ext uri="{BB962C8B-B14F-4D97-AF65-F5344CB8AC3E}">
        <p14:creationId xmlns:p14="http://schemas.microsoft.com/office/powerpoint/2010/main" val="6631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9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7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7901" y="1696915"/>
            <a:ext cx="6720106" cy="4351460"/>
          </a:xfrm>
          <a:prstGeom prst="rect">
            <a:avLst/>
          </a:prstGeom>
          <a:solidFill>
            <a:srgbClr val="B6C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4448" y="1934528"/>
            <a:ext cx="5828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1613E"/>
                </a:solidFill>
              </a:rPr>
              <a:t>MEU COMPROMISSO:</a:t>
            </a:r>
          </a:p>
          <a:p>
            <a:pPr algn="ctr"/>
            <a:endParaRPr lang="en-US" sz="1600" b="1" dirty="0"/>
          </a:p>
          <a:p>
            <a:pPr algn="ctr"/>
            <a:r>
              <a:rPr lang="pt-BR" sz="1600" b="1" dirty="0"/>
              <a:t>Entendi que a igreja verdadeira no tempo do </a:t>
            </a:r>
            <a:r>
              <a:rPr lang="pt-BR" sz="1600" b="1" dirty="0" smtClean="0"/>
              <a:t>fim </a:t>
            </a:r>
            <a:r>
              <a:rPr lang="pt-BR" sz="1600" b="1" dirty="0"/>
              <a:t>seria especialmente </a:t>
            </a:r>
            <a:r>
              <a:rPr lang="pt-BR" sz="1600" b="1" dirty="0" smtClean="0"/>
              <a:t>caracterizada por </a:t>
            </a:r>
            <a:r>
              <a:rPr lang="pt-BR" sz="1600" b="1" dirty="0"/>
              <a:t>dois elementos: a guarda de todos os mandamentos e a </a:t>
            </a:r>
            <a:r>
              <a:rPr lang="pt-BR" sz="1600" b="1" dirty="0" smtClean="0"/>
              <a:t>manifestação do </a:t>
            </a:r>
            <a:r>
              <a:rPr lang="pt-BR" sz="1600" b="1" dirty="0"/>
              <a:t>dom de profecia. Reconheço que uma das pessoas que </a:t>
            </a:r>
            <a:r>
              <a:rPr lang="pt-BR" sz="1600" b="1" dirty="0" smtClean="0"/>
              <a:t>receberam esse </a:t>
            </a:r>
            <a:r>
              <a:rPr lang="pt-BR" sz="1600" b="1" dirty="0"/>
              <a:t>dom foi Ellen G. White. Ela escreveu muitos livros, não para </a:t>
            </a:r>
            <a:r>
              <a:rPr lang="pt-BR" sz="1600" b="1" dirty="0" smtClean="0"/>
              <a:t>substituírem a </a:t>
            </a:r>
            <a:r>
              <a:rPr lang="pt-BR" sz="1600" b="1" dirty="0"/>
              <a:t>Bíblia, mas para explicar com mais clareza as mensagens milenares </a:t>
            </a:r>
            <a:r>
              <a:rPr lang="pt-BR" sz="1600" b="1" dirty="0" smtClean="0"/>
              <a:t>das Escrituras </a:t>
            </a:r>
            <a:r>
              <a:rPr lang="pt-BR" sz="1600" b="1" dirty="0"/>
              <a:t>Sagradas. Ellen G. White era comprometida com o Senhor Jesus, </a:t>
            </a:r>
            <a:r>
              <a:rPr lang="pt-BR" sz="1600" b="1" dirty="0" smtClean="0"/>
              <a:t>o tema </a:t>
            </a:r>
            <a:r>
              <a:rPr lang="pt-BR" sz="1600" b="1" dirty="0"/>
              <a:t>principal de seus escritos, e deixou claro que as mensagens que </a:t>
            </a:r>
            <a:r>
              <a:rPr lang="pt-BR" sz="1600" b="1" dirty="0" smtClean="0"/>
              <a:t>recebia em </a:t>
            </a:r>
            <a:r>
              <a:rPr lang="pt-BR" sz="1600" b="1" dirty="0"/>
              <a:t>sonhos, visões e pensamentos inspirados </a:t>
            </a:r>
            <a:r>
              <a:rPr lang="pt-BR" sz="1600" b="1" dirty="0" smtClean="0"/>
              <a:t>provinham </a:t>
            </a:r>
            <a:r>
              <a:rPr lang="pt-BR" sz="1600" b="1" dirty="0"/>
              <a:t>Dele. Eu me </a:t>
            </a:r>
            <a:r>
              <a:rPr lang="pt-BR" sz="1600" b="1" dirty="0" smtClean="0"/>
              <a:t>comprometo a </a:t>
            </a:r>
            <a:r>
              <a:rPr lang="pt-BR" sz="1600" b="1" dirty="0"/>
              <a:t>conhecer mais sobre esta igreja e o ministério de Ellen G. </a:t>
            </a:r>
            <a:r>
              <a:rPr lang="pt-BR" sz="1600" b="1" dirty="0" smtClean="0"/>
              <a:t>White. Decido </a:t>
            </a:r>
            <a:r>
              <a:rPr lang="pt-BR" sz="1600" b="1" dirty="0"/>
              <a:t>viver de acordo com os ensinos bíblicos, buscando nas profecias </a:t>
            </a:r>
            <a:r>
              <a:rPr lang="pt-BR" sz="1600" b="1" dirty="0" smtClean="0"/>
              <a:t>das Escrituras </a:t>
            </a:r>
            <a:r>
              <a:rPr lang="pt-BR" sz="1600" b="1" dirty="0"/>
              <a:t>o caminho que conduz à salvação</a:t>
            </a:r>
            <a:r>
              <a:rPr lang="pt-BR" sz="1600" b="1" dirty="0" smtClean="0"/>
              <a:t>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393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7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22" y="1296952"/>
            <a:ext cx="8063727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Há pessoas que dizem poder prever o futuro. Geralmente na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virada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de ano, no início de um campeonato esportivo ou antes das eleições, esses adivinhos dão seus palpites sobre o futuro. Às vezes, as previsões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são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feitas em linguagem ambígua, algo como: “Uma pessoa muito famosa morrerá em breve”. Talvez você já tenha se surpreendido com a precisão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de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alguns desses “profetas”, ou observado como outros falharam em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suas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predições.</a:t>
            </a:r>
          </a:p>
          <a:p>
            <a:pPr>
              <a:spcBef>
                <a:spcPts val="1800"/>
              </a:spcBef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 Bíblia nos informa sobre pessoas que receberam revelações diretamente de Deus. Os profetas de Deus não só revelam o futuro, mas também reinterpretam o passado e o presente de modo a evidenciar a atuação de Deus na história. Todos os autores humanos da Bíblia foram profetas, mas não só esses. As Escrituras contam de homens e mulheres agraciados com o dom profético que não escreveram a Bíblia. Esses profetas pregaram e escreveram mensagens inspiradas que se aplicavam a pessoas de um tempo e de um lugar específicos. Nesta lição, você conhecerá a profecia do Apocalipse que revela que Deus chamaria alguém e lhe daria o dom de profecia no tempo do fim. Você conhecerá a respeito de uma mensageira de Deus para nossa época e descobrirá como seus escritos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contribuem para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que tenhamos uma compreensão melhor de Cristo e da Bíblia.</a:t>
            </a:r>
          </a:p>
        </p:txBody>
      </p:sp>
    </p:spTree>
    <p:extLst>
      <p:ext uri="{BB962C8B-B14F-4D97-AF65-F5344CB8AC3E}">
        <p14:creationId xmlns:p14="http://schemas.microsoft.com/office/powerpoint/2010/main" val="18325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C1D1C7"/>
            </a:gs>
            <a:gs pos="90259">
              <a:srgbClr val="C1D1C7"/>
            </a:gs>
            <a:gs pos="83000">
              <a:srgbClr val="C1D1C7"/>
            </a:gs>
            <a:gs pos="100000">
              <a:srgbClr val="C1D1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834533" y="2300918"/>
            <a:ext cx="961986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□</a:t>
            </a:r>
            <a:r>
              <a:rPr lang="en-US" sz="2400" dirty="0" smtClean="0"/>
              <a:t> </a:t>
            </a:r>
            <a:r>
              <a:rPr lang="pt-BR" sz="2400" dirty="0"/>
              <a:t>Guardar os mandamentos de Deus</a:t>
            </a:r>
            <a:r>
              <a:rPr lang="pt-BR" sz="2400" dirty="0" smtClean="0"/>
              <a:t>.</a:t>
            </a:r>
            <a:r>
              <a:rPr lang="en-US" sz="2400" dirty="0" smtClean="0"/>
              <a:t>          </a:t>
            </a:r>
          </a:p>
          <a:p>
            <a:r>
              <a:rPr lang="en-US" sz="4000" dirty="0" smtClean="0"/>
              <a:t>□</a:t>
            </a:r>
            <a:r>
              <a:rPr lang="en-US" sz="2400" dirty="0" smtClean="0"/>
              <a:t> </a:t>
            </a:r>
            <a:r>
              <a:rPr lang="pt-BR" sz="2400" dirty="0"/>
              <a:t>Saber o dia exato em que Cristo voltará</a:t>
            </a:r>
            <a:r>
              <a:rPr lang="pt-BR" sz="2400" dirty="0" smtClean="0"/>
              <a:t>.</a:t>
            </a:r>
            <a:r>
              <a:rPr lang="en-US" sz="2400" dirty="0" smtClean="0"/>
              <a:t> </a:t>
            </a:r>
          </a:p>
          <a:p>
            <a:r>
              <a:rPr lang="en-US" sz="4000" dirty="0" smtClean="0"/>
              <a:t>□</a:t>
            </a:r>
            <a:r>
              <a:rPr lang="en-US" sz="2400" dirty="0" smtClean="0"/>
              <a:t> </a:t>
            </a:r>
            <a:r>
              <a:rPr lang="en-US" sz="2400" dirty="0" err="1"/>
              <a:t>Falar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línguas</a:t>
            </a:r>
            <a:r>
              <a:rPr lang="en-US" sz="2400" dirty="0"/>
              <a:t> </a:t>
            </a:r>
            <a:r>
              <a:rPr lang="en-US" sz="2400" dirty="0" err="1"/>
              <a:t>estranhas</a:t>
            </a:r>
            <a:r>
              <a:rPr lang="pt-BR" sz="2400" dirty="0" smtClean="0"/>
              <a:t>.</a:t>
            </a:r>
            <a:r>
              <a:rPr lang="en-US" sz="2400" dirty="0" smtClean="0"/>
              <a:t>     </a:t>
            </a:r>
          </a:p>
          <a:p>
            <a:r>
              <a:rPr lang="en-US" sz="4000" dirty="0"/>
              <a:t>□</a:t>
            </a:r>
            <a:r>
              <a:rPr lang="en-US" sz="2400" dirty="0"/>
              <a:t> </a:t>
            </a:r>
            <a:r>
              <a:rPr lang="pt-BR" sz="2400" dirty="0"/>
              <a:t>Ter o testemunho de Jesus.</a:t>
            </a:r>
            <a:r>
              <a:rPr lang="en-US" sz="2400" dirty="0"/>
              <a:t> </a:t>
            </a:r>
          </a:p>
          <a:p>
            <a:r>
              <a:rPr lang="en-US" sz="4000" dirty="0"/>
              <a:t>□</a:t>
            </a:r>
            <a:r>
              <a:rPr lang="en-US" sz="2400" dirty="0"/>
              <a:t> </a:t>
            </a:r>
            <a:r>
              <a:rPr lang="pt-BR" sz="2400" dirty="0"/>
              <a:t>Viver uma vida completamente sem pecado.</a:t>
            </a:r>
            <a:r>
              <a:rPr lang="en-US" sz="2400" dirty="0"/>
              <a:t>          </a:t>
            </a:r>
          </a:p>
          <a:p>
            <a:r>
              <a:rPr lang="en-US" sz="2400" dirty="0" smtClean="0"/>
              <a:t>     </a:t>
            </a:r>
          </a:p>
          <a:p>
            <a:r>
              <a:rPr lang="en-US" sz="2400" dirty="0" smtClean="0"/>
              <a:t>         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61167" y="6092537"/>
            <a:ext cx="9109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Irou-se o dragão contra a mulher e foi pelejar com os restantes da sua descendência, os que guardam os </a:t>
            </a:r>
            <a:r>
              <a:rPr lang="pt-BR" sz="1400" b="1" i="1" dirty="0" smtClean="0">
                <a:solidFill>
                  <a:schemeClr val="bg1"/>
                </a:solidFill>
              </a:rPr>
              <a:t>mandamentos </a:t>
            </a:r>
            <a:r>
              <a:rPr lang="pt-BR" sz="1400" b="1" i="1" dirty="0">
                <a:solidFill>
                  <a:schemeClr val="bg1"/>
                </a:solidFill>
              </a:rPr>
              <a:t>de Deus e têm o testemunho de Jesus; e se pôs em pé sobre a areia do mar. Apocalipse </a:t>
            </a:r>
            <a:r>
              <a:rPr lang="pt-BR" sz="1400" b="1" i="1" dirty="0" smtClean="0">
                <a:solidFill>
                  <a:schemeClr val="bg1"/>
                </a:solidFill>
              </a:rPr>
              <a:t>12:17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6476" y="2440377"/>
            <a:ext cx="29046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764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34533" y="1432792"/>
            <a:ext cx="10162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1613E"/>
                </a:solidFill>
              </a:rPr>
              <a:t>1</a:t>
            </a:r>
            <a:r>
              <a:rPr lang="pt-BR" sz="2800" b="1" dirty="0"/>
              <a:t> | Quais são duas características essenciais do povo de Deus </a:t>
            </a:r>
            <a:endParaRPr lang="pt-BR" sz="2800" b="1" dirty="0" smtClean="0"/>
          </a:p>
          <a:p>
            <a:r>
              <a:rPr lang="pt-BR" sz="2800" b="1" dirty="0"/>
              <a:t> </a:t>
            </a:r>
            <a:r>
              <a:rPr lang="pt-BR" sz="2800" b="1" dirty="0" smtClean="0"/>
              <a:t>     nos </a:t>
            </a:r>
            <a:r>
              <a:rPr lang="pt-BR" sz="2800" b="1" dirty="0"/>
              <a:t>dias de </a:t>
            </a:r>
            <a:r>
              <a:rPr lang="pt-BR" sz="2800" b="1" dirty="0" smtClean="0"/>
              <a:t>hoje? </a:t>
            </a:r>
            <a:r>
              <a:rPr lang="en-US" sz="2800" i="1" dirty="0" err="1" smtClean="0"/>
              <a:t>Apocalipse</a:t>
            </a:r>
            <a:r>
              <a:rPr lang="en-US" sz="2800" i="1" dirty="0" smtClean="0"/>
              <a:t> </a:t>
            </a:r>
            <a:r>
              <a:rPr lang="en-US" sz="2800" i="1" dirty="0"/>
              <a:t>12:17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936043" y="4236249"/>
            <a:ext cx="29046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7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2675" y="2115037"/>
            <a:ext cx="6848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Para muitos cristãos, o sinal identificador do povo de Deus é a realização de curas e milagres, incluindo o falar em línguas estranhas. Alguns acreditam que somente a pregação do evangelho constituiria essa marca de identificação. Porém, o Apocalipse revela que o povo de Deus no tempo do fim teria a fé em Jesus e guardaria os mandamentos de Deus.</a:t>
            </a:r>
          </a:p>
        </p:txBody>
      </p:sp>
    </p:spTree>
    <p:extLst>
      <p:ext uri="{BB962C8B-B14F-4D97-AF65-F5344CB8AC3E}">
        <p14:creationId xmlns:p14="http://schemas.microsoft.com/office/powerpoint/2010/main" val="9897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C1D1C7"/>
            </a:gs>
            <a:gs pos="90259">
              <a:srgbClr val="C1D1C7"/>
            </a:gs>
            <a:gs pos="83000">
              <a:srgbClr val="C1D1C7"/>
            </a:gs>
            <a:gs pos="100000">
              <a:srgbClr val="C1D1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61167" y="6092537"/>
            <a:ext cx="9109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Prostrei-me ante os seus pés para adorá-lo. Ele, porém, me disse: Vê, não faças isso; sou conservo teu e dos teus irmãos que mantêm o testemunho de Jesus; adora a Deus. Pois o testemunho de Jesus é o espírito da profecia. Apocalipse </a:t>
            </a:r>
            <a:r>
              <a:rPr lang="pt-BR" sz="1400" b="1" i="1" dirty="0" smtClean="0">
                <a:solidFill>
                  <a:schemeClr val="bg1"/>
                </a:solidFill>
              </a:rPr>
              <a:t>19:10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7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54415" y="2951532"/>
            <a:ext cx="6515245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O </a:t>
            </a:r>
            <a:r>
              <a:rPr lang="pt-BR" b="1" dirty="0">
                <a:solidFill>
                  <a:srgbClr val="C00000"/>
                </a:solidFill>
              </a:rPr>
              <a:t>testemunho de Jesus, </a:t>
            </a:r>
            <a:r>
              <a:rPr lang="pt-BR" b="1" dirty="0" smtClean="0">
                <a:solidFill>
                  <a:srgbClr val="C00000"/>
                </a:solidFill>
              </a:rPr>
              <a:t>é </a:t>
            </a:r>
            <a:r>
              <a:rPr lang="pt-BR" b="1" dirty="0">
                <a:solidFill>
                  <a:srgbClr val="C00000"/>
                </a:solidFill>
              </a:rPr>
              <a:t>o Espírito da profecia, ou dom </a:t>
            </a:r>
            <a:r>
              <a:rPr lang="pt-BR" b="1" dirty="0" smtClean="0">
                <a:solidFill>
                  <a:srgbClr val="C00000"/>
                </a:solidFill>
              </a:rPr>
              <a:t>profético.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43000" y="3416403"/>
            <a:ext cx="9772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8650" y="2352971"/>
            <a:ext cx="107269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11613E"/>
                </a:solidFill>
              </a:rPr>
              <a:t>2</a:t>
            </a:r>
            <a:r>
              <a:rPr lang="pt-BR" sz="3000" b="1" dirty="0" smtClean="0"/>
              <a:t> </a:t>
            </a:r>
            <a:r>
              <a:rPr lang="pt-BR" sz="3000" b="1" dirty="0"/>
              <a:t>| O que </a:t>
            </a:r>
            <a:r>
              <a:rPr lang="pt-BR" sz="3000" b="1" dirty="0" smtClean="0"/>
              <a:t>significa </a:t>
            </a:r>
            <a:r>
              <a:rPr lang="pt-BR" sz="3000" b="1" dirty="0"/>
              <a:t>o “testemunho de Jesus”? </a:t>
            </a:r>
            <a:r>
              <a:rPr lang="pt-BR" sz="3000" i="1" dirty="0"/>
              <a:t>Apocalipse 19:10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7530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7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2176" y="2115037"/>
            <a:ext cx="7219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Antes da segunda vinda de Cristo, o Apocalipse afirma que Seu povo seria reconhecido por duas características especiais: guardaria todos os mandamentos de Deus e teria o testemunho de Jesus, que é o Espírito da profecia, ou dom profético (1Co 14:1; 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22:9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  <a:endParaRPr lang="pt-BR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C1D1C7"/>
            </a:gs>
            <a:gs pos="90259">
              <a:srgbClr val="C1D1C7"/>
            </a:gs>
            <a:gs pos="83000">
              <a:srgbClr val="C1D1C7"/>
            </a:gs>
            <a:gs pos="100000">
              <a:srgbClr val="C1D1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931910" y="5965579"/>
            <a:ext cx="8258175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28</a:t>
            </a:r>
            <a:r>
              <a:rPr lang="pt-BR" sz="1400" b="1" i="1" dirty="0" smtClean="0">
                <a:solidFill>
                  <a:schemeClr val="bg1"/>
                </a:solidFill>
              </a:rPr>
              <a:t>E </a:t>
            </a:r>
            <a:r>
              <a:rPr lang="pt-BR" sz="1400" b="1" i="1" dirty="0">
                <a:solidFill>
                  <a:schemeClr val="bg1"/>
                </a:solidFill>
              </a:rPr>
              <a:t>acontecerá, depois, que derramarei o meu Espírito sobre toda a carne; vossos filhos e vossas filhas profetizarão, vossos velhos sonharão, e vossos jovens terão visões;</a:t>
            </a:r>
          </a:p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29</a:t>
            </a:r>
            <a:r>
              <a:rPr lang="pt-BR" sz="1400" b="1" i="1" dirty="0" smtClean="0">
                <a:solidFill>
                  <a:schemeClr val="bg1"/>
                </a:solidFill>
              </a:rPr>
              <a:t>até </a:t>
            </a:r>
            <a:r>
              <a:rPr lang="pt-BR" sz="1400" b="1" i="1" dirty="0">
                <a:solidFill>
                  <a:schemeClr val="bg1"/>
                </a:solidFill>
              </a:rPr>
              <a:t>sobre os servos e sobre as servas derramarei o meu Espírito naqueles </a:t>
            </a:r>
            <a:r>
              <a:rPr lang="pt-BR" sz="1400" b="1" i="1" dirty="0" smtClean="0">
                <a:solidFill>
                  <a:schemeClr val="bg1"/>
                </a:solidFill>
              </a:rPr>
              <a:t>dias. Joel </a:t>
            </a:r>
            <a:r>
              <a:rPr lang="pt-BR" sz="1400" b="1" i="1" dirty="0" smtClean="0">
                <a:solidFill>
                  <a:schemeClr val="bg1"/>
                </a:solidFill>
              </a:rPr>
              <a:t>2:28, 29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7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9453" y="1652125"/>
            <a:ext cx="10273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11613E"/>
                </a:solidFill>
              </a:rPr>
              <a:t>3</a:t>
            </a:r>
            <a:r>
              <a:rPr lang="pt-BR" sz="2800" b="1" dirty="0" smtClean="0"/>
              <a:t> </a:t>
            </a:r>
            <a:r>
              <a:rPr lang="pt-BR" sz="2800" b="1" dirty="0"/>
              <a:t>| O dom de profecia, que habilita uma pessoa a ser um profeta de </a:t>
            </a:r>
            <a:endParaRPr lang="pt-BR" sz="2800" b="1" dirty="0" smtClean="0"/>
          </a:p>
          <a:p>
            <a:r>
              <a:rPr lang="pt-BR" sz="2800" b="1" dirty="0" smtClean="0"/>
              <a:t>Deus</a:t>
            </a:r>
            <a:r>
              <a:rPr lang="pt-BR" sz="2800" b="1" dirty="0"/>
              <a:t>, </a:t>
            </a:r>
            <a:r>
              <a:rPr lang="pt-BR" sz="2800" b="1" dirty="0" smtClean="0"/>
              <a:t>estava limitado </a:t>
            </a:r>
            <a:r>
              <a:rPr lang="pt-BR" sz="2800" b="1" dirty="0"/>
              <a:t>apenas aos tempos bíblicos? </a:t>
            </a:r>
            <a:r>
              <a:rPr lang="pt-BR" sz="2800" i="1" dirty="0"/>
              <a:t>Joel 2:28, 29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959453" y="2705269"/>
            <a:ext cx="1020309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400" dirty="0"/>
              <a:t>“E acontecerá, </a:t>
            </a:r>
            <a:r>
              <a:rPr lang="pt-BR" sz="2400" dirty="0" smtClean="0"/>
              <a:t>______________, </a:t>
            </a:r>
            <a:r>
              <a:rPr lang="pt-BR" sz="2400" dirty="0"/>
              <a:t>que derramarei o Meu Espírito </a:t>
            </a:r>
            <a:r>
              <a:rPr lang="pt-BR" sz="2400" dirty="0" smtClean="0"/>
              <a:t>sobre toda </a:t>
            </a:r>
            <a:r>
              <a:rPr lang="pt-BR" sz="2400" dirty="0"/>
              <a:t>a carne; vossos </a:t>
            </a:r>
            <a:r>
              <a:rPr lang="pt-BR" sz="2400" dirty="0" smtClean="0"/>
              <a:t>___________________ </a:t>
            </a:r>
            <a:r>
              <a:rPr lang="pt-BR" sz="2400" dirty="0"/>
              <a:t>e vossas </a:t>
            </a:r>
            <a:r>
              <a:rPr lang="pt-BR" sz="2400" dirty="0" smtClean="0"/>
              <a:t>_________________ profetizarão</a:t>
            </a:r>
            <a:r>
              <a:rPr lang="pt-BR" sz="2400" dirty="0"/>
              <a:t>, vossos velhos sonharão, e vossos </a:t>
            </a:r>
            <a:r>
              <a:rPr lang="pt-BR" sz="2400" dirty="0" smtClean="0"/>
              <a:t>jovens terão _________________________; </a:t>
            </a:r>
            <a:r>
              <a:rPr lang="pt-BR" sz="2400" dirty="0"/>
              <a:t>até sobre os servos e </a:t>
            </a:r>
            <a:r>
              <a:rPr lang="pt-BR" sz="2400" dirty="0" smtClean="0"/>
              <a:t>sobre </a:t>
            </a:r>
            <a:r>
              <a:rPr lang="pt-BR" sz="2400" dirty="0"/>
              <a:t>as servas </a:t>
            </a:r>
            <a:r>
              <a:rPr lang="pt-BR" sz="2400" dirty="0" smtClean="0"/>
              <a:t>derramarei </a:t>
            </a:r>
            <a:r>
              <a:rPr lang="en-US" sz="2400" dirty="0" smtClean="0"/>
              <a:t>o </a:t>
            </a:r>
            <a:r>
              <a:rPr lang="en-US" sz="2400" dirty="0"/>
              <a:t>Meu </a:t>
            </a:r>
            <a:r>
              <a:rPr lang="en-US" sz="2400" dirty="0" smtClean="0"/>
              <a:t>____________________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/>
              <a:t>naqueles</a:t>
            </a:r>
            <a:r>
              <a:rPr lang="en-US" sz="2400" dirty="0" smtClean="0"/>
              <a:t> </a:t>
            </a:r>
            <a:r>
              <a:rPr lang="en-US" sz="2400" dirty="0" err="1"/>
              <a:t>dias</a:t>
            </a:r>
            <a:r>
              <a:rPr lang="en-US" sz="2400" dirty="0"/>
              <a:t>.”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59453" y="2666544"/>
            <a:ext cx="891591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DEPOIS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4084" y="3026139"/>
            <a:ext cx="859531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FILHOS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3826" y="3026731"/>
            <a:ext cx="843501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FILHAS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65576" y="3409097"/>
            <a:ext cx="865301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VISÕES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75489" y="3763391"/>
            <a:ext cx="104182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ESPÍRITO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2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7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9172" y="2296012"/>
            <a:ext cx="6724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3200" b="1" dirty="0">
                <a:solidFill>
                  <a:schemeClr val="bg2">
                    <a:lumMod val="25000"/>
                  </a:schemeClr>
                </a:solidFill>
              </a:rPr>
              <a:t>O apóstolo Pedro citou o texto de Joel e o aplicou aos últimos dias da </a:t>
            </a:r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</a:rPr>
              <a:t>história deste </a:t>
            </a:r>
            <a:r>
              <a:rPr lang="pt-BR" sz="3200" b="1" dirty="0">
                <a:solidFill>
                  <a:schemeClr val="bg2">
                    <a:lumMod val="25000"/>
                  </a:schemeClr>
                </a:solidFill>
              </a:rPr>
              <a:t>mundo, o tempo que antecede a volta de Jesus (At 2:16-21).</a:t>
            </a:r>
          </a:p>
        </p:txBody>
      </p:sp>
    </p:spTree>
    <p:extLst>
      <p:ext uri="{BB962C8B-B14F-4D97-AF65-F5344CB8AC3E}">
        <p14:creationId xmlns:p14="http://schemas.microsoft.com/office/powerpoint/2010/main" val="22085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7886</TotalTime>
  <Words>1731</Words>
  <Application>Microsoft Office PowerPoint</Application>
  <PresentationFormat>Widescreen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Suzana Lima</dc:creator>
  <cp:lastModifiedBy>Suzana Lima</cp:lastModifiedBy>
  <cp:revision>270</cp:revision>
  <dcterms:created xsi:type="dcterms:W3CDTF">2019-02-15T00:40:10Z</dcterms:created>
  <dcterms:modified xsi:type="dcterms:W3CDTF">2019-03-01T12:09:48Z</dcterms:modified>
</cp:coreProperties>
</file>