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476" r:id="rId4"/>
    <p:sldId id="360" r:id="rId5"/>
    <p:sldId id="616" r:id="rId6"/>
    <p:sldId id="617" r:id="rId7"/>
    <p:sldId id="618" r:id="rId8"/>
    <p:sldId id="619" r:id="rId9"/>
    <p:sldId id="620" r:id="rId10"/>
    <p:sldId id="621" r:id="rId11"/>
    <p:sldId id="622" r:id="rId12"/>
    <p:sldId id="623" r:id="rId13"/>
    <p:sldId id="624" r:id="rId14"/>
    <p:sldId id="625" r:id="rId15"/>
    <p:sldId id="626" r:id="rId16"/>
    <p:sldId id="627" r:id="rId17"/>
    <p:sldId id="628" r:id="rId18"/>
    <p:sldId id="629" r:id="rId19"/>
    <p:sldId id="630" r:id="rId20"/>
    <p:sldId id="63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D0C9"/>
    <a:srgbClr val="D9BBB1"/>
    <a:srgbClr val="E2CCC4"/>
    <a:srgbClr val="C8C7DB"/>
    <a:srgbClr val="BEBDD5"/>
    <a:srgbClr val="8887B3"/>
    <a:srgbClr val="B6CDD8"/>
    <a:srgbClr val="A2C0CE"/>
    <a:srgbClr val="C1D1C7"/>
    <a:srgbClr val="B6C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5CF8B-C93B-40CE-A2FE-1B18DDFEDA50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BBC80-F9DE-4DCE-BDC4-EE5C6798C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6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8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7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5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36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2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7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2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2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4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7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8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oc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2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E2CCC4"/>
            </a:gs>
            <a:gs pos="90259">
              <a:srgbClr val="E2CCC4"/>
            </a:gs>
            <a:gs pos="83000">
              <a:srgbClr val="E2CCC4"/>
            </a:gs>
            <a:gs pos="100000">
              <a:srgbClr val="E2CCC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8135"/>
            <a:ext cx="12193057" cy="10120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351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488156" y="6181108"/>
            <a:ext cx="92167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400" b="1" i="1" dirty="0">
                <a:solidFill>
                  <a:schemeClr val="bg1"/>
                </a:solidFill>
              </a:rPr>
              <a:t>Quando, pois, o dragão se viu atirado para a terra, perseguiu a mulher que dera à luz o filho varão. Apocalipse </a:t>
            </a:r>
            <a:r>
              <a:rPr lang="pt-BR" sz="1400" b="1" i="1" dirty="0" smtClean="0">
                <a:solidFill>
                  <a:schemeClr val="bg1"/>
                </a:solidFill>
              </a:rPr>
              <a:t>12:13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528" y="1595237"/>
            <a:ext cx="102177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793520"/>
                </a:solidFill>
              </a:rPr>
              <a:t>4</a:t>
            </a:r>
            <a:r>
              <a:rPr lang="pt-BR" sz="2800" b="1" dirty="0" smtClean="0"/>
              <a:t> </a:t>
            </a:r>
            <a:r>
              <a:rPr lang="pt-BR" sz="2800" b="1" dirty="0"/>
              <a:t>| Como Satanás não pôde destruir Jesus enquanto esteve na </a:t>
            </a:r>
            <a:r>
              <a:rPr lang="pt-BR" sz="2800" b="1" dirty="0" smtClean="0"/>
              <a:t>Terra</a:t>
            </a:r>
            <a:r>
              <a:rPr lang="pt-BR" sz="2800" b="1" dirty="0"/>
              <a:t>, o que </a:t>
            </a:r>
            <a:r>
              <a:rPr lang="pt-BR" sz="2800" b="1" dirty="0" smtClean="0"/>
              <a:t>ele fez </a:t>
            </a:r>
            <a:r>
              <a:rPr lang="pt-BR" sz="2800" b="1" dirty="0"/>
              <a:t>com a igreja? </a:t>
            </a:r>
            <a:r>
              <a:rPr lang="pt-BR" sz="2800" i="1" dirty="0"/>
              <a:t>Apocalipse 12:13. </a:t>
            </a:r>
            <a:endParaRPr lang="pt-BR" sz="2800" i="1" dirty="0" smtClean="0"/>
          </a:p>
          <a:p>
            <a:r>
              <a:rPr lang="pt-BR" sz="2800" b="1" dirty="0" smtClean="0"/>
              <a:t>Assinale “</a:t>
            </a:r>
            <a:r>
              <a:rPr lang="pt-BR" sz="2800" b="1" dirty="0"/>
              <a:t>V” para verdadeiro ou “F” para falso.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78802" y="2980232"/>
            <a:ext cx="48267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□</a:t>
            </a:r>
            <a:r>
              <a:rPr lang="en-US" sz="3200" dirty="0" smtClean="0"/>
              <a:t> </a:t>
            </a:r>
            <a:r>
              <a:rPr lang="en-US" sz="3200" dirty="0" err="1"/>
              <a:t>Perseguiu</a:t>
            </a:r>
            <a:r>
              <a:rPr lang="en-US" sz="3200" dirty="0"/>
              <a:t> a </a:t>
            </a:r>
            <a:r>
              <a:rPr lang="en-US" sz="3200" dirty="0" err="1"/>
              <a:t>igreja</a:t>
            </a:r>
            <a:r>
              <a:rPr lang="pt-BR" sz="3200" dirty="0" smtClean="0"/>
              <a:t>.</a:t>
            </a:r>
            <a:endParaRPr lang="en-US" sz="3200" dirty="0" smtClean="0"/>
          </a:p>
          <a:p>
            <a:r>
              <a:rPr lang="en-US" sz="4400" dirty="0" smtClean="0"/>
              <a:t>□</a:t>
            </a:r>
            <a:r>
              <a:rPr lang="en-US" sz="3200" dirty="0" smtClean="0"/>
              <a:t> </a:t>
            </a:r>
            <a:r>
              <a:rPr lang="en-US" sz="3200" dirty="0" err="1"/>
              <a:t>Protegeu</a:t>
            </a:r>
            <a:r>
              <a:rPr lang="en-US" sz="3200" dirty="0"/>
              <a:t> a </a:t>
            </a:r>
            <a:r>
              <a:rPr lang="en-US" sz="3200" dirty="0" err="1"/>
              <a:t>igreja</a:t>
            </a:r>
            <a:r>
              <a:rPr lang="pt-BR" sz="3200" dirty="0" smtClean="0"/>
              <a:t>.</a:t>
            </a:r>
          </a:p>
          <a:p>
            <a:r>
              <a:rPr lang="en-US" sz="4400" dirty="0"/>
              <a:t>□</a:t>
            </a:r>
            <a:r>
              <a:rPr lang="en-US" sz="2400" dirty="0" smtClean="0"/>
              <a:t> </a:t>
            </a:r>
            <a:r>
              <a:rPr lang="en-US" sz="3200" dirty="0" err="1"/>
              <a:t>Destruiu</a:t>
            </a:r>
            <a:r>
              <a:rPr lang="en-US" sz="3200" dirty="0"/>
              <a:t> a </a:t>
            </a:r>
            <a:r>
              <a:rPr lang="en-US" sz="3200" dirty="0" err="1"/>
              <a:t>igreja</a:t>
            </a:r>
            <a:r>
              <a:rPr lang="pt-BR" sz="3200" dirty="0" smtClean="0"/>
              <a:t>.</a:t>
            </a:r>
            <a:r>
              <a:rPr lang="en-US" sz="3200" dirty="0" smtClean="0"/>
              <a:t> 	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771847" y="3158019"/>
            <a:ext cx="320922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V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7076" y="3813015"/>
            <a:ext cx="290464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F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7076" y="4501646"/>
            <a:ext cx="290464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F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9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35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04593" y="2000737"/>
            <a:ext cx="889673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Quando Cristo foi preso e crucificado, Seus seguidores começaram a enfrentar a perseguição (</a:t>
            </a:r>
            <a:r>
              <a:rPr lang="pt-BR" sz="2800" b="1" dirty="0" err="1">
                <a:solidFill>
                  <a:schemeClr val="bg2">
                    <a:lumMod val="25000"/>
                  </a:schemeClr>
                </a:solidFill>
              </a:rPr>
              <a:t>Mt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 26:31; </a:t>
            </a:r>
            <a:r>
              <a:rPr lang="pt-BR" sz="2800" b="1" dirty="0" err="1">
                <a:solidFill>
                  <a:schemeClr val="bg2">
                    <a:lumMod val="25000"/>
                  </a:schemeClr>
                </a:solidFill>
              </a:rPr>
              <a:t>Jo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 20:19). Jesus advertiu os discípulos de que seriam odiados e maltratados pelas pessoas por causa de sua obediência a Ele (</a:t>
            </a:r>
            <a:r>
              <a:rPr lang="pt-BR" sz="2800" b="1" dirty="0" err="1">
                <a:solidFill>
                  <a:schemeClr val="bg2">
                    <a:lumMod val="25000"/>
                  </a:schemeClr>
                </a:solidFill>
              </a:rPr>
              <a:t>Mt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 10:22; 2Tm 3:12). Ele também prometeu bênçãos àqueles que suportassem a perseguição com fidelidade e perseverança (</a:t>
            </a:r>
            <a:r>
              <a:rPr lang="pt-BR" sz="2800" b="1" dirty="0" err="1">
                <a:solidFill>
                  <a:schemeClr val="bg2">
                    <a:lumMod val="25000"/>
                  </a:schemeClr>
                </a:solidFill>
              </a:rPr>
              <a:t>Mt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 5:10; 1Co 4:12; 2Co 4:9; </a:t>
            </a:r>
            <a:r>
              <a:rPr lang="pt-BR" sz="2800" b="1" dirty="0" err="1">
                <a:solidFill>
                  <a:schemeClr val="bg2">
                    <a:lumMod val="25000"/>
                  </a:schemeClr>
                </a:solidFill>
              </a:rPr>
              <a:t>Ap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 2:10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).</a:t>
            </a:r>
            <a:endParaRPr lang="pt-BR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0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E2CCC4"/>
            </a:gs>
            <a:gs pos="90259">
              <a:srgbClr val="E2CCC4"/>
            </a:gs>
            <a:gs pos="83000">
              <a:srgbClr val="E2CCC4"/>
            </a:gs>
            <a:gs pos="100000">
              <a:srgbClr val="E2CCC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8135"/>
            <a:ext cx="12193057" cy="10120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351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488156" y="6114433"/>
            <a:ext cx="9216743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400" b="1" i="1" dirty="0">
                <a:solidFill>
                  <a:schemeClr val="bg1"/>
                </a:solidFill>
              </a:rPr>
              <a:t>A mulher, porém, fugiu para o deserto, onde lhe havia Deus preparado lugar para que nele a sustentem </a:t>
            </a:r>
            <a:endParaRPr lang="pt-BR" sz="1400" b="1" i="1" dirty="0" smtClean="0">
              <a:solidFill>
                <a:schemeClr val="bg1"/>
              </a:solidFill>
            </a:endParaRPr>
          </a:p>
          <a:p>
            <a:pPr algn="ctr">
              <a:spcBef>
                <a:spcPts val="300"/>
              </a:spcBef>
            </a:pPr>
            <a:r>
              <a:rPr lang="pt-BR" sz="1400" b="1" i="1" dirty="0" smtClean="0">
                <a:solidFill>
                  <a:schemeClr val="bg1"/>
                </a:solidFill>
              </a:rPr>
              <a:t>durante </a:t>
            </a:r>
            <a:r>
              <a:rPr lang="pt-BR" sz="1400" b="1" i="1" dirty="0">
                <a:solidFill>
                  <a:schemeClr val="bg1"/>
                </a:solidFill>
              </a:rPr>
              <a:t>mil duzentos e sessenta dias. Apocalipse </a:t>
            </a:r>
            <a:r>
              <a:rPr lang="pt-BR" sz="1400" b="1" i="1" dirty="0" smtClean="0">
                <a:solidFill>
                  <a:schemeClr val="bg1"/>
                </a:solidFill>
              </a:rPr>
              <a:t>12:6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9284" y="1999195"/>
            <a:ext cx="99441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793520"/>
                </a:solidFill>
              </a:rPr>
              <a:t>5</a:t>
            </a:r>
            <a:r>
              <a:rPr lang="pt-BR" sz="3200" b="1" dirty="0" smtClean="0"/>
              <a:t> </a:t>
            </a:r>
            <a:r>
              <a:rPr lang="pt-BR" sz="3200" b="1" dirty="0"/>
              <a:t>| O que aconteceu com a igreja diante da perseguição do </a:t>
            </a:r>
            <a:r>
              <a:rPr lang="pt-BR" sz="3200" b="1" dirty="0" smtClean="0"/>
              <a:t>dragão</a:t>
            </a:r>
            <a:r>
              <a:rPr lang="pt-BR" sz="3200" b="1" dirty="0"/>
              <a:t>? </a:t>
            </a:r>
            <a:r>
              <a:rPr lang="pt-BR" sz="3200" i="1" dirty="0"/>
              <a:t>Apocalipse 12:6</a:t>
            </a:r>
            <a:r>
              <a:rPr lang="pt-BR" sz="3200" i="1" dirty="0" smtClean="0"/>
              <a:t>. </a:t>
            </a:r>
            <a:r>
              <a:rPr lang="en-US" sz="3200" b="1" dirty="0" smtClean="0"/>
              <a:t>Complete </a:t>
            </a:r>
            <a:r>
              <a:rPr lang="en-US" sz="3200" b="1" dirty="0"/>
              <a:t>a lacuna.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408924" y="3409386"/>
            <a:ext cx="9935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3200" dirty="0"/>
              <a:t>Fugiu para o </a:t>
            </a:r>
            <a:r>
              <a:rPr lang="pt-BR" sz="3200" dirty="0" smtClean="0"/>
              <a:t>_____________ </a:t>
            </a:r>
            <a:r>
              <a:rPr lang="pt-BR" sz="3200" dirty="0"/>
              <a:t>e ali </a:t>
            </a:r>
            <a:r>
              <a:rPr lang="pt-BR" sz="3200" dirty="0" smtClean="0"/>
              <a:t>ficou durante </a:t>
            </a:r>
            <a:r>
              <a:rPr lang="pt-BR" sz="3200" dirty="0"/>
              <a:t>1.260 dias.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282782" y="3409386"/>
            <a:ext cx="1052404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DESERTO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5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35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018" y="1848337"/>
            <a:ext cx="883958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Assim como as águas representam multidões (</a:t>
            </a:r>
            <a:r>
              <a:rPr lang="pt-BR" sz="2000" b="1" dirty="0" err="1">
                <a:solidFill>
                  <a:schemeClr val="bg2">
                    <a:lumMod val="25000"/>
                  </a:schemeClr>
                </a:solidFill>
              </a:rPr>
              <a:t>Ap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 17:15), o deserto significa lugares despovoados. Se aplicarmos o princípio de um dia por um ano (</a:t>
            </a:r>
            <a:r>
              <a:rPr lang="pt-BR" sz="2000" b="1" dirty="0" err="1">
                <a:solidFill>
                  <a:schemeClr val="bg2">
                    <a:lumMod val="25000"/>
                  </a:schemeClr>
                </a:solidFill>
              </a:rPr>
              <a:t>Ez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 4:6, 7; </a:t>
            </a:r>
            <a:r>
              <a:rPr lang="pt-BR" sz="2000" b="1" dirty="0" err="1">
                <a:solidFill>
                  <a:schemeClr val="bg2">
                    <a:lumMod val="25000"/>
                  </a:schemeClr>
                </a:solidFill>
              </a:rPr>
              <a:t>Nm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 14:34) aos 1.260 dias proféticos, estamos diante de um período de 1.260 anos de perseguição. Historicamente, esse período começou quando entrou em vigência o Edito de Justiniano em 538, que concedeu ao bispo de Roma autoridade tanto religiosa quanto política, e terminou em 1798, quando Napoleão Bonaparte enviou suas tropas comandadas pelo general Louis- Alexandre </a:t>
            </a:r>
            <a:r>
              <a:rPr lang="pt-BR" sz="2000" b="1" dirty="0" err="1">
                <a:solidFill>
                  <a:schemeClr val="bg2">
                    <a:lumMod val="25000"/>
                  </a:schemeClr>
                </a:solidFill>
              </a:rPr>
              <a:t>Berthier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 para aprisionar o papa Pio VI, pondo fim à supremacia do papa sobre outros soberanos. Durante os 1.260 anos, as tradições não bíblicas foram consideradas dogmas religiosos, os quais foram impostos pela lei civil. Os que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se mantinham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fiéis às verdades bíblicas eram perseguidos e às vezes martirizados.</a:t>
            </a:r>
          </a:p>
        </p:txBody>
      </p:sp>
    </p:spTree>
    <p:extLst>
      <p:ext uri="{BB962C8B-B14F-4D97-AF65-F5344CB8AC3E}">
        <p14:creationId xmlns:p14="http://schemas.microsoft.com/office/powerpoint/2010/main" val="289834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E2CCC4"/>
            </a:gs>
            <a:gs pos="90259">
              <a:srgbClr val="E2CCC4"/>
            </a:gs>
            <a:gs pos="83000">
              <a:srgbClr val="E2CCC4"/>
            </a:gs>
            <a:gs pos="100000">
              <a:srgbClr val="E2CCC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8135"/>
            <a:ext cx="12193057" cy="10120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351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488156" y="6114433"/>
            <a:ext cx="92167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400" b="1" i="1" dirty="0">
                <a:solidFill>
                  <a:schemeClr val="bg1"/>
                </a:solidFill>
              </a:rPr>
              <a:t>Irou-se o dragão contra a mulher e foi pelejar com os restantes da sua descendência, os que guardam os mandamentos de Deus e têm o testemunho de Jesus; e se pôs em pé sobre a areia do mar. Apocalipse </a:t>
            </a:r>
            <a:r>
              <a:rPr lang="pt-BR" sz="1400" b="1" i="1" dirty="0" smtClean="0">
                <a:solidFill>
                  <a:schemeClr val="bg1"/>
                </a:solidFill>
              </a:rPr>
              <a:t>12:17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134" y="1586723"/>
            <a:ext cx="10887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793520"/>
                </a:solidFill>
              </a:rPr>
              <a:t>6</a:t>
            </a:r>
            <a:r>
              <a:rPr lang="pt-BR" sz="2800" b="1" dirty="0" smtClean="0"/>
              <a:t> </a:t>
            </a:r>
            <a:r>
              <a:rPr lang="pt-BR" sz="2800" b="1" dirty="0"/>
              <a:t>| Quais são as características determinantes da igreja verdadeira? </a:t>
            </a:r>
            <a:endParaRPr lang="pt-BR" sz="2800" b="1" dirty="0" smtClean="0"/>
          </a:p>
          <a:p>
            <a:r>
              <a:rPr lang="pt-BR" sz="2800" i="1" dirty="0" smtClean="0"/>
              <a:t>Apocalipse </a:t>
            </a:r>
            <a:r>
              <a:rPr lang="en-US" sz="2800" i="1" dirty="0" smtClean="0"/>
              <a:t>12:17</a:t>
            </a:r>
            <a:r>
              <a:rPr lang="en-US" sz="2800" i="1" dirty="0"/>
              <a:t>. </a:t>
            </a:r>
            <a:r>
              <a:rPr lang="en-US" sz="2800" b="1" dirty="0" err="1"/>
              <a:t>Assinala</a:t>
            </a:r>
            <a:r>
              <a:rPr lang="en-US" sz="2800" b="1" dirty="0"/>
              <a:t> a </a:t>
            </a:r>
            <a:r>
              <a:rPr lang="en-US" sz="2800" b="1" dirty="0" err="1"/>
              <a:t>alternativa</a:t>
            </a:r>
            <a:r>
              <a:rPr lang="en-US" sz="2800" b="1" dirty="0"/>
              <a:t> </a:t>
            </a:r>
            <a:r>
              <a:rPr lang="en-US" sz="2800" b="1" dirty="0" err="1"/>
              <a:t>correta</a:t>
            </a:r>
            <a:r>
              <a:rPr lang="en-US" sz="2800" b="1" dirty="0"/>
              <a:t>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94934" y="2433883"/>
            <a:ext cx="1034454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□</a:t>
            </a:r>
            <a:r>
              <a:rPr lang="en-US" sz="2800" dirty="0" smtClean="0"/>
              <a:t> </a:t>
            </a:r>
            <a:r>
              <a:rPr lang="pt-BR" sz="2800" dirty="0"/>
              <a:t>Sua doutrina estabelece a guarda os mandamentos de Deus </a:t>
            </a:r>
            <a:endParaRPr lang="pt-BR" sz="2800" dirty="0" smtClean="0"/>
          </a:p>
          <a:p>
            <a:r>
              <a:rPr lang="pt-BR" sz="2800" dirty="0"/>
              <a:t> </a:t>
            </a:r>
            <a:r>
              <a:rPr lang="pt-BR" sz="2800" dirty="0" smtClean="0"/>
              <a:t>    como meio </a:t>
            </a:r>
            <a:r>
              <a:rPr lang="en-US" sz="2800" dirty="0" smtClean="0"/>
              <a:t>de </a:t>
            </a:r>
            <a:r>
              <a:rPr lang="en-US" sz="2800" dirty="0" err="1"/>
              <a:t>salvação</a:t>
            </a:r>
            <a:r>
              <a:rPr lang="en-US" sz="2800" dirty="0" smtClean="0"/>
              <a:t>.</a:t>
            </a:r>
            <a:endParaRPr lang="en-US" sz="2000" dirty="0" smtClean="0"/>
          </a:p>
          <a:p>
            <a:r>
              <a:rPr lang="en-US" sz="4000" dirty="0" smtClean="0"/>
              <a:t>□</a:t>
            </a:r>
            <a:r>
              <a:rPr lang="en-US" sz="2800" dirty="0" smtClean="0"/>
              <a:t> </a:t>
            </a:r>
            <a:r>
              <a:rPr lang="pt-BR" sz="2800" dirty="0"/>
              <a:t>Seus membros procuram guardar os mandamentos de Deus e </a:t>
            </a:r>
            <a:endParaRPr lang="pt-BR" sz="2800" dirty="0" smtClean="0"/>
          </a:p>
          <a:p>
            <a:r>
              <a:rPr lang="pt-BR" sz="2800" dirty="0"/>
              <a:t> </a:t>
            </a:r>
            <a:r>
              <a:rPr lang="pt-BR" sz="2800" dirty="0" smtClean="0"/>
              <a:t>    mantêm o </a:t>
            </a:r>
            <a:r>
              <a:rPr lang="en-US" sz="2800" dirty="0" err="1" smtClean="0"/>
              <a:t>testemunho</a:t>
            </a:r>
            <a:r>
              <a:rPr lang="en-US" sz="2800" dirty="0" smtClean="0"/>
              <a:t> </a:t>
            </a:r>
            <a:r>
              <a:rPr lang="en-US" sz="2800" dirty="0"/>
              <a:t>de Jesus</a:t>
            </a:r>
            <a:r>
              <a:rPr lang="pt-BR" sz="2800" dirty="0" smtClean="0"/>
              <a:t>.</a:t>
            </a:r>
          </a:p>
          <a:p>
            <a:r>
              <a:rPr lang="en-US" sz="4000" dirty="0"/>
              <a:t>□</a:t>
            </a:r>
            <a:r>
              <a:rPr lang="en-US" sz="2000" dirty="0" smtClean="0"/>
              <a:t> </a:t>
            </a:r>
            <a:r>
              <a:rPr lang="pt-BR" sz="2800" dirty="0"/>
              <a:t>Seus membros têm todos o dom de falar em línguas estranhas</a:t>
            </a:r>
            <a:r>
              <a:rPr lang="pt-BR" sz="2800" dirty="0" smtClean="0"/>
              <a:t>.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 	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90184" y="3584068"/>
            <a:ext cx="290464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x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35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0867" y="1791187"/>
            <a:ext cx="75441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A igreja verdadeira é caracterizada por sua fé em Jesus Cristo como o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único meio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de salvação (</a:t>
            </a:r>
            <a:r>
              <a:rPr lang="pt-BR" sz="2000" b="1" dirty="0" err="1">
                <a:solidFill>
                  <a:schemeClr val="bg2">
                    <a:lumMod val="25000"/>
                  </a:schemeClr>
                </a:solidFill>
              </a:rPr>
              <a:t>Ap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 14:12) e pela observância a todos os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mandamentos de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Deus, conforme ensinados na Bíblia (</a:t>
            </a:r>
            <a:r>
              <a:rPr lang="pt-BR" sz="2000" b="1" dirty="0" err="1">
                <a:solidFill>
                  <a:schemeClr val="bg2">
                    <a:lumMod val="25000"/>
                  </a:schemeClr>
                </a:solidFill>
              </a:rPr>
              <a:t>Ap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 12:17; 14:12; </a:t>
            </a:r>
            <a:r>
              <a:rPr lang="pt-BR" sz="2000" b="1" dirty="0" err="1">
                <a:solidFill>
                  <a:schemeClr val="bg2">
                    <a:lumMod val="25000"/>
                  </a:schemeClr>
                </a:solidFill>
              </a:rPr>
              <a:t>Êx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 20:3-17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; </a:t>
            </a:r>
            <a:r>
              <a:rPr lang="pt-BR" sz="2000" b="1" dirty="0" err="1" smtClean="0">
                <a:solidFill>
                  <a:schemeClr val="bg2">
                    <a:lumMod val="25000"/>
                  </a:schemeClr>
                </a:solidFill>
              </a:rPr>
              <a:t>Lc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23:56). Também tem o “testemunho de Jesus”, que é o “Espírito da profecia” (</a:t>
            </a:r>
            <a:r>
              <a:rPr lang="pt-BR" sz="2000" b="1" dirty="0" err="1">
                <a:solidFill>
                  <a:schemeClr val="bg2">
                    <a:lumMod val="25000"/>
                  </a:schemeClr>
                </a:solidFill>
              </a:rPr>
              <a:t>Ap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 19:10), ou seja, a manifestação do dom profético (1Co 14:1), para reafirmar a correta doutrina sobre Cristo (1Jo 4:1-3). Além disso, o movimento guiado por Deus no tempo do fim para conduzir as pessoas às verdades bíblicas negligenciadas reconhece que, a partir de 1844, Cristo deu início à purificação do santuário celestial, obra que antecede Seu retorno a esta Terra (</a:t>
            </a:r>
            <a:r>
              <a:rPr lang="pt-BR" sz="2000" b="1" dirty="0" err="1">
                <a:solidFill>
                  <a:schemeClr val="bg2">
                    <a:lumMod val="25000"/>
                  </a:schemeClr>
                </a:solidFill>
              </a:rPr>
              <a:t>Dn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 8:14). Essa igreja tem uma mensagem especial e a proclama em todo o mundo (</a:t>
            </a:r>
            <a:r>
              <a:rPr lang="pt-BR" sz="2000" b="1" dirty="0" err="1">
                <a:solidFill>
                  <a:schemeClr val="bg2">
                    <a:lumMod val="25000"/>
                  </a:schemeClr>
                </a:solidFill>
              </a:rPr>
              <a:t>Ap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 10:11; 14:6-12; </a:t>
            </a:r>
            <a:r>
              <a:rPr lang="pt-BR" sz="2000" b="1" dirty="0" err="1">
                <a:solidFill>
                  <a:schemeClr val="bg2">
                    <a:lumMod val="25000"/>
                  </a:schemeClr>
                </a:solidFill>
              </a:rPr>
              <a:t>Mt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 24:14).</a:t>
            </a:r>
          </a:p>
        </p:txBody>
      </p:sp>
    </p:spTree>
    <p:extLst>
      <p:ext uri="{BB962C8B-B14F-4D97-AF65-F5344CB8AC3E}">
        <p14:creationId xmlns:p14="http://schemas.microsoft.com/office/powerpoint/2010/main" val="205522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E2CCC4"/>
            </a:gs>
            <a:gs pos="90259">
              <a:srgbClr val="E2CCC4"/>
            </a:gs>
            <a:gs pos="83000">
              <a:srgbClr val="E2CCC4"/>
            </a:gs>
            <a:gs pos="100000">
              <a:srgbClr val="E2CCC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8135"/>
            <a:ext cx="12193057" cy="10120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351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137057" y="6092537"/>
            <a:ext cx="7616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400" b="1" i="1" dirty="0">
                <a:solidFill>
                  <a:schemeClr val="bg1"/>
                </a:solidFill>
              </a:rPr>
              <a:t>Eles, pois, o venceram por causa do sangue do Cordeiro e por causa da palavra do testemunho que deram e, mesmo em face da morte, não amaram a própria vida. Apocalipse </a:t>
            </a:r>
            <a:r>
              <a:rPr lang="pt-BR" sz="1400" b="1" i="1" dirty="0" smtClean="0">
                <a:solidFill>
                  <a:schemeClr val="bg1"/>
                </a:solidFill>
              </a:rPr>
              <a:t>12:11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48661" y="3465882"/>
            <a:ext cx="5926751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O </a:t>
            </a:r>
            <a:r>
              <a:rPr lang="pt-BR" b="1" dirty="0">
                <a:solidFill>
                  <a:srgbClr val="C00000"/>
                </a:solidFill>
              </a:rPr>
              <a:t>povo de Deus no tempo do fim vencerá graças ao sangue </a:t>
            </a:r>
            <a:endParaRPr lang="pt-BR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do </a:t>
            </a:r>
            <a:r>
              <a:rPr lang="pt-BR" b="1" dirty="0">
                <a:solidFill>
                  <a:srgbClr val="C00000"/>
                </a:solidFill>
              </a:rPr>
              <a:t>Cordeiro de Deus, que tira o pecado do </a:t>
            </a:r>
            <a:r>
              <a:rPr lang="pt-BR" b="1" dirty="0" smtClean="0">
                <a:solidFill>
                  <a:srgbClr val="C00000"/>
                </a:solidFill>
              </a:rPr>
              <a:t>mundo.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685925" y="3930753"/>
            <a:ext cx="8934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16018" y="1979947"/>
            <a:ext cx="92075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793520"/>
                </a:solidFill>
              </a:rPr>
              <a:t>7</a:t>
            </a:r>
            <a:r>
              <a:rPr lang="pt-BR" sz="2800" b="1" dirty="0" smtClean="0"/>
              <a:t> </a:t>
            </a:r>
            <a:r>
              <a:rPr lang="pt-BR" sz="2800" b="1" dirty="0"/>
              <a:t>| Qual é o motivo da vitória do remanescente </a:t>
            </a:r>
            <a:r>
              <a:rPr lang="pt-BR" sz="2800" b="1" dirty="0" smtClean="0"/>
              <a:t>que guarda </a:t>
            </a:r>
            <a:r>
              <a:rPr lang="pt-BR" sz="2800" b="1" dirty="0"/>
              <a:t>os mandamentos </a:t>
            </a:r>
            <a:r>
              <a:rPr lang="pt-BR" sz="2800" b="1" dirty="0" smtClean="0"/>
              <a:t>de Deus </a:t>
            </a:r>
            <a:r>
              <a:rPr lang="pt-BR" sz="2800" b="1" dirty="0"/>
              <a:t>e tem o testemunho </a:t>
            </a:r>
            <a:r>
              <a:rPr lang="pt-BR" sz="2800" b="1" dirty="0" smtClean="0"/>
              <a:t>de </a:t>
            </a:r>
            <a:r>
              <a:rPr lang="pt-BR" sz="2800" b="1" dirty="0"/>
              <a:t>Jesus? </a:t>
            </a:r>
            <a:r>
              <a:rPr lang="pt-BR" sz="2800" i="1" dirty="0"/>
              <a:t>Apocalipse 12:11</a:t>
            </a:r>
            <a:endParaRPr lang="en-US" sz="28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685925" y="4346251"/>
            <a:ext cx="8934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04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35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019" y="1876912"/>
            <a:ext cx="72393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Assim como no Êxodo, quando os israelitas escaparam do Egito depois 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que passaram 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sangue de cordeiro nas portas, o povo de Deus no tempo do 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fim vencerá 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graças ao sangue do Cordeiro de Deus, que tira o pecado do 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mundo (</a:t>
            </a:r>
            <a:r>
              <a:rPr lang="pt-BR" sz="2800" b="1" dirty="0" err="1">
                <a:solidFill>
                  <a:schemeClr val="bg2">
                    <a:lumMod val="25000"/>
                  </a:schemeClr>
                </a:solidFill>
              </a:rPr>
              <a:t>Jo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 1:29). A fé na morte e ressurreição de Cristo capacitará os 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remanescentes a 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dar seu testemunho de fé.</a:t>
            </a:r>
          </a:p>
        </p:txBody>
      </p:sp>
    </p:spTree>
    <p:extLst>
      <p:ext uri="{BB962C8B-B14F-4D97-AF65-F5344CB8AC3E}">
        <p14:creationId xmlns:p14="http://schemas.microsoft.com/office/powerpoint/2010/main" val="167932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E2CCC4"/>
            </a:gs>
            <a:gs pos="90259">
              <a:srgbClr val="E2CCC4"/>
            </a:gs>
            <a:gs pos="83000">
              <a:srgbClr val="E2CCC4"/>
            </a:gs>
            <a:gs pos="100000">
              <a:srgbClr val="E2CCC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8135"/>
            <a:ext cx="12193057" cy="10120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351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137057" y="6092537"/>
            <a:ext cx="7616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400" b="1" i="1" dirty="0">
                <a:solidFill>
                  <a:schemeClr val="bg1"/>
                </a:solidFill>
              </a:rPr>
              <a:t>Ainda tenho outras ovelhas, não deste aprisco; a mim me convém conduzi-las; elas ouvirão a minha voz; então, haverá um rebanho e um pastor. </a:t>
            </a:r>
            <a:r>
              <a:rPr lang="pt-BR" sz="1400" b="1" i="1" dirty="0">
                <a:solidFill>
                  <a:schemeClr val="bg1"/>
                </a:solidFill>
              </a:rPr>
              <a:t>João 10:16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1299" y="1828169"/>
            <a:ext cx="10008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793520"/>
                </a:solidFill>
              </a:rPr>
              <a:t>8</a:t>
            </a:r>
            <a:r>
              <a:rPr lang="pt-BR" sz="2800" b="1" dirty="0" smtClean="0"/>
              <a:t> </a:t>
            </a:r>
            <a:r>
              <a:rPr lang="pt-BR" sz="2800" b="1" dirty="0"/>
              <a:t>| Qual é a vontade de Cristo com relação àqueles </a:t>
            </a:r>
            <a:r>
              <a:rPr lang="pt-BR" sz="2800" b="1" dirty="0" smtClean="0"/>
              <a:t>que ainda </a:t>
            </a:r>
            <a:r>
              <a:rPr lang="pt-BR" sz="2800" b="1" dirty="0"/>
              <a:t>não </a:t>
            </a:r>
            <a:endParaRPr lang="pt-BR" sz="2800" b="1" dirty="0" smtClean="0"/>
          </a:p>
          <a:p>
            <a:r>
              <a:rPr lang="pt-BR" sz="2800" b="1" dirty="0" smtClean="0"/>
              <a:t>fazem parte da </a:t>
            </a:r>
            <a:r>
              <a:rPr lang="pt-BR" sz="2800" b="1" dirty="0"/>
              <a:t>igreja verdadeira? </a:t>
            </a:r>
            <a:r>
              <a:rPr lang="pt-BR" sz="2800" i="1" dirty="0"/>
              <a:t>João 10:16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941299" y="2894952"/>
            <a:ext cx="1023665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2800" dirty="0"/>
              <a:t>“Ainda tenho outras __________________, não deste aprisco; a </a:t>
            </a:r>
            <a:endParaRPr lang="pt-BR" sz="2800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2800" dirty="0" smtClean="0"/>
              <a:t>Mim </a:t>
            </a:r>
            <a:r>
              <a:rPr lang="pt-BR" sz="2800" dirty="0"/>
              <a:t>me </a:t>
            </a:r>
            <a:r>
              <a:rPr lang="pt-BR" sz="2800" dirty="0" smtClean="0"/>
              <a:t>convém __________________________; </a:t>
            </a:r>
            <a:r>
              <a:rPr lang="pt-BR" sz="2800" dirty="0"/>
              <a:t>elas ouvirão a </a:t>
            </a:r>
            <a:endParaRPr lang="pt-BR" sz="2800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2800" dirty="0" smtClean="0"/>
              <a:t>Minha </a:t>
            </a:r>
            <a:r>
              <a:rPr lang="pt-BR" sz="2800" dirty="0"/>
              <a:t>_______________; então, </a:t>
            </a:r>
            <a:r>
              <a:rPr lang="pt-BR" sz="2800" dirty="0" smtClean="0"/>
              <a:t>haverá </a:t>
            </a:r>
            <a:r>
              <a:rPr lang="en-US" sz="2800" dirty="0" smtClean="0"/>
              <a:t>____________ </a:t>
            </a:r>
            <a:r>
              <a:rPr lang="en-US" sz="2800" dirty="0" err="1"/>
              <a:t>rebanho</a:t>
            </a:r>
            <a:r>
              <a:rPr lang="en-US" sz="2800" dirty="0"/>
              <a:t> e </a:t>
            </a:r>
            <a:endParaRPr lang="en-US" sz="2800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800" dirty="0" smtClean="0"/>
              <a:t>um </a:t>
            </a:r>
            <a:r>
              <a:rPr lang="en-US" sz="2800" dirty="0"/>
              <a:t>________________________.”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85138" y="2875902"/>
            <a:ext cx="1076770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OVELHAS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1119" y="4325662"/>
            <a:ext cx="931602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PASTOR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33841" y="3832715"/>
            <a:ext cx="578813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VOZ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31360" y="3850334"/>
            <a:ext cx="537327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UM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28001" y="3367844"/>
            <a:ext cx="1497462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CONDUZI-LAS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35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019" y="1876912"/>
            <a:ext cx="723938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Enquanto existe graça, há oportunidade e convite da parte de Deus. Esse convite se torna ainda mais urgente nos eventos finais, com o último chamado divino: Retirai-vos dela, povo Meu, para não serdes cúmplices em seus pecados e para não participardes dos seus flagelos” (</a:t>
            </a:r>
            <a:r>
              <a:rPr lang="pt-BR" sz="2800" b="1" dirty="0" err="1">
                <a:solidFill>
                  <a:schemeClr val="bg2">
                    <a:lumMod val="25000"/>
                  </a:schemeClr>
                </a:solidFill>
              </a:rPr>
              <a:t>Ap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 18:4).</a:t>
            </a:r>
          </a:p>
        </p:txBody>
      </p:sp>
    </p:spTree>
    <p:extLst>
      <p:ext uri="{BB962C8B-B14F-4D97-AF65-F5344CB8AC3E}">
        <p14:creationId xmlns:p14="http://schemas.microsoft.com/office/powerpoint/2010/main" val="22734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9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35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59272" y="2052562"/>
            <a:ext cx="4546734" cy="3281438"/>
          </a:xfrm>
          <a:prstGeom prst="rect">
            <a:avLst/>
          </a:prstGeom>
          <a:solidFill>
            <a:srgbClr val="D9B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97397" y="2290175"/>
            <a:ext cx="39433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93520"/>
                </a:solidFill>
              </a:rPr>
              <a:t>MEU COMPROMISSO:</a:t>
            </a:r>
          </a:p>
          <a:p>
            <a:pPr algn="ctr"/>
            <a:endParaRPr lang="en-US" b="1" dirty="0"/>
          </a:p>
          <a:p>
            <a:pPr algn="ctr"/>
            <a:r>
              <a:rPr lang="pt-BR" b="1" dirty="0"/>
              <a:t>Entendi que Deus tem um povo </a:t>
            </a:r>
            <a:r>
              <a:rPr lang="pt-BR" b="1" dirty="0" smtClean="0"/>
              <a:t>fiel </a:t>
            </a:r>
            <a:r>
              <a:rPr lang="pt-BR" b="1" dirty="0"/>
              <a:t>nos nossos dias. Esse povo guarda </a:t>
            </a:r>
            <a:r>
              <a:rPr lang="pt-BR" b="1" dirty="0" smtClean="0"/>
              <a:t>os mandamentos </a:t>
            </a:r>
            <a:r>
              <a:rPr lang="pt-BR" b="1" dirty="0"/>
              <a:t>de Deus e tem a fé de Jesus. O Senhor deseja que Seus </a:t>
            </a:r>
            <a:r>
              <a:rPr lang="pt-BR" b="1" dirty="0" smtClean="0"/>
              <a:t>filhos</a:t>
            </a:r>
            <a:endParaRPr lang="pt-BR" b="1" dirty="0"/>
          </a:p>
          <a:p>
            <a:pPr algn="ctr"/>
            <a:r>
              <a:rPr lang="pt-BR" b="1" dirty="0"/>
              <a:t>se unam a esse povo. Eu me comprometo a ouvir o chamado de Jesus e a </a:t>
            </a:r>
            <a:r>
              <a:rPr lang="pt-BR" b="1" dirty="0" smtClean="0"/>
              <a:t>fazer </a:t>
            </a:r>
            <a:r>
              <a:rPr lang="en-US" b="1" dirty="0" smtClean="0"/>
              <a:t>parte </a:t>
            </a:r>
            <a:r>
              <a:rPr lang="en-US" b="1" dirty="0"/>
              <a:t>da </a:t>
            </a:r>
            <a:r>
              <a:rPr lang="en-US" b="1" dirty="0" err="1"/>
              <a:t>Sua</a:t>
            </a:r>
            <a:r>
              <a:rPr lang="en-US" b="1" dirty="0"/>
              <a:t> </a:t>
            </a:r>
            <a:r>
              <a:rPr lang="en-US" b="1" dirty="0" err="1"/>
              <a:t>igreja</a:t>
            </a:r>
            <a:r>
              <a:rPr lang="en-US" b="1" dirty="0"/>
              <a:t>.</a:t>
            </a:r>
            <a:endParaRPr lang="en-US" dirty="0" smtClean="0"/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311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35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23" y="1296952"/>
            <a:ext cx="7597002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Se você desejar comprar um novo par de sapatos, certamente vai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procurar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em algumas lojas e escolher um modelo que você considere bonito, confortável e que seja vendido em condições de pagamento adequadas para você. Escolher, no entanto, pode se tornar mais difícil se houver várias opções disponíveis. São necessários critérios bem definidos para fazer a compra certa e não se arrepender depois. </a:t>
            </a:r>
          </a:p>
          <a:p>
            <a:pPr>
              <a:spcBef>
                <a:spcPts val="1800"/>
              </a:spcBef>
            </a:pP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Muito mais sério que adquirir um objeto é escolher uma igreja. Segundo o relatório de pesquisa feita pelo Seminário Teológico Gordon–</a:t>
            </a:r>
            <a:r>
              <a:rPr lang="pt-BR" b="1" dirty="0" err="1">
                <a:solidFill>
                  <a:schemeClr val="bg2">
                    <a:lumMod val="25000"/>
                  </a:schemeClr>
                </a:solidFill>
              </a:rPr>
              <a:t>Conwell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, há no mundo nada menos que 47 mil denominações cristãs. Todas dizem seguir a Cristo. Uma vez, porém, que há grandes contradições doutrinárias entre elas, fica evidente que muitas não interpretam corretamente a Bíblia. Qual é, portanto, a melhor opção de igreja? A maioria das pessoas procura estar na igreja em que seus familiares e amigos são membros. No entanto, o melhor critério para decidir é se a igreja verdadeiramente segue os ensinamentos de Jesus Cristo transmitidos na Bíblia. Esta lição informará você sobre os critérios bíblicos para identificar a verdadeira igreja de Deus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58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E2CCC4"/>
            </a:gs>
            <a:gs pos="90259">
              <a:srgbClr val="E2CCC4"/>
            </a:gs>
            <a:gs pos="83000">
              <a:srgbClr val="E2CCC4"/>
            </a:gs>
            <a:gs pos="100000">
              <a:srgbClr val="E2CCC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755978" y="2455377"/>
            <a:ext cx="77951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□</a:t>
            </a:r>
            <a:r>
              <a:rPr lang="en-US" sz="3200" dirty="0" smtClean="0"/>
              <a:t> </a:t>
            </a:r>
            <a:r>
              <a:rPr lang="en-US" sz="3200" dirty="0"/>
              <a:t>Um animal </a:t>
            </a:r>
            <a:r>
              <a:rPr lang="en-US" sz="3200" dirty="0" err="1"/>
              <a:t>terrível</a:t>
            </a:r>
            <a:r>
              <a:rPr lang="en-US" sz="3200" dirty="0"/>
              <a:t> </a:t>
            </a:r>
            <a:r>
              <a:rPr lang="en-US" sz="3200" dirty="0" err="1"/>
              <a:t>espantoso</a:t>
            </a:r>
            <a:r>
              <a:rPr lang="en-US" sz="3200" dirty="0" smtClean="0"/>
              <a:t>. </a:t>
            </a:r>
          </a:p>
          <a:p>
            <a:r>
              <a:rPr lang="en-US" sz="4400" dirty="0" smtClean="0"/>
              <a:t>□</a:t>
            </a:r>
            <a:r>
              <a:rPr lang="en-US" sz="3200" dirty="0" smtClean="0"/>
              <a:t> </a:t>
            </a:r>
            <a:r>
              <a:rPr lang="pt-BR" sz="3200" dirty="0"/>
              <a:t>Uma mulher vestida do sol</a:t>
            </a:r>
            <a:r>
              <a:rPr lang="pt-BR" sz="3200" dirty="0" smtClean="0"/>
              <a:t>.</a:t>
            </a:r>
            <a:r>
              <a:rPr lang="en-US" sz="3200" dirty="0" smtClean="0"/>
              <a:t>          </a:t>
            </a:r>
          </a:p>
          <a:p>
            <a:r>
              <a:rPr lang="en-US" sz="4400" dirty="0" smtClean="0"/>
              <a:t>□</a:t>
            </a:r>
            <a:r>
              <a:rPr lang="en-US" sz="3200" dirty="0" smtClean="0"/>
              <a:t> </a:t>
            </a:r>
            <a:r>
              <a:rPr lang="en-US" sz="3200" dirty="0"/>
              <a:t>O </a:t>
            </a:r>
            <a:r>
              <a:rPr lang="en-US" sz="3200" dirty="0" err="1"/>
              <a:t>anticristo</a:t>
            </a:r>
            <a:r>
              <a:rPr lang="en-US" sz="3200" dirty="0" smtClean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8135"/>
            <a:ext cx="12193057" cy="10120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351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137057" y="6092537"/>
            <a:ext cx="79189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400" b="1" i="1" dirty="0">
                <a:solidFill>
                  <a:schemeClr val="bg1"/>
                </a:solidFill>
              </a:rPr>
              <a:t>Viu-se grande sinal no céu, a saber, uma mulher vestida do sol com a lua debaixo dos pés e uma coroa de doze estrelas na cabeça. Apocalipse </a:t>
            </a:r>
            <a:r>
              <a:rPr lang="pt-BR" sz="1400" b="1" i="1" dirty="0" smtClean="0">
                <a:solidFill>
                  <a:schemeClr val="bg1"/>
                </a:solidFill>
              </a:rPr>
              <a:t>12:1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3869" y="3284770"/>
            <a:ext cx="290464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x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5978" y="1538616"/>
            <a:ext cx="102675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793520"/>
                </a:solidFill>
              </a:rPr>
              <a:t>1</a:t>
            </a:r>
            <a:r>
              <a:rPr lang="pt-BR" sz="2800" b="1" dirty="0"/>
              <a:t> | Que grande sinal viu João no céu? </a:t>
            </a:r>
            <a:r>
              <a:rPr lang="pt-BR" sz="2800" i="1" dirty="0"/>
              <a:t>Apocalipse 12:1. </a:t>
            </a:r>
            <a:endParaRPr lang="pt-BR" sz="2800" i="1" dirty="0" smtClean="0"/>
          </a:p>
          <a:p>
            <a:r>
              <a:rPr lang="pt-BR" sz="2800" b="1" dirty="0" smtClean="0"/>
              <a:t>Assinale </a:t>
            </a:r>
            <a:r>
              <a:rPr lang="pt-BR" sz="2800" b="1" dirty="0"/>
              <a:t>a </a:t>
            </a:r>
            <a:r>
              <a:rPr lang="pt-BR" sz="2800" b="1" dirty="0" smtClean="0"/>
              <a:t>alternativa </a:t>
            </a:r>
            <a:r>
              <a:rPr lang="en-US" sz="2800" b="1" dirty="0" err="1" smtClean="0"/>
              <a:t>correta</a:t>
            </a:r>
            <a:r>
              <a:rPr lang="en-US" sz="2800" b="1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379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35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6669" y="1810237"/>
            <a:ext cx="68107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Na profecia, a mulher pura (</a:t>
            </a:r>
            <a:r>
              <a:rPr lang="pt-BR" sz="2000" b="1" dirty="0" err="1">
                <a:solidFill>
                  <a:schemeClr val="bg2">
                    <a:lumMod val="25000"/>
                  </a:schemeClr>
                </a:solidFill>
              </a:rPr>
              <a:t>Is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 54:1, 5; Jr 6:2; 2Co 11:2; </a:t>
            </a:r>
            <a:r>
              <a:rPr lang="pt-BR" sz="2000" b="1" dirty="0" err="1">
                <a:solidFill>
                  <a:schemeClr val="bg2">
                    <a:lumMod val="25000"/>
                  </a:schemeClr>
                </a:solidFill>
              </a:rPr>
              <a:t>Ef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 5:22-24) representa a igreja verdadeira. O Sol simboliza a glória de Deus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pt-BR" sz="2000" b="1" dirty="0" err="1">
                <a:solidFill>
                  <a:schemeClr val="bg2">
                    <a:lumMod val="25000"/>
                  </a:schemeClr>
                </a:solidFill>
              </a:rPr>
              <a:t>Sl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 84:11; Ml 4:2). A Lua, que reflete a luz do Sol, representa o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sistema de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sacrifícios do Antigo Testamento, que refletia a obra de Jesus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pt-BR" sz="2000" b="1" dirty="0" err="1">
                <a:solidFill>
                  <a:schemeClr val="bg2">
                    <a:lumMod val="25000"/>
                  </a:schemeClr>
                </a:solidFill>
              </a:rPr>
              <a:t>Hb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 9:9-12, 23, 24). As doze estrelas da coroa simbolizam as doze tribos de Israel e os doze apóstolos (</a:t>
            </a:r>
            <a:r>
              <a:rPr lang="pt-BR" sz="2000" b="1" dirty="0" err="1">
                <a:solidFill>
                  <a:schemeClr val="bg2">
                    <a:lumMod val="25000"/>
                  </a:schemeClr>
                </a:solidFill>
              </a:rPr>
              <a:t>Lc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 6:13). O conjunto de astros também representa a orientação profética, que marca os “sinais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dos tempos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” (</a:t>
            </a:r>
            <a:r>
              <a:rPr lang="pt-BR" sz="2000" b="1" dirty="0" err="1">
                <a:solidFill>
                  <a:schemeClr val="bg2">
                    <a:lumMod val="25000"/>
                  </a:schemeClr>
                </a:solidFill>
              </a:rPr>
              <a:t>Gn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 1:14; </a:t>
            </a:r>
            <a:r>
              <a:rPr lang="pt-BR" sz="2000" b="1" dirty="0" err="1">
                <a:solidFill>
                  <a:schemeClr val="bg2">
                    <a:lumMod val="25000"/>
                  </a:schemeClr>
                </a:solidFill>
              </a:rPr>
              <a:t>Mt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 16:3; </a:t>
            </a:r>
            <a:r>
              <a:rPr lang="pt-BR" sz="2000" b="1" dirty="0" err="1">
                <a:solidFill>
                  <a:schemeClr val="bg2">
                    <a:lumMod val="25000"/>
                  </a:schemeClr>
                </a:solidFill>
              </a:rPr>
              <a:t>Lc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 12:56; </a:t>
            </a:r>
            <a:r>
              <a:rPr lang="pt-BR" sz="2000" b="1" dirty="0" err="1">
                <a:solidFill>
                  <a:schemeClr val="bg2">
                    <a:lumMod val="25000"/>
                  </a:schemeClr>
                </a:solidFill>
              </a:rPr>
              <a:t>Ez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 12:27; </a:t>
            </a:r>
            <a:r>
              <a:rPr lang="pt-BR" sz="2000" b="1" dirty="0" err="1">
                <a:solidFill>
                  <a:schemeClr val="bg2">
                    <a:lumMod val="25000"/>
                  </a:schemeClr>
                </a:solidFill>
              </a:rPr>
              <a:t>Jl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 2:31; 1Ts 5:1).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716" y="2444198"/>
            <a:ext cx="1602710" cy="159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5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E2CCC4"/>
            </a:gs>
            <a:gs pos="90259">
              <a:srgbClr val="E2CCC4"/>
            </a:gs>
            <a:gs pos="83000">
              <a:srgbClr val="E2CCC4"/>
            </a:gs>
            <a:gs pos="100000">
              <a:srgbClr val="E2CCC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8135"/>
            <a:ext cx="12193057" cy="10120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351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137057" y="6092537"/>
            <a:ext cx="7616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400" b="1" i="1" dirty="0">
                <a:solidFill>
                  <a:schemeClr val="bg1"/>
                </a:solidFill>
              </a:rPr>
              <a:t>Viu-se, também, outro sinal no céu, e eis um dragão, grande, vermelho, com sete cabeças, dez chifres e, nas cabeças, sete diademas. Apocalipse </a:t>
            </a:r>
            <a:r>
              <a:rPr lang="pt-BR" sz="1400" b="1" i="1" dirty="0" smtClean="0">
                <a:solidFill>
                  <a:schemeClr val="bg1"/>
                </a:solidFill>
              </a:rPr>
              <a:t>12:3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805" y="2262974"/>
            <a:ext cx="11097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793520"/>
                </a:solidFill>
              </a:rPr>
              <a:t>2</a:t>
            </a:r>
            <a:r>
              <a:rPr lang="pt-BR" sz="3200" b="1" dirty="0" smtClean="0"/>
              <a:t> | </a:t>
            </a:r>
            <a:r>
              <a:rPr lang="pt-BR" sz="3200" b="1" dirty="0"/>
              <a:t>Que outro grande sinal João viu no céu? </a:t>
            </a:r>
            <a:r>
              <a:rPr lang="pt-BR" sz="3200" i="1" dirty="0"/>
              <a:t>Apocalipse 12:3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355277" y="2951532"/>
            <a:ext cx="911352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i="1" dirty="0" smtClean="0">
                <a:solidFill>
                  <a:srgbClr val="C00000"/>
                </a:solidFill>
              </a:rPr>
              <a:t>“um </a:t>
            </a:r>
            <a:r>
              <a:rPr lang="pt-BR" b="1" i="1" dirty="0">
                <a:solidFill>
                  <a:srgbClr val="C00000"/>
                </a:solidFill>
              </a:rPr>
              <a:t>dragão, grande, vermelho, com sete cabeças, dez chifres e, nas cabeças, sete </a:t>
            </a:r>
            <a:r>
              <a:rPr lang="pt-BR" b="1" i="1" dirty="0" smtClean="0">
                <a:solidFill>
                  <a:srgbClr val="C00000"/>
                </a:solidFill>
              </a:rPr>
              <a:t>diademas”.</a:t>
            </a:r>
            <a:endParaRPr lang="en-US" i="1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85850" y="3416403"/>
            <a:ext cx="100679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85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35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7544" y="2086462"/>
            <a:ext cx="68107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Esse símbolo, ou poder, é identificado como a “antiga serpente, que se chama diabo e Satanás” (</a:t>
            </a:r>
            <a:r>
              <a:rPr lang="pt-BR" sz="2800" b="1" dirty="0" err="1">
                <a:solidFill>
                  <a:schemeClr val="bg2">
                    <a:lumMod val="25000"/>
                  </a:schemeClr>
                </a:solidFill>
              </a:rPr>
              <a:t>Ap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 12:9). O dragão é o inimigo de Deus. Sua rebelião ocorreu no Céu, quando se opôs ao governo divino e desejou ser semelhante ao Altíssimo (</a:t>
            </a:r>
            <a:r>
              <a:rPr lang="pt-BR" sz="2800" b="1" dirty="0" err="1">
                <a:solidFill>
                  <a:schemeClr val="bg2">
                    <a:lumMod val="25000"/>
                  </a:schemeClr>
                </a:solidFill>
              </a:rPr>
              <a:t>Is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 14:13, 14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).</a:t>
            </a:r>
            <a:endParaRPr lang="pt-BR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7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E2CCC4"/>
            </a:gs>
            <a:gs pos="90259">
              <a:srgbClr val="E2CCC4"/>
            </a:gs>
            <a:gs pos="83000">
              <a:srgbClr val="E2CCC4"/>
            </a:gs>
            <a:gs pos="100000">
              <a:srgbClr val="E2CCC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5950"/>
            <a:ext cx="12193057" cy="116420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351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068691" y="5812542"/>
            <a:ext cx="7768048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300" b="1" i="1" baseline="30000" dirty="0" smtClean="0">
                <a:solidFill>
                  <a:schemeClr val="bg1"/>
                </a:solidFill>
              </a:rPr>
              <a:t>4</a:t>
            </a:r>
            <a:r>
              <a:rPr lang="pt-BR" sz="1300" b="1" i="1" dirty="0" smtClean="0">
                <a:solidFill>
                  <a:schemeClr val="bg1"/>
                </a:solidFill>
              </a:rPr>
              <a:t>A </a:t>
            </a:r>
            <a:r>
              <a:rPr lang="pt-BR" sz="1300" b="1" i="1" dirty="0">
                <a:solidFill>
                  <a:schemeClr val="bg1"/>
                </a:solidFill>
              </a:rPr>
              <a:t>sua cauda arrastava a terça parte das estrelas do céu, as quais lançou para a terra; e o dragão se deteve em frente da mulher que estava para dar à luz, a fim de lhe devorar o filho quando nascesse.</a:t>
            </a:r>
          </a:p>
          <a:p>
            <a:pPr algn="ctr">
              <a:spcBef>
                <a:spcPts val="300"/>
              </a:spcBef>
            </a:pPr>
            <a:r>
              <a:rPr lang="pt-BR" sz="1300" b="1" i="1" baseline="30000" dirty="0" smtClean="0">
                <a:solidFill>
                  <a:schemeClr val="bg1"/>
                </a:solidFill>
              </a:rPr>
              <a:t>5</a:t>
            </a:r>
            <a:r>
              <a:rPr lang="pt-BR" sz="1300" b="1" i="1" dirty="0" smtClean="0">
                <a:solidFill>
                  <a:schemeClr val="bg1"/>
                </a:solidFill>
              </a:rPr>
              <a:t>Nasceu-lhe</a:t>
            </a:r>
            <a:r>
              <a:rPr lang="pt-BR" sz="1300" b="1" i="1" dirty="0">
                <a:solidFill>
                  <a:schemeClr val="bg1"/>
                </a:solidFill>
              </a:rPr>
              <a:t>, pois, um filho varão, que há de reger todas as nações com cetro de ferro. E o seu filho foi arrebatado para Deus até ao seu trono. Apocalipse </a:t>
            </a:r>
            <a:r>
              <a:rPr lang="pt-BR" sz="1300" b="1" i="1" dirty="0" smtClean="0">
                <a:solidFill>
                  <a:schemeClr val="bg1"/>
                </a:solidFill>
              </a:rPr>
              <a:t>12:4, 5</a:t>
            </a:r>
            <a:endParaRPr lang="en-US" sz="13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6931" y="1493037"/>
            <a:ext cx="1032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793520"/>
                </a:solidFill>
              </a:rPr>
              <a:t>3</a:t>
            </a:r>
            <a:r>
              <a:rPr lang="pt-BR" sz="2800" b="1" dirty="0" smtClean="0"/>
              <a:t> | </a:t>
            </a:r>
            <a:r>
              <a:rPr lang="pt-BR" sz="2800" b="1" dirty="0"/>
              <a:t>O que levou o dragão a perseguir a mulher? </a:t>
            </a:r>
            <a:r>
              <a:rPr lang="pt-BR" sz="2800" i="1" dirty="0"/>
              <a:t>Apocalipse 12:4, 5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1046931" y="2185452"/>
            <a:ext cx="9811569" cy="3159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pt-BR" sz="2800" dirty="0"/>
              <a:t>“[…] e o dragão se deteve em frente da mulher que estava para dar </a:t>
            </a:r>
            <a:r>
              <a:rPr lang="pt-BR" sz="2800" dirty="0" smtClean="0"/>
              <a:t>à _____________, </a:t>
            </a:r>
            <a:r>
              <a:rPr lang="pt-BR" sz="2800" dirty="0"/>
              <a:t>a </a:t>
            </a:r>
            <a:r>
              <a:rPr lang="pt-BR" sz="2800" dirty="0" smtClean="0"/>
              <a:t>fim </a:t>
            </a:r>
            <a:r>
              <a:rPr lang="pt-BR" sz="2800" dirty="0"/>
              <a:t>de lhe </a:t>
            </a:r>
            <a:r>
              <a:rPr lang="pt-BR" sz="2800" dirty="0" smtClean="0"/>
              <a:t>_____________________ </a:t>
            </a:r>
            <a:r>
              <a:rPr lang="pt-BR" sz="2800" dirty="0"/>
              <a:t>o </a:t>
            </a:r>
            <a:r>
              <a:rPr lang="pt-BR" sz="2800" dirty="0" smtClean="0"/>
              <a:t>filho </a:t>
            </a:r>
            <a:r>
              <a:rPr lang="pt-BR" sz="2800" dirty="0"/>
              <a:t>quando </a:t>
            </a:r>
            <a:r>
              <a:rPr lang="pt-BR" sz="2800" dirty="0" smtClean="0"/>
              <a:t>_______________ </a:t>
            </a:r>
            <a:r>
              <a:rPr lang="en-US" sz="2800" dirty="0" smtClean="0"/>
              <a:t>.”</a:t>
            </a:r>
            <a:endParaRPr lang="en-US" sz="2800" dirty="0"/>
          </a:p>
          <a:p>
            <a:pPr algn="ctr"/>
            <a:endParaRPr lang="pt-BR" sz="2800" dirty="0" smtClean="0"/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pt-BR" sz="2800" dirty="0" smtClean="0"/>
              <a:t>“</a:t>
            </a:r>
            <a:r>
              <a:rPr lang="pt-BR" sz="2800" dirty="0"/>
              <a:t>Nasceu-lhe, pois, um </a:t>
            </a:r>
            <a:r>
              <a:rPr lang="pt-BR" sz="2800" dirty="0" smtClean="0"/>
              <a:t>______________________, </a:t>
            </a:r>
            <a:r>
              <a:rPr lang="pt-BR" sz="2800" dirty="0"/>
              <a:t>que há de </a:t>
            </a:r>
            <a:r>
              <a:rPr lang="pt-BR" sz="2800" dirty="0" smtClean="0"/>
              <a:t>reger todas </a:t>
            </a:r>
            <a:r>
              <a:rPr lang="pt-BR" sz="2800" dirty="0"/>
              <a:t>as nações com cetro de ferro. E o Seu Filho foi arrebatado </a:t>
            </a:r>
            <a:r>
              <a:rPr lang="pt-BR" sz="2800" dirty="0" smtClean="0"/>
              <a:t>para </a:t>
            </a:r>
            <a:r>
              <a:rPr lang="en-US" sz="2800" dirty="0" smtClean="0"/>
              <a:t>_______________ </a:t>
            </a:r>
            <a:r>
              <a:rPr lang="en-US" sz="2800" dirty="0" err="1"/>
              <a:t>até</a:t>
            </a:r>
            <a:r>
              <a:rPr lang="en-US" sz="2800" dirty="0"/>
              <a:t> </a:t>
            </a:r>
            <a:r>
              <a:rPr lang="en-US" sz="2800" dirty="0" err="1"/>
              <a:t>ao</a:t>
            </a:r>
            <a:r>
              <a:rPr lang="en-US" sz="2800" dirty="0"/>
              <a:t> </a:t>
            </a:r>
            <a:r>
              <a:rPr lang="en-US" sz="2800" dirty="0" err="1"/>
              <a:t>Seu</a:t>
            </a:r>
            <a:r>
              <a:rPr lang="en-US" sz="2800" dirty="0"/>
              <a:t> </a:t>
            </a:r>
            <a:r>
              <a:rPr lang="en-US" sz="2800" dirty="0" err="1"/>
              <a:t>trono</a:t>
            </a:r>
            <a:r>
              <a:rPr lang="en-US" sz="2800" dirty="0"/>
              <a:t>.”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83871" y="2618318"/>
            <a:ext cx="538097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LUZ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46117" y="2618318"/>
            <a:ext cx="1129155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DEVORAR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87712" y="3035564"/>
            <a:ext cx="1147430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NASCESSE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52286" y="3923776"/>
            <a:ext cx="1488484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FILHO VARÃO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35226" y="4775689"/>
            <a:ext cx="702436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DEUS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9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4" cy="6335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3669" y="1743562"/>
            <a:ext cx="826808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2">
                    <a:lumMod val="25000"/>
                  </a:schemeClr>
                </a:solidFill>
              </a:rPr>
              <a:t>O Messias estava prometido à igreja desde os dias do Antigo </a:t>
            </a:r>
            <a:r>
              <a:rPr lang="pt-BR" sz="2200" b="1" dirty="0" smtClean="0">
                <a:solidFill>
                  <a:schemeClr val="bg2">
                    <a:lumMod val="25000"/>
                  </a:schemeClr>
                </a:solidFill>
              </a:rPr>
              <a:t>Testamento (</a:t>
            </a:r>
            <a:r>
              <a:rPr lang="pt-BR" sz="2200" b="1" dirty="0" err="1">
                <a:solidFill>
                  <a:schemeClr val="bg2">
                    <a:lumMod val="25000"/>
                  </a:schemeClr>
                </a:solidFill>
              </a:rPr>
              <a:t>Gn</a:t>
            </a:r>
            <a:r>
              <a:rPr lang="pt-BR" sz="2200" b="1" dirty="0">
                <a:solidFill>
                  <a:schemeClr val="bg2">
                    <a:lumMod val="25000"/>
                  </a:schemeClr>
                </a:solidFill>
              </a:rPr>
              <a:t> 3:15; </a:t>
            </a:r>
            <a:r>
              <a:rPr lang="pt-BR" sz="2200" b="1" dirty="0" err="1">
                <a:solidFill>
                  <a:schemeClr val="bg2">
                    <a:lumMod val="25000"/>
                  </a:schemeClr>
                </a:solidFill>
              </a:rPr>
              <a:t>Is</a:t>
            </a:r>
            <a:r>
              <a:rPr lang="pt-BR" sz="2200" b="1" dirty="0">
                <a:solidFill>
                  <a:schemeClr val="bg2">
                    <a:lumMod val="25000"/>
                  </a:schemeClr>
                </a:solidFill>
              </a:rPr>
              <a:t> 9:6). Foi profetizado que Ele haveria de reger as nações com </a:t>
            </a:r>
            <a:r>
              <a:rPr lang="pt-BR" sz="2200" b="1" dirty="0" smtClean="0">
                <a:solidFill>
                  <a:schemeClr val="bg2">
                    <a:lumMod val="25000"/>
                  </a:schemeClr>
                </a:solidFill>
              </a:rPr>
              <a:t>vara de </a:t>
            </a:r>
            <a:r>
              <a:rPr lang="pt-BR" sz="2200" b="1" dirty="0">
                <a:solidFill>
                  <a:schemeClr val="bg2">
                    <a:lumMod val="25000"/>
                  </a:schemeClr>
                </a:solidFill>
              </a:rPr>
              <a:t>ferro (</a:t>
            </a:r>
            <a:r>
              <a:rPr lang="pt-BR" sz="2200" b="1" dirty="0" err="1">
                <a:solidFill>
                  <a:schemeClr val="bg2">
                    <a:lumMod val="25000"/>
                  </a:schemeClr>
                </a:solidFill>
              </a:rPr>
              <a:t>Sl</a:t>
            </a:r>
            <a:r>
              <a:rPr lang="pt-BR" sz="2200" b="1" dirty="0">
                <a:solidFill>
                  <a:schemeClr val="bg2">
                    <a:lumMod val="25000"/>
                  </a:schemeClr>
                </a:solidFill>
              </a:rPr>
              <a:t> 2:7-9; </a:t>
            </a:r>
            <a:r>
              <a:rPr lang="pt-BR" sz="2200" b="1" dirty="0" err="1">
                <a:solidFill>
                  <a:schemeClr val="bg2">
                    <a:lumMod val="25000"/>
                  </a:schemeClr>
                </a:solidFill>
              </a:rPr>
              <a:t>Ap</a:t>
            </a:r>
            <a:r>
              <a:rPr lang="pt-BR" sz="2200" b="1" dirty="0">
                <a:solidFill>
                  <a:schemeClr val="bg2">
                    <a:lumMod val="25000"/>
                  </a:schemeClr>
                </a:solidFill>
              </a:rPr>
              <a:t> 19:13-16). Satanás, que arrastou a terça parte dos </a:t>
            </a:r>
            <a:r>
              <a:rPr lang="pt-BR" sz="2200" b="1" dirty="0" smtClean="0">
                <a:solidFill>
                  <a:schemeClr val="bg2">
                    <a:lumMod val="25000"/>
                  </a:schemeClr>
                </a:solidFill>
              </a:rPr>
              <a:t>anjos (</a:t>
            </a:r>
            <a:r>
              <a:rPr lang="pt-BR" sz="2200" b="1" dirty="0" err="1">
                <a:solidFill>
                  <a:schemeClr val="bg2">
                    <a:lumMod val="25000"/>
                  </a:schemeClr>
                </a:solidFill>
              </a:rPr>
              <a:t>Ap</a:t>
            </a:r>
            <a:r>
              <a:rPr lang="pt-BR" sz="2200" b="1" dirty="0">
                <a:solidFill>
                  <a:schemeClr val="bg2">
                    <a:lumMod val="25000"/>
                  </a:schemeClr>
                </a:solidFill>
              </a:rPr>
              <a:t> 1:20; 12:4), usou Herodes, que governava a Judeia, para tentar </a:t>
            </a:r>
            <a:r>
              <a:rPr lang="pt-BR" sz="2200" b="1" dirty="0" smtClean="0">
                <a:solidFill>
                  <a:schemeClr val="bg2">
                    <a:lumMod val="25000"/>
                  </a:schemeClr>
                </a:solidFill>
              </a:rPr>
              <a:t>matar Jesus </a:t>
            </a:r>
            <a:r>
              <a:rPr lang="pt-BR" sz="2200" b="1" dirty="0">
                <a:solidFill>
                  <a:schemeClr val="bg2">
                    <a:lumMod val="25000"/>
                  </a:schemeClr>
                </a:solidFill>
              </a:rPr>
              <a:t>assim que Ele nasceu </a:t>
            </a:r>
            <a:endParaRPr lang="pt-BR" sz="2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pt-BR" sz="2200" b="1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pt-BR" sz="2200" b="1" dirty="0" err="1">
                <a:solidFill>
                  <a:schemeClr val="bg2">
                    <a:lumMod val="25000"/>
                  </a:schemeClr>
                </a:solidFill>
              </a:rPr>
              <a:t>Mt</a:t>
            </a:r>
            <a:r>
              <a:rPr lang="pt-BR" sz="2200" b="1" dirty="0">
                <a:solidFill>
                  <a:schemeClr val="bg2">
                    <a:lumMod val="25000"/>
                  </a:schemeClr>
                </a:solidFill>
              </a:rPr>
              <a:t> 2:1-18). José e Maria foram avisados por </a:t>
            </a:r>
            <a:r>
              <a:rPr lang="pt-BR" sz="2200" b="1" dirty="0" smtClean="0">
                <a:solidFill>
                  <a:schemeClr val="bg2">
                    <a:lumMod val="25000"/>
                  </a:schemeClr>
                </a:solidFill>
              </a:rPr>
              <a:t>um anjo </a:t>
            </a:r>
            <a:r>
              <a:rPr lang="pt-BR" sz="2200" b="1" dirty="0">
                <a:solidFill>
                  <a:schemeClr val="bg2">
                    <a:lumMod val="25000"/>
                  </a:schemeClr>
                </a:solidFill>
              </a:rPr>
              <a:t>e fugiram para o Egito, cumprindo o que fora profetizado em </a:t>
            </a:r>
            <a:r>
              <a:rPr lang="pt-BR" sz="2200" b="1" dirty="0" smtClean="0">
                <a:solidFill>
                  <a:schemeClr val="bg2">
                    <a:lumMod val="25000"/>
                  </a:schemeClr>
                </a:solidFill>
              </a:rPr>
              <a:t>Jeremias 31:15 </a:t>
            </a:r>
            <a:r>
              <a:rPr lang="pt-BR" sz="2200" b="1" dirty="0">
                <a:solidFill>
                  <a:schemeClr val="bg2">
                    <a:lumMod val="25000"/>
                  </a:schemeClr>
                </a:solidFill>
              </a:rPr>
              <a:t>e Oseias 11:1. O dragão procurou destruir Cristo e a igreja por meio de Roma, que é identificada pelas sete cabeças de Apocalipse 12:3 (ver 17:9, 18</a:t>
            </a:r>
            <a:r>
              <a:rPr lang="pt-BR" sz="2200" b="1" dirty="0" smtClean="0">
                <a:solidFill>
                  <a:schemeClr val="bg2">
                    <a:lumMod val="25000"/>
                  </a:schemeClr>
                </a:solidFill>
              </a:rPr>
              <a:t>) Os </a:t>
            </a:r>
            <a:r>
              <a:rPr lang="pt-BR" sz="2200" b="1" dirty="0">
                <a:solidFill>
                  <a:schemeClr val="bg2">
                    <a:lumMod val="25000"/>
                  </a:schemeClr>
                </a:solidFill>
              </a:rPr>
              <a:t>dez chifres de Apocalipse 12:3 são as nações que surgiram da desintegração do Império Romano, conforme Daniel 7:24 e 25.</a:t>
            </a:r>
          </a:p>
        </p:txBody>
      </p:sp>
    </p:spTree>
    <p:extLst>
      <p:ext uri="{BB962C8B-B14F-4D97-AF65-F5344CB8AC3E}">
        <p14:creationId xmlns:p14="http://schemas.microsoft.com/office/powerpoint/2010/main" val="411300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7817</TotalTime>
  <Words>1822</Words>
  <Application>Microsoft Office PowerPoint</Application>
  <PresentationFormat>Widescreen</PresentationFormat>
  <Paragraphs>77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Suzana Lima</dc:creator>
  <cp:lastModifiedBy>Suzana Lima</cp:lastModifiedBy>
  <cp:revision>262</cp:revision>
  <dcterms:created xsi:type="dcterms:W3CDTF">2019-02-15T00:40:10Z</dcterms:created>
  <dcterms:modified xsi:type="dcterms:W3CDTF">2019-03-01T12:07:49Z</dcterms:modified>
</cp:coreProperties>
</file>