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476" r:id="rId4"/>
    <p:sldId id="360" r:id="rId5"/>
    <p:sldId id="592" r:id="rId6"/>
    <p:sldId id="593" r:id="rId7"/>
    <p:sldId id="594" r:id="rId8"/>
    <p:sldId id="595" r:id="rId9"/>
    <p:sldId id="596" r:id="rId10"/>
    <p:sldId id="597" r:id="rId11"/>
    <p:sldId id="598" r:id="rId12"/>
    <p:sldId id="599" r:id="rId13"/>
    <p:sldId id="600" r:id="rId14"/>
    <p:sldId id="601" r:id="rId15"/>
    <p:sldId id="602" r:id="rId16"/>
    <p:sldId id="603" r:id="rId17"/>
    <p:sldId id="604" r:id="rId18"/>
    <p:sldId id="605" r:id="rId19"/>
    <p:sldId id="606" r:id="rId20"/>
    <p:sldId id="607" r:id="rId21"/>
    <p:sldId id="608" r:id="rId22"/>
    <p:sldId id="609" r:id="rId23"/>
    <p:sldId id="610" r:id="rId24"/>
    <p:sldId id="611" r:id="rId25"/>
    <p:sldId id="612" r:id="rId26"/>
    <p:sldId id="613" r:id="rId27"/>
    <p:sldId id="614" r:id="rId28"/>
    <p:sldId id="61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7DB"/>
    <a:srgbClr val="BEBDD5"/>
    <a:srgbClr val="8887B3"/>
    <a:srgbClr val="B6CDD8"/>
    <a:srgbClr val="A2C0CE"/>
    <a:srgbClr val="C1D1C7"/>
    <a:srgbClr val="B6CABE"/>
    <a:srgbClr val="A3BDAD"/>
    <a:srgbClr val="D9BBB1"/>
    <a:srgbClr val="E2C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59422" y="5946343"/>
            <a:ext cx="9473156" cy="815608"/>
          </a:xfrm>
          <a:prstGeom prst="rect">
            <a:avLst/>
          </a:prstGeom>
        </p:spPr>
        <p:txBody>
          <a:bodyPr wrap="square">
            <a:spAutoFit/>
          </a:bodyPr>
          <a:lstStyle/>
          <a:p>
            <a:pPr algn="ctr">
              <a:spcBef>
                <a:spcPts val="300"/>
              </a:spcBef>
            </a:pPr>
            <a:r>
              <a:rPr lang="pt-BR" sz="1400" b="1" i="1" baseline="30000" dirty="0" smtClean="0">
                <a:solidFill>
                  <a:schemeClr val="bg1"/>
                </a:solidFill>
              </a:rPr>
              <a:t>7</a:t>
            </a:r>
            <a:r>
              <a:rPr lang="pt-BR" sz="1400" b="1" i="1" dirty="0" smtClean="0">
                <a:solidFill>
                  <a:schemeClr val="bg1"/>
                </a:solidFill>
              </a:rPr>
              <a:t>a </a:t>
            </a:r>
            <a:r>
              <a:rPr lang="pt-BR" sz="1400" b="1" i="1" dirty="0">
                <a:solidFill>
                  <a:schemeClr val="bg1"/>
                </a:solidFill>
              </a:rPr>
              <a:t>tenda da congregação, e a arca do Testemunho, e o propiciatório que está por cima dela, e todos os pertences da tenda;</a:t>
            </a:r>
          </a:p>
          <a:p>
            <a:pPr algn="ctr">
              <a:spcBef>
                <a:spcPts val="300"/>
              </a:spcBef>
            </a:pPr>
            <a:r>
              <a:rPr lang="pt-BR" sz="1400" b="1" i="1" baseline="30000" dirty="0" smtClean="0">
                <a:solidFill>
                  <a:schemeClr val="bg1"/>
                </a:solidFill>
              </a:rPr>
              <a:t>8</a:t>
            </a:r>
            <a:r>
              <a:rPr lang="pt-BR" sz="1400" b="1" i="1" dirty="0" smtClean="0">
                <a:solidFill>
                  <a:schemeClr val="bg1"/>
                </a:solidFill>
              </a:rPr>
              <a:t>e </a:t>
            </a:r>
            <a:r>
              <a:rPr lang="pt-BR" sz="1400" b="1" i="1" dirty="0">
                <a:solidFill>
                  <a:schemeClr val="bg1"/>
                </a:solidFill>
              </a:rPr>
              <a:t>a mesa com os seus utensílios, e o candelabro de ouro puro com todos os seus utensílios, e o altar do incenso;</a:t>
            </a:r>
          </a:p>
          <a:p>
            <a:pPr algn="ctr">
              <a:spcBef>
                <a:spcPts val="300"/>
              </a:spcBef>
            </a:pPr>
            <a:r>
              <a:rPr lang="pt-BR" sz="1400" b="1" i="1" baseline="30000" dirty="0" smtClean="0">
                <a:solidFill>
                  <a:schemeClr val="bg1"/>
                </a:solidFill>
              </a:rPr>
              <a:t>9</a:t>
            </a:r>
            <a:r>
              <a:rPr lang="pt-BR" sz="1400" b="1" i="1" dirty="0" smtClean="0">
                <a:solidFill>
                  <a:schemeClr val="bg1"/>
                </a:solidFill>
              </a:rPr>
              <a:t>e </a:t>
            </a:r>
            <a:r>
              <a:rPr lang="pt-BR" sz="1400" b="1" i="1" dirty="0">
                <a:solidFill>
                  <a:schemeClr val="bg1"/>
                </a:solidFill>
              </a:rPr>
              <a:t>o altar do holocausto com todos os seus utensílios e a bacia com seu suporte;. </a:t>
            </a:r>
            <a:r>
              <a:rPr lang="pt-BR" sz="1400" b="1" i="1" dirty="0" smtClean="0">
                <a:solidFill>
                  <a:schemeClr val="bg1"/>
                </a:solidFill>
              </a:rPr>
              <a:t>Êxodo 31:7-9</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9" name="TextBox 8"/>
          <p:cNvSpPr txBox="1"/>
          <p:nvPr/>
        </p:nvSpPr>
        <p:spPr>
          <a:xfrm>
            <a:off x="2062775" y="3144922"/>
            <a:ext cx="7279429" cy="923330"/>
          </a:xfrm>
          <a:prstGeom prst="rect">
            <a:avLst/>
          </a:prstGeom>
          <a:noFill/>
        </p:spPr>
        <p:txBody>
          <a:bodyPr wrap="none" rtlCol="0">
            <a:spAutoFit/>
          </a:bodyPr>
          <a:lstStyle/>
          <a:p>
            <a:pPr algn="ctr">
              <a:lnSpc>
                <a:spcPct val="150000"/>
              </a:lnSpc>
            </a:pPr>
            <a:r>
              <a:rPr lang="pt-BR" b="1" dirty="0">
                <a:solidFill>
                  <a:srgbClr val="C00000"/>
                </a:solidFill>
              </a:rPr>
              <a:t>altar dos sacrifícios, uma bacia com água para purificação, mesa dos pães, </a:t>
            </a:r>
            <a:endParaRPr lang="pt-BR" b="1" dirty="0" smtClean="0">
              <a:solidFill>
                <a:srgbClr val="C00000"/>
              </a:solidFill>
            </a:endParaRPr>
          </a:p>
          <a:p>
            <a:pPr algn="ctr">
              <a:lnSpc>
                <a:spcPct val="150000"/>
              </a:lnSpc>
            </a:pPr>
            <a:r>
              <a:rPr lang="pt-BR" b="1" dirty="0" smtClean="0">
                <a:solidFill>
                  <a:srgbClr val="C00000"/>
                </a:solidFill>
              </a:rPr>
              <a:t>candelabro </a:t>
            </a:r>
            <a:r>
              <a:rPr lang="pt-BR" b="1" dirty="0">
                <a:solidFill>
                  <a:srgbClr val="C00000"/>
                </a:solidFill>
              </a:rPr>
              <a:t>de ouro, altar de </a:t>
            </a:r>
            <a:r>
              <a:rPr lang="pt-BR" b="1" dirty="0" smtClean="0">
                <a:solidFill>
                  <a:srgbClr val="C00000"/>
                </a:solidFill>
              </a:rPr>
              <a:t>incenso, arca </a:t>
            </a:r>
            <a:r>
              <a:rPr lang="pt-BR" b="1" dirty="0">
                <a:solidFill>
                  <a:srgbClr val="C00000"/>
                </a:solidFill>
              </a:rPr>
              <a:t>da </a:t>
            </a:r>
            <a:r>
              <a:rPr lang="pt-BR" b="1" dirty="0" smtClean="0">
                <a:solidFill>
                  <a:srgbClr val="C00000"/>
                </a:solidFill>
              </a:rPr>
              <a:t>aliança.</a:t>
            </a:r>
            <a:endParaRPr lang="en-US" dirty="0">
              <a:solidFill>
                <a:srgbClr val="C00000"/>
              </a:solidFill>
            </a:endParaRPr>
          </a:p>
        </p:txBody>
      </p:sp>
      <p:cxnSp>
        <p:nvCxnSpPr>
          <p:cNvPr id="10" name="Straight Connector 9"/>
          <p:cNvCxnSpPr/>
          <p:nvPr/>
        </p:nvCxnSpPr>
        <p:spPr>
          <a:xfrm>
            <a:off x="1581150" y="3606587"/>
            <a:ext cx="925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02679" y="2435819"/>
            <a:ext cx="10713096" cy="584775"/>
          </a:xfrm>
          <a:prstGeom prst="rect">
            <a:avLst/>
          </a:prstGeom>
          <a:noFill/>
        </p:spPr>
        <p:txBody>
          <a:bodyPr wrap="square" rtlCol="0">
            <a:spAutoFit/>
          </a:bodyPr>
          <a:lstStyle/>
          <a:p>
            <a:r>
              <a:rPr lang="pt-BR" sz="3200" b="1" dirty="0" smtClean="0">
                <a:solidFill>
                  <a:srgbClr val="484C83"/>
                </a:solidFill>
              </a:rPr>
              <a:t>4</a:t>
            </a:r>
            <a:r>
              <a:rPr lang="pt-BR" sz="3200" b="1" dirty="0" smtClean="0"/>
              <a:t> </a:t>
            </a:r>
            <a:r>
              <a:rPr lang="pt-BR" sz="3200" b="1" dirty="0"/>
              <a:t>| Que móveis havia no santuário terrestre? </a:t>
            </a:r>
            <a:r>
              <a:rPr lang="pt-BR" sz="3200" i="1" dirty="0"/>
              <a:t>Êxodo 31:7-9</a:t>
            </a:r>
            <a:endParaRPr lang="en-US" sz="3200" dirty="0"/>
          </a:p>
        </p:txBody>
      </p:sp>
      <p:cxnSp>
        <p:nvCxnSpPr>
          <p:cNvPr id="12" name="Straight Connector 11"/>
          <p:cNvCxnSpPr/>
          <p:nvPr/>
        </p:nvCxnSpPr>
        <p:spPr>
          <a:xfrm>
            <a:off x="1574278" y="4006637"/>
            <a:ext cx="925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6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1257300" y="1868452"/>
            <a:ext cx="9696449" cy="3785652"/>
          </a:xfrm>
          <a:prstGeom prst="rect">
            <a:avLst/>
          </a:prstGeom>
          <a:noFill/>
        </p:spPr>
        <p:txBody>
          <a:bodyPr wrap="square" rtlCol="0">
            <a:spAutoFit/>
          </a:bodyPr>
          <a:lstStyle/>
          <a:p>
            <a:pPr algn="ctr"/>
            <a:r>
              <a:rPr lang="pt-BR" sz="1600" b="1" dirty="0">
                <a:solidFill>
                  <a:schemeClr val="bg2">
                    <a:lumMod val="25000"/>
                  </a:schemeClr>
                </a:solidFill>
              </a:rPr>
              <a:t>No átrio, ou pátio, estava o altar dos sacrifícios, em que os holocaustos ascendiam como cheiro agradável ao Senhor (</a:t>
            </a:r>
            <a:r>
              <a:rPr lang="pt-BR" sz="1600" b="1" dirty="0" err="1">
                <a:solidFill>
                  <a:schemeClr val="bg2">
                    <a:lumMod val="25000"/>
                  </a:schemeClr>
                </a:solidFill>
              </a:rPr>
              <a:t>Lv</a:t>
            </a:r>
            <a:r>
              <a:rPr lang="pt-BR" sz="1600" b="1" dirty="0">
                <a:solidFill>
                  <a:schemeClr val="bg2">
                    <a:lumMod val="25000"/>
                  </a:schemeClr>
                </a:solidFill>
              </a:rPr>
              <a:t> 1:9), símbolo de Cristo, que haveria de Se entregar “a Si mesmo por nós, como oferta e sacrifício a Deus, em aroma suave” (</a:t>
            </a:r>
            <a:r>
              <a:rPr lang="pt-BR" sz="1600" b="1" dirty="0" err="1">
                <a:solidFill>
                  <a:schemeClr val="bg2">
                    <a:lumMod val="25000"/>
                  </a:schemeClr>
                </a:solidFill>
              </a:rPr>
              <a:t>Ef</a:t>
            </a:r>
            <a:r>
              <a:rPr lang="pt-BR" sz="1600" b="1" dirty="0">
                <a:solidFill>
                  <a:schemeClr val="bg2">
                    <a:lumMod val="25000"/>
                  </a:schemeClr>
                </a:solidFill>
              </a:rPr>
              <a:t> 5:2). Também havia uma bacia com água para purificação (</a:t>
            </a:r>
            <a:r>
              <a:rPr lang="pt-BR" sz="1600" b="1" dirty="0" err="1">
                <a:solidFill>
                  <a:schemeClr val="bg2">
                    <a:lumMod val="25000"/>
                  </a:schemeClr>
                </a:solidFill>
              </a:rPr>
              <a:t>Êx</a:t>
            </a:r>
            <a:r>
              <a:rPr lang="pt-BR" sz="1600" b="1" dirty="0">
                <a:solidFill>
                  <a:schemeClr val="bg2">
                    <a:lumMod val="25000"/>
                  </a:schemeClr>
                </a:solidFill>
              </a:rPr>
              <a:t> 30:18). A água representa o Espírito Santo (</a:t>
            </a:r>
            <a:r>
              <a:rPr lang="pt-BR" sz="1600" b="1" dirty="0" err="1">
                <a:solidFill>
                  <a:schemeClr val="bg2">
                    <a:lumMod val="25000"/>
                  </a:schemeClr>
                </a:solidFill>
              </a:rPr>
              <a:t>Jo</a:t>
            </a:r>
            <a:r>
              <a:rPr lang="pt-BR" sz="1600" b="1" dirty="0">
                <a:solidFill>
                  <a:schemeClr val="bg2">
                    <a:lumMod val="25000"/>
                  </a:schemeClr>
                </a:solidFill>
              </a:rPr>
              <a:t> 7:37-39), a Palavra (</a:t>
            </a:r>
            <a:r>
              <a:rPr lang="pt-BR" sz="1600" b="1" dirty="0" err="1">
                <a:solidFill>
                  <a:schemeClr val="bg2">
                    <a:lumMod val="25000"/>
                  </a:schemeClr>
                </a:solidFill>
              </a:rPr>
              <a:t>Jo</a:t>
            </a:r>
            <a:r>
              <a:rPr lang="pt-BR" sz="1600" b="1" dirty="0">
                <a:solidFill>
                  <a:schemeClr val="bg2">
                    <a:lumMod val="25000"/>
                  </a:schemeClr>
                </a:solidFill>
              </a:rPr>
              <a:t> 13:10; 15:3; </a:t>
            </a:r>
            <a:r>
              <a:rPr lang="pt-BR" sz="1600" b="1" dirty="0" err="1">
                <a:solidFill>
                  <a:schemeClr val="bg2">
                    <a:lumMod val="25000"/>
                  </a:schemeClr>
                </a:solidFill>
              </a:rPr>
              <a:t>Ef</a:t>
            </a:r>
            <a:r>
              <a:rPr lang="pt-BR" sz="1600" b="1" dirty="0">
                <a:solidFill>
                  <a:schemeClr val="bg2">
                    <a:lumMod val="25000"/>
                  </a:schemeClr>
                </a:solidFill>
              </a:rPr>
              <a:t> 5:26) e o batismo (</a:t>
            </a:r>
            <a:r>
              <a:rPr lang="pt-BR" sz="1600" b="1" dirty="0" err="1">
                <a:solidFill>
                  <a:schemeClr val="bg2">
                    <a:lumMod val="25000"/>
                  </a:schemeClr>
                </a:solidFill>
              </a:rPr>
              <a:t>Jo</a:t>
            </a:r>
            <a:r>
              <a:rPr lang="pt-BR" sz="1600" b="1" dirty="0">
                <a:solidFill>
                  <a:schemeClr val="bg2">
                    <a:lumMod val="25000"/>
                  </a:schemeClr>
                </a:solidFill>
              </a:rPr>
              <a:t> 3:5; </a:t>
            </a:r>
            <a:r>
              <a:rPr lang="pt-BR" sz="1600" b="1" dirty="0" err="1">
                <a:solidFill>
                  <a:schemeClr val="bg2">
                    <a:lumMod val="25000"/>
                  </a:schemeClr>
                </a:solidFill>
              </a:rPr>
              <a:t>Rm</a:t>
            </a:r>
            <a:r>
              <a:rPr lang="pt-BR" sz="1600" b="1" dirty="0">
                <a:solidFill>
                  <a:schemeClr val="bg2">
                    <a:lumMod val="25000"/>
                  </a:schemeClr>
                </a:solidFill>
              </a:rPr>
              <a:t> 6:3-6; </a:t>
            </a:r>
            <a:endParaRPr lang="pt-BR" sz="1600" b="1" dirty="0" smtClean="0">
              <a:solidFill>
                <a:schemeClr val="bg2">
                  <a:lumMod val="25000"/>
                </a:schemeClr>
              </a:solidFill>
            </a:endParaRPr>
          </a:p>
          <a:p>
            <a:pPr algn="ctr"/>
            <a:r>
              <a:rPr lang="pt-BR" sz="1600" b="1" dirty="0" smtClean="0">
                <a:solidFill>
                  <a:schemeClr val="bg2">
                    <a:lumMod val="25000"/>
                  </a:schemeClr>
                </a:solidFill>
              </a:rPr>
              <a:t>1Jo </a:t>
            </a:r>
            <a:r>
              <a:rPr lang="pt-BR" sz="1600" b="1" dirty="0">
                <a:solidFill>
                  <a:schemeClr val="bg2">
                    <a:lumMod val="25000"/>
                  </a:schemeClr>
                </a:solidFill>
              </a:rPr>
              <a:t>5:8). No lugar santo, à direita, ficava a mesa dos pães (</a:t>
            </a:r>
            <a:r>
              <a:rPr lang="pt-BR" sz="1600" b="1" dirty="0" err="1">
                <a:solidFill>
                  <a:schemeClr val="bg2">
                    <a:lumMod val="25000"/>
                  </a:schemeClr>
                </a:solidFill>
              </a:rPr>
              <a:t>Êx</a:t>
            </a:r>
            <a:r>
              <a:rPr lang="pt-BR" sz="1600" b="1" dirty="0">
                <a:solidFill>
                  <a:schemeClr val="bg2">
                    <a:lumMod val="25000"/>
                  </a:schemeClr>
                </a:solidFill>
              </a:rPr>
              <a:t> 25:30) com doze pães feitos de flor de farinha </a:t>
            </a:r>
            <a:endParaRPr lang="pt-BR" sz="1600" b="1" dirty="0" smtClean="0">
              <a:solidFill>
                <a:schemeClr val="bg2">
                  <a:lumMod val="25000"/>
                </a:schemeClr>
              </a:solidFill>
            </a:endParaRPr>
          </a:p>
          <a:p>
            <a:pPr algn="ctr"/>
            <a:r>
              <a:rPr lang="pt-BR" sz="1600" b="1" dirty="0" smtClean="0">
                <a:solidFill>
                  <a:schemeClr val="bg2">
                    <a:lumMod val="25000"/>
                  </a:schemeClr>
                </a:solidFill>
              </a:rPr>
              <a:t>(</a:t>
            </a:r>
            <a:r>
              <a:rPr lang="pt-BR" sz="1600" b="1" dirty="0" err="1">
                <a:solidFill>
                  <a:schemeClr val="bg2">
                    <a:lumMod val="25000"/>
                  </a:schemeClr>
                </a:solidFill>
              </a:rPr>
              <a:t>Lv</a:t>
            </a:r>
            <a:r>
              <a:rPr lang="pt-BR" sz="1600" b="1" dirty="0">
                <a:solidFill>
                  <a:schemeClr val="bg2">
                    <a:lumMod val="25000"/>
                  </a:schemeClr>
                </a:solidFill>
              </a:rPr>
              <a:t> 24:5), representando Jesus, o pão da vida (</a:t>
            </a:r>
            <a:r>
              <a:rPr lang="pt-BR" sz="1600" b="1" dirty="0" err="1">
                <a:solidFill>
                  <a:schemeClr val="bg2">
                    <a:lumMod val="25000"/>
                  </a:schemeClr>
                </a:solidFill>
              </a:rPr>
              <a:t>Jo</a:t>
            </a:r>
            <a:r>
              <a:rPr lang="pt-BR" sz="1600" b="1" dirty="0">
                <a:solidFill>
                  <a:schemeClr val="bg2">
                    <a:lumMod val="25000"/>
                  </a:schemeClr>
                </a:solidFill>
              </a:rPr>
              <a:t> 6:48). No lado esquerdo, estava o candelabro de ouro </a:t>
            </a:r>
            <a:endParaRPr lang="pt-BR" sz="1600" b="1" dirty="0" smtClean="0">
              <a:solidFill>
                <a:schemeClr val="bg2">
                  <a:lumMod val="25000"/>
                </a:schemeClr>
              </a:solidFill>
            </a:endParaRPr>
          </a:p>
          <a:p>
            <a:pPr algn="ctr"/>
            <a:r>
              <a:rPr lang="pt-BR" sz="1600" b="1" dirty="0" smtClean="0">
                <a:solidFill>
                  <a:schemeClr val="bg2">
                    <a:lumMod val="25000"/>
                  </a:schemeClr>
                </a:solidFill>
              </a:rPr>
              <a:t>(</a:t>
            </a:r>
            <a:r>
              <a:rPr lang="pt-BR" sz="1600" b="1" dirty="0" err="1">
                <a:solidFill>
                  <a:schemeClr val="bg2">
                    <a:lumMod val="25000"/>
                  </a:schemeClr>
                </a:solidFill>
              </a:rPr>
              <a:t>Êx</a:t>
            </a:r>
            <a:r>
              <a:rPr lang="pt-BR" sz="1600" b="1" dirty="0">
                <a:solidFill>
                  <a:schemeClr val="bg2">
                    <a:lumMod val="25000"/>
                  </a:schemeClr>
                </a:solidFill>
              </a:rPr>
              <a:t> 40:24) com sete lâmpadas (</a:t>
            </a:r>
            <a:r>
              <a:rPr lang="pt-BR" sz="1600" b="1" dirty="0" err="1">
                <a:solidFill>
                  <a:schemeClr val="bg2">
                    <a:lumMod val="25000"/>
                  </a:schemeClr>
                </a:solidFill>
              </a:rPr>
              <a:t>Êx</a:t>
            </a:r>
            <a:r>
              <a:rPr lang="pt-BR" sz="1600" b="1" dirty="0">
                <a:solidFill>
                  <a:schemeClr val="bg2">
                    <a:lumMod val="25000"/>
                  </a:schemeClr>
                </a:solidFill>
              </a:rPr>
              <a:t> 25:37) continuamente acesas (</a:t>
            </a:r>
            <a:r>
              <a:rPr lang="pt-BR" sz="1600" b="1" dirty="0" err="1">
                <a:solidFill>
                  <a:schemeClr val="bg2">
                    <a:lumMod val="25000"/>
                  </a:schemeClr>
                </a:solidFill>
              </a:rPr>
              <a:t>Lv</a:t>
            </a:r>
            <a:r>
              <a:rPr lang="pt-BR" sz="1600" b="1" dirty="0">
                <a:solidFill>
                  <a:schemeClr val="bg2">
                    <a:lumMod val="25000"/>
                  </a:schemeClr>
                </a:solidFill>
              </a:rPr>
              <a:t> 24:2). João viu o candelabro no Céu </a:t>
            </a:r>
            <a:endParaRPr lang="pt-BR" sz="1600" b="1" dirty="0" smtClean="0">
              <a:solidFill>
                <a:schemeClr val="bg2">
                  <a:lumMod val="25000"/>
                </a:schemeClr>
              </a:solidFill>
            </a:endParaRPr>
          </a:p>
          <a:p>
            <a:pPr algn="ctr"/>
            <a:r>
              <a:rPr lang="pt-BR" sz="1600" b="1" dirty="0" smtClean="0">
                <a:solidFill>
                  <a:schemeClr val="bg2">
                    <a:lumMod val="25000"/>
                  </a:schemeClr>
                </a:solidFill>
              </a:rPr>
              <a:t>(</a:t>
            </a:r>
            <a:r>
              <a:rPr lang="pt-BR" sz="1600" b="1" dirty="0" err="1">
                <a:solidFill>
                  <a:schemeClr val="bg2">
                    <a:lumMod val="25000"/>
                  </a:schemeClr>
                </a:solidFill>
              </a:rPr>
              <a:t>Ap</a:t>
            </a:r>
            <a:r>
              <a:rPr lang="pt-BR" sz="1600" b="1" dirty="0">
                <a:solidFill>
                  <a:schemeClr val="bg2">
                    <a:lumMod val="25000"/>
                  </a:schemeClr>
                </a:solidFill>
              </a:rPr>
              <a:t> 1:12), as sete tochas ardendo diante do trono de Deus (</a:t>
            </a:r>
            <a:r>
              <a:rPr lang="pt-BR" sz="1600" b="1" dirty="0" err="1">
                <a:solidFill>
                  <a:schemeClr val="bg2">
                    <a:lumMod val="25000"/>
                  </a:schemeClr>
                </a:solidFill>
              </a:rPr>
              <a:t>Ap</a:t>
            </a:r>
            <a:r>
              <a:rPr lang="pt-BR" sz="1600" b="1" dirty="0">
                <a:solidFill>
                  <a:schemeClr val="bg2">
                    <a:lumMod val="25000"/>
                  </a:schemeClr>
                </a:solidFill>
              </a:rPr>
              <a:t> 4:5) e Jesus no meio dos sete candeeiros </a:t>
            </a:r>
            <a:endParaRPr lang="pt-BR" sz="1600" b="1" dirty="0" smtClean="0">
              <a:solidFill>
                <a:schemeClr val="bg2">
                  <a:lumMod val="25000"/>
                </a:schemeClr>
              </a:solidFill>
            </a:endParaRPr>
          </a:p>
          <a:p>
            <a:pPr algn="ctr"/>
            <a:r>
              <a:rPr lang="pt-BR" sz="1600" b="1" dirty="0" smtClean="0">
                <a:solidFill>
                  <a:schemeClr val="bg2">
                    <a:lumMod val="25000"/>
                  </a:schemeClr>
                </a:solidFill>
              </a:rPr>
              <a:t>(</a:t>
            </a:r>
            <a:r>
              <a:rPr lang="pt-BR" sz="1600" b="1" dirty="0" err="1">
                <a:solidFill>
                  <a:schemeClr val="bg2">
                    <a:lumMod val="25000"/>
                  </a:schemeClr>
                </a:solidFill>
              </a:rPr>
              <a:t>Ap</a:t>
            </a:r>
            <a:r>
              <a:rPr lang="pt-BR" sz="1600" b="1" dirty="0">
                <a:solidFill>
                  <a:schemeClr val="bg2">
                    <a:lumMod val="25000"/>
                  </a:schemeClr>
                </a:solidFill>
              </a:rPr>
              <a:t> 1:12-18). O próprio Jesus disse que Ele é a luz do mundo </a:t>
            </a:r>
            <a:r>
              <a:rPr lang="pt-BR" sz="1600" b="1" dirty="0" smtClean="0">
                <a:solidFill>
                  <a:schemeClr val="bg2">
                    <a:lumMod val="25000"/>
                  </a:schemeClr>
                </a:solidFill>
              </a:rPr>
              <a:t>(</a:t>
            </a:r>
            <a:r>
              <a:rPr lang="pt-BR" sz="1600" b="1" dirty="0" err="1">
                <a:solidFill>
                  <a:schemeClr val="bg2">
                    <a:lumMod val="25000"/>
                  </a:schemeClr>
                </a:solidFill>
              </a:rPr>
              <a:t>Jo</a:t>
            </a:r>
            <a:r>
              <a:rPr lang="pt-BR" sz="1600" b="1" dirty="0">
                <a:solidFill>
                  <a:schemeClr val="bg2">
                    <a:lumMod val="25000"/>
                  </a:schemeClr>
                </a:solidFill>
              </a:rPr>
              <a:t> 8:12). Diante do véu, no altar de incenso </a:t>
            </a:r>
            <a:endParaRPr lang="pt-BR" sz="1600" b="1" dirty="0" smtClean="0">
              <a:solidFill>
                <a:schemeClr val="bg2">
                  <a:lumMod val="25000"/>
                </a:schemeClr>
              </a:solidFill>
            </a:endParaRPr>
          </a:p>
          <a:p>
            <a:pPr algn="ctr"/>
            <a:r>
              <a:rPr lang="pt-BR" sz="1600" b="1" dirty="0" smtClean="0">
                <a:solidFill>
                  <a:schemeClr val="bg2">
                    <a:lumMod val="25000"/>
                  </a:schemeClr>
                </a:solidFill>
              </a:rPr>
              <a:t>(</a:t>
            </a:r>
            <a:r>
              <a:rPr lang="pt-BR" sz="1600" b="1" dirty="0" err="1">
                <a:solidFill>
                  <a:schemeClr val="bg2">
                    <a:lumMod val="25000"/>
                  </a:schemeClr>
                </a:solidFill>
              </a:rPr>
              <a:t>Êx</a:t>
            </a:r>
            <a:r>
              <a:rPr lang="pt-BR" sz="1600" b="1" dirty="0">
                <a:solidFill>
                  <a:schemeClr val="bg2">
                    <a:lumMod val="25000"/>
                  </a:schemeClr>
                </a:solidFill>
              </a:rPr>
              <a:t> 30:1-3; 40:26), o sacerdote queimava incenso de manhã e à tarde (</a:t>
            </a:r>
            <a:r>
              <a:rPr lang="pt-BR" sz="1600" b="1" dirty="0" err="1">
                <a:solidFill>
                  <a:schemeClr val="bg2">
                    <a:lumMod val="25000"/>
                  </a:schemeClr>
                </a:solidFill>
              </a:rPr>
              <a:t>Êx</a:t>
            </a:r>
            <a:r>
              <a:rPr lang="pt-BR" sz="1600" b="1" dirty="0">
                <a:solidFill>
                  <a:schemeClr val="bg2">
                    <a:lumMod val="25000"/>
                  </a:schemeClr>
                </a:solidFill>
              </a:rPr>
              <a:t> 30:7, 8). João também viu um altar de ouro diante do trono de Deus no Céu (</a:t>
            </a:r>
            <a:r>
              <a:rPr lang="pt-BR" sz="1600" b="1" dirty="0" err="1">
                <a:solidFill>
                  <a:schemeClr val="bg2">
                    <a:lumMod val="25000"/>
                  </a:schemeClr>
                </a:solidFill>
              </a:rPr>
              <a:t>Ap</a:t>
            </a:r>
            <a:r>
              <a:rPr lang="pt-BR" sz="1600" b="1" dirty="0">
                <a:solidFill>
                  <a:schemeClr val="bg2">
                    <a:lumMod val="25000"/>
                  </a:schemeClr>
                </a:solidFill>
              </a:rPr>
              <a:t> 8:3) e disse que o incenso subia com as orações dos santos (</a:t>
            </a:r>
            <a:r>
              <a:rPr lang="pt-BR" sz="1600" b="1" dirty="0" err="1">
                <a:solidFill>
                  <a:schemeClr val="bg2">
                    <a:lumMod val="25000"/>
                  </a:schemeClr>
                </a:solidFill>
              </a:rPr>
              <a:t>Ap</a:t>
            </a:r>
            <a:r>
              <a:rPr lang="pt-BR" sz="1600" b="1" dirty="0">
                <a:solidFill>
                  <a:schemeClr val="bg2">
                    <a:lumMod val="25000"/>
                  </a:schemeClr>
                </a:solidFill>
              </a:rPr>
              <a:t> 8:3, 4). O lugar santíssimo era o mais sagrado. Ali ficava a arca da aliança, contendo as tábuas da lei de Deus (</a:t>
            </a:r>
            <a:r>
              <a:rPr lang="pt-BR" sz="1600" b="1" dirty="0" err="1">
                <a:solidFill>
                  <a:schemeClr val="bg2">
                    <a:lumMod val="25000"/>
                  </a:schemeClr>
                </a:solidFill>
              </a:rPr>
              <a:t>Êx</a:t>
            </a:r>
            <a:r>
              <a:rPr lang="pt-BR" sz="1600" b="1" dirty="0">
                <a:solidFill>
                  <a:schemeClr val="bg2">
                    <a:lumMod val="25000"/>
                  </a:schemeClr>
                </a:solidFill>
              </a:rPr>
              <a:t> 26:33; </a:t>
            </a:r>
            <a:r>
              <a:rPr lang="pt-BR" sz="1600" b="1" dirty="0" err="1" smtClean="0">
                <a:solidFill>
                  <a:schemeClr val="bg2">
                    <a:lumMod val="25000"/>
                  </a:schemeClr>
                </a:solidFill>
              </a:rPr>
              <a:t>Hb</a:t>
            </a:r>
            <a:r>
              <a:rPr lang="pt-BR" sz="1600" b="1" dirty="0" smtClean="0">
                <a:solidFill>
                  <a:schemeClr val="bg2">
                    <a:lumMod val="25000"/>
                  </a:schemeClr>
                </a:solidFill>
              </a:rPr>
              <a:t> </a:t>
            </a:r>
            <a:r>
              <a:rPr lang="pt-BR" sz="1600" b="1" dirty="0">
                <a:solidFill>
                  <a:schemeClr val="bg2">
                    <a:lumMod val="25000"/>
                  </a:schemeClr>
                </a:solidFill>
              </a:rPr>
              <a:t>9:4). João descreveu a arca de Deus no santuário celestial (</a:t>
            </a:r>
            <a:r>
              <a:rPr lang="pt-BR" sz="1600" b="1" dirty="0" err="1">
                <a:solidFill>
                  <a:schemeClr val="bg2">
                    <a:lumMod val="25000"/>
                  </a:schemeClr>
                </a:solidFill>
              </a:rPr>
              <a:t>Ap</a:t>
            </a:r>
            <a:r>
              <a:rPr lang="pt-BR" sz="1600" b="1" dirty="0">
                <a:solidFill>
                  <a:schemeClr val="bg2">
                    <a:lumMod val="25000"/>
                  </a:schemeClr>
                </a:solidFill>
              </a:rPr>
              <a:t> 11:19). </a:t>
            </a:r>
            <a:r>
              <a:rPr lang="pt-BR" sz="1600" b="1" dirty="0" smtClean="0">
                <a:solidFill>
                  <a:schemeClr val="bg2">
                    <a:lumMod val="25000"/>
                  </a:schemeClr>
                </a:solidFill>
              </a:rPr>
              <a:t>Sobre </a:t>
            </a:r>
            <a:r>
              <a:rPr lang="pt-BR" sz="1600" b="1" dirty="0">
                <a:solidFill>
                  <a:schemeClr val="bg2">
                    <a:lumMod val="25000"/>
                  </a:schemeClr>
                </a:solidFill>
              </a:rPr>
              <a:t>a tampa da arca, conhecida como propiciatório, a presença de Deus era visível (</a:t>
            </a:r>
            <a:r>
              <a:rPr lang="pt-BR" sz="1600" b="1" dirty="0" err="1">
                <a:solidFill>
                  <a:schemeClr val="bg2">
                    <a:lumMod val="25000"/>
                  </a:schemeClr>
                </a:solidFill>
              </a:rPr>
              <a:t>Êx</a:t>
            </a:r>
            <a:r>
              <a:rPr lang="pt-BR" sz="1600" b="1" dirty="0">
                <a:solidFill>
                  <a:schemeClr val="bg2">
                    <a:lumMod val="25000"/>
                  </a:schemeClr>
                </a:solidFill>
              </a:rPr>
              <a:t> 25:21, 22), simbolizando Seu trono sagrado. </a:t>
            </a:r>
            <a:r>
              <a:rPr lang="pt-BR" sz="1600" b="1" dirty="0" smtClean="0">
                <a:solidFill>
                  <a:schemeClr val="bg2">
                    <a:lumMod val="25000"/>
                  </a:schemeClr>
                </a:solidFill>
              </a:rPr>
              <a:t>No </a:t>
            </a:r>
            <a:r>
              <a:rPr lang="pt-BR" sz="1600" b="1" dirty="0">
                <a:solidFill>
                  <a:schemeClr val="bg2">
                    <a:lumMod val="25000"/>
                  </a:schemeClr>
                </a:solidFill>
              </a:rPr>
              <a:t>Apocalipse, o Senhor é retratado assentado sobre um trono glorioso (</a:t>
            </a:r>
            <a:r>
              <a:rPr lang="pt-BR" sz="1600" b="1" dirty="0" err="1">
                <a:solidFill>
                  <a:schemeClr val="bg2">
                    <a:lumMod val="25000"/>
                  </a:schemeClr>
                </a:solidFill>
              </a:rPr>
              <a:t>Ap</a:t>
            </a:r>
            <a:r>
              <a:rPr lang="pt-BR" sz="1600" b="1" dirty="0">
                <a:solidFill>
                  <a:schemeClr val="bg2">
                    <a:lumMod val="25000"/>
                  </a:schemeClr>
                </a:solidFill>
              </a:rPr>
              <a:t> 4:2) (ver diagrama “Santuário” p. 104).</a:t>
            </a:r>
          </a:p>
        </p:txBody>
      </p:sp>
    </p:spTree>
    <p:extLst>
      <p:ext uri="{BB962C8B-B14F-4D97-AF65-F5344CB8AC3E}">
        <p14:creationId xmlns:p14="http://schemas.microsoft.com/office/powerpoint/2010/main" val="2282955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1000" y="6088689"/>
            <a:ext cx="11182349" cy="530915"/>
          </a:xfrm>
          <a:prstGeom prst="rect">
            <a:avLst/>
          </a:prstGeom>
        </p:spPr>
        <p:txBody>
          <a:bodyPr wrap="square">
            <a:spAutoFit/>
          </a:bodyPr>
          <a:lstStyle/>
          <a:p>
            <a:pPr algn="ctr">
              <a:spcBef>
                <a:spcPts val="300"/>
              </a:spcBef>
            </a:pPr>
            <a:r>
              <a:rPr lang="pt-BR" sz="1300" b="1" i="1" baseline="30000" dirty="0" smtClean="0">
                <a:solidFill>
                  <a:schemeClr val="bg1"/>
                </a:solidFill>
              </a:rPr>
              <a:t>6</a:t>
            </a:r>
            <a:r>
              <a:rPr lang="pt-BR" sz="1300" b="1" i="1" dirty="0" smtClean="0">
                <a:solidFill>
                  <a:schemeClr val="bg1"/>
                </a:solidFill>
              </a:rPr>
              <a:t>Ora</a:t>
            </a:r>
            <a:r>
              <a:rPr lang="pt-BR" sz="1300" b="1" i="1" dirty="0">
                <a:solidFill>
                  <a:schemeClr val="bg1"/>
                </a:solidFill>
              </a:rPr>
              <a:t>, depois de tudo isto assim preparado, continuamente entram no primeiro tabernáculo os sacerdotes, para realizar os serviços sagrados;</a:t>
            </a:r>
          </a:p>
          <a:p>
            <a:pPr algn="ctr">
              <a:spcBef>
                <a:spcPts val="300"/>
              </a:spcBef>
            </a:pPr>
            <a:r>
              <a:rPr lang="pt-BR" sz="1300" b="1" i="1" baseline="30000" dirty="0" smtClean="0">
                <a:solidFill>
                  <a:schemeClr val="bg1"/>
                </a:solidFill>
              </a:rPr>
              <a:t>7</a:t>
            </a:r>
            <a:r>
              <a:rPr lang="pt-BR" sz="1300" b="1" i="1" dirty="0" smtClean="0">
                <a:solidFill>
                  <a:schemeClr val="bg1"/>
                </a:solidFill>
              </a:rPr>
              <a:t>mas</a:t>
            </a:r>
            <a:r>
              <a:rPr lang="pt-BR" sz="1300" b="1" i="1" dirty="0">
                <a:solidFill>
                  <a:schemeClr val="bg1"/>
                </a:solidFill>
              </a:rPr>
              <a:t>, no segundo, o sumo sacerdote, ele sozinho, uma vez por ano, não sem sangue, que oferece por si e pelos pecados de ignorância do </a:t>
            </a:r>
            <a:r>
              <a:rPr lang="pt-BR" sz="1300" b="1" i="1" dirty="0" smtClean="0">
                <a:solidFill>
                  <a:schemeClr val="bg1"/>
                </a:solidFill>
              </a:rPr>
              <a:t>povo. Hebreus 9:6, 7</a:t>
            </a:r>
            <a:endParaRPr lang="en-US" sz="13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8" name="TextBox 7"/>
          <p:cNvSpPr txBox="1"/>
          <p:nvPr/>
        </p:nvSpPr>
        <p:spPr>
          <a:xfrm>
            <a:off x="752086" y="2150894"/>
            <a:ext cx="11039864" cy="523220"/>
          </a:xfrm>
          <a:prstGeom prst="rect">
            <a:avLst/>
          </a:prstGeom>
          <a:noFill/>
        </p:spPr>
        <p:txBody>
          <a:bodyPr wrap="square" rtlCol="0">
            <a:spAutoFit/>
          </a:bodyPr>
          <a:lstStyle/>
          <a:p>
            <a:r>
              <a:rPr lang="pt-BR" sz="2800" b="1" dirty="0" smtClean="0">
                <a:solidFill>
                  <a:srgbClr val="484C83"/>
                </a:solidFill>
              </a:rPr>
              <a:t>5</a:t>
            </a:r>
            <a:r>
              <a:rPr lang="pt-BR" sz="2800" b="1" dirty="0" smtClean="0"/>
              <a:t> </a:t>
            </a:r>
            <a:r>
              <a:rPr lang="pt-BR" sz="2800" b="1" dirty="0"/>
              <a:t>| Quem podia entrar em cada cômodo do </a:t>
            </a:r>
            <a:r>
              <a:rPr lang="pt-BR" sz="2800" b="1" dirty="0" smtClean="0"/>
              <a:t>santuário? </a:t>
            </a:r>
            <a:r>
              <a:rPr lang="pt-BR" sz="2800" i="1" dirty="0" smtClean="0"/>
              <a:t>Hebreus </a:t>
            </a:r>
            <a:r>
              <a:rPr lang="pt-BR" sz="2800" i="1" dirty="0"/>
              <a:t>9:6, 7</a:t>
            </a:r>
            <a:endParaRPr lang="en-US" sz="2800" dirty="0"/>
          </a:p>
        </p:txBody>
      </p:sp>
      <p:sp>
        <p:nvSpPr>
          <p:cNvPr id="12" name="TextBox 11"/>
          <p:cNvSpPr txBox="1"/>
          <p:nvPr/>
        </p:nvSpPr>
        <p:spPr>
          <a:xfrm>
            <a:off x="752086" y="2800264"/>
            <a:ext cx="10301775" cy="1461939"/>
          </a:xfrm>
          <a:prstGeom prst="rect">
            <a:avLst/>
          </a:prstGeom>
          <a:noFill/>
        </p:spPr>
        <p:txBody>
          <a:bodyPr wrap="square" rtlCol="0">
            <a:spAutoFit/>
          </a:bodyPr>
          <a:lstStyle/>
          <a:p>
            <a:pPr marL="342900" indent="-342900">
              <a:buAutoNum type="alphaLcParenR"/>
            </a:pPr>
            <a:r>
              <a:rPr lang="en-US" sz="2800" dirty="0" smtClean="0"/>
              <a:t>No </a:t>
            </a:r>
            <a:r>
              <a:rPr lang="en-US" sz="2800" dirty="0" err="1"/>
              <a:t>lugar</a:t>
            </a:r>
            <a:r>
              <a:rPr lang="en-US" sz="2800" dirty="0"/>
              <a:t> </a:t>
            </a:r>
            <a:r>
              <a:rPr lang="en-US" sz="2800" dirty="0" err="1"/>
              <a:t>santo</a:t>
            </a:r>
            <a:r>
              <a:rPr lang="en-US" sz="2800" dirty="0"/>
              <a:t>: </a:t>
            </a:r>
            <a:r>
              <a:rPr lang="en-US" sz="2800" dirty="0" smtClean="0"/>
              <a:t>_________________________________</a:t>
            </a:r>
          </a:p>
          <a:p>
            <a:pPr marL="342900" indent="-342900">
              <a:spcBef>
                <a:spcPts val="600"/>
              </a:spcBef>
              <a:buAutoNum type="alphaLcParenR"/>
            </a:pPr>
            <a:r>
              <a:rPr lang="en-US" sz="2800" dirty="0"/>
              <a:t>No </a:t>
            </a:r>
            <a:r>
              <a:rPr lang="en-US" sz="2800" dirty="0" err="1"/>
              <a:t>lugar</a:t>
            </a:r>
            <a:r>
              <a:rPr lang="en-US" sz="2800" dirty="0"/>
              <a:t> </a:t>
            </a:r>
            <a:r>
              <a:rPr lang="en-US" sz="2800" dirty="0" err="1"/>
              <a:t>santíssimo</a:t>
            </a:r>
            <a:r>
              <a:rPr lang="en-US" sz="2800" dirty="0"/>
              <a:t>: </a:t>
            </a:r>
            <a:r>
              <a:rPr lang="en-US" sz="2800" dirty="0" smtClean="0"/>
              <a:t>______________________________</a:t>
            </a:r>
            <a:endParaRPr lang="en-US" sz="2800" dirty="0"/>
          </a:p>
          <a:p>
            <a:r>
              <a:rPr lang="en-US" sz="2800" dirty="0" smtClean="0"/>
              <a:t> 	</a:t>
            </a:r>
            <a:endParaRPr lang="en-US" sz="2800" dirty="0"/>
          </a:p>
        </p:txBody>
      </p:sp>
      <p:sp>
        <p:nvSpPr>
          <p:cNvPr id="13" name="TextBox 12"/>
          <p:cNvSpPr txBox="1"/>
          <p:nvPr/>
        </p:nvSpPr>
        <p:spPr>
          <a:xfrm>
            <a:off x="5561727" y="2781128"/>
            <a:ext cx="1420582" cy="507831"/>
          </a:xfrm>
          <a:prstGeom prst="rect">
            <a:avLst/>
          </a:prstGeom>
          <a:noFill/>
        </p:spPr>
        <p:txBody>
          <a:bodyPr wrap="none" rtlCol="0">
            <a:spAutoFit/>
          </a:bodyPr>
          <a:lstStyle/>
          <a:p>
            <a:pPr algn="ctr">
              <a:lnSpc>
                <a:spcPct val="150000"/>
              </a:lnSpc>
            </a:pPr>
            <a:r>
              <a:rPr lang="pt-BR" b="1" dirty="0" smtClean="0">
                <a:solidFill>
                  <a:srgbClr val="C00000"/>
                </a:solidFill>
              </a:rPr>
              <a:t>SACERDOTES</a:t>
            </a:r>
            <a:endParaRPr lang="en-US" dirty="0">
              <a:solidFill>
                <a:srgbClr val="C00000"/>
              </a:solidFill>
            </a:endParaRPr>
          </a:p>
        </p:txBody>
      </p:sp>
      <p:sp>
        <p:nvSpPr>
          <p:cNvPr id="14" name="TextBox 13"/>
          <p:cNvSpPr txBox="1"/>
          <p:nvPr/>
        </p:nvSpPr>
        <p:spPr>
          <a:xfrm>
            <a:off x="5226701" y="3308095"/>
            <a:ext cx="2090637" cy="464871"/>
          </a:xfrm>
          <a:prstGeom prst="rect">
            <a:avLst/>
          </a:prstGeom>
          <a:noFill/>
        </p:spPr>
        <p:txBody>
          <a:bodyPr wrap="none" rtlCol="0">
            <a:spAutoFit/>
          </a:bodyPr>
          <a:lstStyle/>
          <a:p>
            <a:pPr algn="ctr">
              <a:lnSpc>
                <a:spcPct val="150000"/>
              </a:lnSpc>
            </a:pPr>
            <a:r>
              <a:rPr lang="pt-BR" b="1" dirty="0" smtClean="0">
                <a:solidFill>
                  <a:srgbClr val="C00000"/>
                </a:solidFill>
              </a:rPr>
              <a:t>SUMO SACERDOTES</a:t>
            </a:r>
            <a:endParaRPr lang="en-US" dirty="0">
              <a:solidFill>
                <a:srgbClr val="C00000"/>
              </a:solidFill>
            </a:endParaRPr>
          </a:p>
        </p:txBody>
      </p:sp>
    </p:spTree>
    <p:extLst>
      <p:ext uri="{BB962C8B-B14F-4D97-AF65-F5344CB8AC3E}">
        <p14:creationId xmlns:p14="http://schemas.microsoft.com/office/powerpoint/2010/main" val="24601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314576" y="2278027"/>
            <a:ext cx="7543800" cy="2246769"/>
          </a:xfrm>
          <a:prstGeom prst="rect">
            <a:avLst/>
          </a:prstGeom>
          <a:noFill/>
        </p:spPr>
        <p:txBody>
          <a:bodyPr wrap="square" rtlCol="0">
            <a:spAutoFit/>
          </a:bodyPr>
          <a:lstStyle/>
          <a:p>
            <a:pPr algn="ctr"/>
            <a:r>
              <a:rPr lang="pt-BR" sz="2800" b="1" dirty="0">
                <a:solidFill>
                  <a:schemeClr val="bg2">
                    <a:lumMod val="25000"/>
                  </a:schemeClr>
                </a:solidFill>
              </a:rPr>
              <a:t>Os sacerdotes tinham acesso ao lugar santo todos os dias (</a:t>
            </a:r>
            <a:r>
              <a:rPr lang="pt-BR" sz="2800" b="1" dirty="0" err="1">
                <a:solidFill>
                  <a:schemeClr val="bg2">
                    <a:lumMod val="25000"/>
                  </a:schemeClr>
                </a:solidFill>
              </a:rPr>
              <a:t>Êx</a:t>
            </a:r>
            <a:r>
              <a:rPr lang="pt-BR" sz="2800" b="1" dirty="0">
                <a:solidFill>
                  <a:schemeClr val="bg2">
                    <a:lumMod val="25000"/>
                  </a:schemeClr>
                </a:solidFill>
              </a:rPr>
              <a:t> 27:21; 30:7, 8; </a:t>
            </a:r>
            <a:r>
              <a:rPr lang="pt-BR" sz="2800" b="1" dirty="0" err="1" smtClean="0">
                <a:solidFill>
                  <a:schemeClr val="bg2">
                    <a:lumMod val="25000"/>
                  </a:schemeClr>
                </a:solidFill>
              </a:rPr>
              <a:t>Hb</a:t>
            </a:r>
            <a:r>
              <a:rPr lang="pt-BR" sz="2800" b="1" dirty="0" smtClean="0">
                <a:solidFill>
                  <a:schemeClr val="bg2">
                    <a:lumMod val="25000"/>
                  </a:schemeClr>
                </a:solidFill>
              </a:rPr>
              <a:t> </a:t>
            </a:r>
            <a:r>
              <a:rPr lang="pt-BR" sz="2800" b="1" dirty="0">
                <a:solidFill>
                  <a:schemeClr val="bg2">
                    <a:lumMod val="25000"/>
                  </a:schemeClr>
                </a:solidFill>
              </a:rPr>
              <a:t>9:6). Porém, uma vez ao ano, no ritual do Dia da Expiação, somente o sumo sacerdote podia entrar no lugar santíssimo (</a:t>
            </a:r>
            <a:r>
              <a:rPr lang="pt-BR" sz="2800" b="1" dirty="0" err="1">
                <a:solidFill>
                  <a:schemeClr val="bg2">
                    <a:lumMod val="25000"/>
                  </a:schemeClr>
                </a:solidFill>
              </a:rPr>
              <a:t>Êx</a:t>
            </a:r>
            <a:r>
              <a:rPr lang="pt-BR" sz="2800" b="1" dirty="0">
                <a:solidFill>
                  <a:schemeClr val="bg2">
                    <a:lumMod val="25000"/>
                  </a:schemeClr>
                </a:solidFill>
              </a:rPr>
              <a:t> 30:10; </a:t>
            </a:r>
            <a:r>
              <a:rPr lang="pt-BR" sz="2800" b="1" dirty="0" err="1">
                <a:solidFill>
                  <a:schemeClr val="bg2">
                    <a:lumMod val="25000"/>
                  </a:schemeClr>
                </a:solidFill>
              </a:rPr>
              <a:t>Lv</a:t>
            </a:r>
            <a:r>
              <a:rPr lang="pt-BR" sz="2800" b="1" dirty="0">
                <a:solidFill>
                  <a:schemeClr val="bg2">
                    <a:lumMod val="25000"/>
                  </a:schemeClr>
                </a:solidFill>
              </a:rPr>
              <a:t> 16:2, 12-17).</a:t>
            </a:r>
          </a:p>
        </p:txBody>
      </p:sp>
    </p:spTree>
    <p:extLst>
      <p:ext uri="{BB962C8B-B14F-4D97-AF65-F5344CB8AC3E}">
        <p14:creationId xmlns:p14="http://schemas.microsoft.com/office/powerpoint/2010/main" val="1425281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067300"/>
            <a:ext cx="12192000" cy="1790700"/>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8781" y="5260994"/>
            <a:ext cx="11786994" cy="1485022"/>
          </a:xfrm>
          <a:prstGeom prst="rect">
            <a:avLst/>
          </a:prstGeom>
        </p:spPr>
        <p:txBody>
          <a:bodyPr wrap="square">
            <a:spAutoFit/>
          </a:bodyPr>
          <a:lstStyle/>
          <a:p>
            <a:pPr algn="ctr">
              <a:spcBef>
                <a:spcPts val="300"/>
              </a:spcBef>
            </a:pPr>
            <a:r>
              <a:rPr lang="pt-BR" sz="1300" b="1" i="1" baseline="30000" dirty="0" smtClean="0">
                <a:solidFill>
                  <a:schemeClr val="bg1"/>
                </a:solidFill>
              </a:rPr>
              <a:t>38</a:t>
            </a:r>
            <a:r>
              <a:rPr lang="pt-BR" sz="1300" b="1" i="1" dirty="0" smtClean="0">
                <a:solidFill>
                  <a:schemeClr val="bg1"/>
                </a:solidFill>
              </a:rPr>
              <a:t>Isto </a:t>
            </a:r>
            <a:r>
              <a:rPr lang="pt-BR" sz="1300" b="1" i="1" dirty="0">
                <a:solidFill>
                  <a:schemeClr val="bg1"/>
                </a:solidFill>
              </a:rPr>
              <a:t>é o que oferecerás sobre o altar: dois cordeiros de um ano, cada dia, continuamente.</a:t>
            </a:r>
          </a:p>
          <a:p>
            <a:pPr algn="ctr">
              <a:spcBef>
                <a:spcPts val="300"/>
              </a:spcBef>
            </a:pPr>
            <a:r>
              <a:rPr lang="pt-BR" sz="1300" b="1" i="1" baseline="30000" dirty="0" smtClean="0">
                <a:solidFill>
                  <a:schemeClr val="bg1"/>
                </a:solidFill>
              </a:rPr>
              <a:t>39</a:t>
            </a:r>
            <a:r>
              <a:rPr lang="pt-BR" sz="1300" b="1" i="1" dirty="0" smtClean="0">
                <a:solidFill>
                  <a:schemeClr val="bg1"/>
                </a:solidFill>
              </a:rPr>
              <a:t>Um </a:t>
            </a:r>
            <a:r>
              <a:rPr lang="pt-BR" sz="1300" b="1" i="1" dirty="0">
                <a:solidFill>
                  <a:schemeClr val="bg1"/>
                </a:solidFill>
              </a:rPr>
              <a:t>cordeiro oferecerás pela manhã e o outro, ao pôr-do-sol.</a:t>
            </a:r>
          </a:p>
          <a:p>
            <a:pPr algn="ctr">
              <a:spcBef>
                <a:spcPts val="300"/>
              </a:spcBef>
            </a:pPr>
            <a:r>
              <a:rPr lang="pt-BR" sz="1300" b="1" i="1" baseline="30000" dirty="0" smtClean="0">
                <a:solidFill>
                  <a:schemeClr val="bg1"/>
                </a:solidFill>
              </a:rPr>
              <a:t>40</a:t>
            </a:r>
            <a:r>
              <a:rPr lang="pt-BR" sz="1300" b="1" i="1" dirty="0" smtClean="0">
                <a:solidFill>
                  <a:schemeClr val="bg1"/>
                </a:solidFill>
              </a:rPr>
              <a:t>Com </a:t>
            </a:r>
            <a:r>
              <a:rPr lang="pt-BR" sz="1300" b="1" i="1" dirty="0">
                <a:solidFill>
                  <a:schemeClr val="bg1"/>
                </a:solidFill>
              </a:rPr>
              <a:t>um cordeiro, a décima parte de um </a:t>
            </a:r>
            <a:r>
              <a:rPr lang="pt-BR" sz="1300" b="1" i="1" dirty="0" err="1">
                <a:solidFill>
                  <a:schemeClr val="bg1"/>
                </a:solidFill>
              </a:rPr>
              <a:t>efa</a:t>
            </a:r>
            <a:r>
              <a:rPr lang="pt-BR" sz="1300" b="1" i="1" dirty="0">
                <a:solidFill>
                  <a:schemeClr val="bg1"/>
                </a:solidFill>
              </a:rPr>
              <a:t> de flor de farinha, amassada com a quarta parte de um </a:t>
            </a:r>
            <a:endParaRPr lang="pt-BR" sz="1300" b="1" i="1" dirty="0" smtClean="0">
              <a:solidFill>
                <a:schemeClr val="bg1"/>
              </a:solidFill>
            </a:endParaRPr>
          </a:p>
          <a:p>
            <a:pPr algn="ctr">
              <a:spcBef>
                <a:spcPts val="300"/>
              </a:spcBef>
            </a:pPr>
            <a:r>
              <a:rPr lang="pt-BR" sz="1300" b="1" i="1" dirty="0" err="1" smtClean="0">
                <a:solidFill>
                  <a:schemeClr val="bg1"/>
                </a:solidFill>
              </a:rPr>
              <a:t>him</a:t>
            </a:r>
            <a:r>
              <a:rPr lang="pt-BR" sz="1300" b="1" i="1" dirty="0" smtClean="0">
                <a:solidFill>
                  <a:schemeClr val="bg1"/>
                </a:solidFill>
              </a:rPr>
              <a:t> </a:t>
            </a:r>
            <a:r>
              <a:rPr lang="pt-BR" sz="1300" b="1" i="1" dirty="0">
                <a:solidFill>
                  <a:schemeClr val="bg1"/>
                </a:solidFill>
              </a:rPr>
              <a:t>de azeite batido; </a:t>
            </a:r>
            <a:r>
              <a:rPr lang="pt-BR" sz="1300" b="1" i="1" dirty="0" smtClean="0">
                <a:solidFill>
                  <a:schemeClr val="bg1"/>
                </a:solidFill>
              </a:rPr>
              <a:t>e</a:t>
            </a:r>
            <a:r>
              <a:rPr lang="pt-BR" sz="1300" b="1" i="1" dirty="0">
                <a:solidFill>
                  <a:schemeClr val="bg1"/>
                </a:solidFill>
              </a:rPr>
              <a:t>, para libação, a quarta parte de um </a:t>
            </a:r>
            <a:r>
              <a:rPr lang="pt-BR" sz="1300" b="1" i="1" dirty="0" err="1">
                <a:solidFill>
                  <a:schemeClr val="bg1"/>
                </a:solidFill>
              </a:rPr>
              <a:t>him</a:t>
            </a:r>
            <a:r>
              <a:rPr lang="pt-BR" sz="1300" b="1" i="1" dirty="0">
                <a:solidFill>
                  <a:schemeClr val="bg1"/>
                </a:solidFill>
              </a:rPr>
              <a:t> de vinho;</a:t>
            </a:r>
          </a:p>
          <a:p>
            <a:pPr algn="ctr">
              <a:spcBef>
                <a:spcPts val="300"/>
              </a:spcBef>
            </a:pPr>
            <a:r>
              <a:rPr lang="pt-BR" sz="1300" b="1" i="1" baseline="30000" dirty="0" smtClean="0">
                <a:solidFill>
                  <a:schemeClr val="bg1"/>
                </a:solidFill>
              </a:rPr>
              <a:t>41</a:t>
            </a:r>
            <a:r>
              <a:rPr lang="pt-BR" sz="1300" b="1" i="1" dirty="0" smtClean="0">
                <a:solidFill>
                  <a:schemeClr val="bg1"/>
                </a:solidFill>
              </a:rPr>
              <a:t>o </a:t>
            </a:r>
            <a:r>
              <a:rPr lang="pt-BR" sz="1300" b="1" i="1" dirty="0">
                <a:solidFill>
                  <a:schemeClr val="bg1"/>
                </a:solidFill>
              </a:rPr>
              <a:t>outro cordeiro oferecerás ao pôr-do-sol, como oferta de manjares, e a libação como de manhã, de aroma agradável, oferta queimada ao SENHOR.</a:t>
            </a:r>
          </a:p>
          <a:p>
            <a:pPr algn="ctr">
              <a:spcBef>
                <a:spcPts val="300"/>
              </a:spcBef>
            </a:pPr>
            <a:r>
              <a:rPr lang="pt-BR" sz="1300" b="1" i="1" baseline="30000" dirty="0" smtClean="0">
                <a:solidFill>
                  <a:schemeClr val="bg1"/>
                </a:solidFill>
              </a:rPr>
              <a:t>42</a:t>
            </a:r>
            <a:r>
              <a:rPr lang="pt-BR" sz="1300" b="1" i="1" dirty="0" smtClean="0">
                <a:solidFill>
                  <a:schemeClr val="bg1"/>
                </a:solidFill>
              </a:rPr>
              <a:t>Este </a:t>
            </a:r>
            <a:r>
              <a:rPr lang="pt-BR" sz="1300" b="1" i="1" dirty="0">
                <a:solidFill>
                  <a:schemeClr val="bg1"/>
                </a:solidFill>
              </a:rPr>
              <a:t>será o holocausto contínuo por vossas gerações, à porta da tenda da congregação, perante o SENHOR, onde vos encontrarei, para falar contigo </a:t>
            </a:r>
            <a:r>
              <a:rPr lang="pt-BR" sz="1300" b="1" i="1" dirty="0" smtClean="0">
                <a:solidFill>
                  <a:schemeClr val="bg1"/>
                </a:solidFill>
              </a:rPr>
              <a:t>ali. Êxodo 29:38-42</a:t>
            </a:r>
            <a:endParaRPr lang="en-US" sz="13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7" name="TextBox 6"/>
          <p:cNvSpPr txBox="1"/>
          <p:nvPr/>
        </p:nvSpPr>
        <p:spPr>
          <a:xfrm>
            <a:off x="771525" y="1973335"/>
            <a:ext cx="10648950" cy="523220"/>
          </a:xfrm>
          <a:prstGeom prst="rect">
            <a:avLst/>
          </a:prstGeom>
          <a:noFill/>
        </p:spPr>
        <p:txBody>
          <a:bodyPr wrap="square" rtlCol="0">
            <a:spAutoFit/>
          </a:bodyPr>
          <a:lstStyle/>
          <a:p>
            <a:r>
              <a:rPr lang="pt-BR" sz="2800" b="1" dirty="0" smtClean="0">
                <a:solidFill>
                  <a:srgbClr val="484C83"/>
                </a:solidFill>
              </a:rPr>
              <a:t>6</a:t>
            </a:r>
            <a:r>
              <a:rPr lang="pt-BR" sz="2800" b="1" dirty="0" smtClean="0"/>
              <a:t> </a:t>
            </a:r>
            <a:r>
              <a:rPr lang="pt-BR" sz="2800" b="1" dirty="0"/>
              <a:t>| O que os sacerdotes faziam diariamente no pátio? </a:t>
            </a:r>
            <a:r>
              <a:rPr lang="pt-BR" sz="2800" i="1" dirty="0"/>
              <a:t>Êxodo 29:38-42</a:t>
            </a:r>
            <a:endParaRPr lang="en-US" sz="2800" dirty="0"/>
          </a:p>
        </p:txBody>
      </p:sp>
      <p:sp>
        <p:nvSpPr>
          <p:cNvPr id="9" name="Rectangle 8"/>
          <p:cNvSpPr/>
          <p:nvPr/>
        </p:nvSpPr>
        <p:spPr>
          <a:xfrm>
            <a:off x="771525" y="2742264"/>
            <a:ext cx="10420739" cy="954107"/>
          </a:xfrm>
          <a:prstGeom prst="rect">
            <a:avLst/>
          </a:prstGeom>
        </p:spPr>
        <p:txBody>
          <a:bodyPr wrap="square">
            <a:spAutoFit/>
          </a:bodyPr>
          <a:lstStyle/>
          <a:p>
            <a:r>
              <a:rPr lang="pt-BR" sz="2800" dirty="0"/>
              <a:t>“Isto é o que oferecerás sobre </a:t>
            </a:r>
            <a:r>
              <a:rPr lang="pt-BR" sz="2800" dirty="0" smtClean="0"/>
              <a:t>o_____________: Dois _____________ </a:t>
            </a:r>
          </a:p>
          <a:p>
            <a:r>
              <a:rPr lang="pt-BR" sz="2800" dirty="0" smtClean="0"/>
              <a:t>de </a:t>
            </a:r>
            <a:r>
              <a:rPr lang="pt-BR" sz="2800" dirty="0"/>
              <a:t>um ano, cada dia, continuamente.”</a:t>
            </a:r>
            <a:endParaRPr lang="en-US" sz="2800" dirty="0"/>
          </a:p>
        </p:txBody>
      </p:sp>
      <p:sp>
        <p:nvSpPr>
          <p:cNvPr id="10" name="TextBox 9"/>
          <p:cNvSpPr txBox="1"/>
          <p:nvPr/>
        </p:nvSpPr>
        <p:spPr>
          <a:xfrm>
            <a:off x="6144216" y="2711486"/>
            <a:ext cx="769954" cy="464871"/>
          </a:xfrm>
          <a:prstGeom prst="rect">
            <a:avLst/>
          </a:prstGeom>
          <a:noFill/>
        </p:spPr>
        <p:txBody>
          <a:bodyPr wrap="none" rtlCol="0">
            <a:spAutoFit/>
          </a:bodyPr>
          <a:lstStyle/>
          <a:p>
            <a:pPr algn="ctr">
              <a:lnSpc>
                <a:spcPct val="150000"/>
              </a:lnSpc>
            </a:pPr>
            <a:r>
              <a:rPr lang="pt-BR" b="1" dirty="0" smtClean="0">
                <a:solidFill>
                  <a:srgbClr val="C00000"/>
                </a:solidFill>
              </a:rPr>
              <a:t>ALTAR</a:t>
            </a:r>
            <a:endParaRPr lang="en-US" dirty="0">
              <a:solidFill>
                <a:srgbClr val="C00000"/>
              </a:solidFill>
            </a:endParaRPr>
          </a:p>
        </p:txBody>
      </p:sp>
      <p:sp>
        <p:nvSpPr>
          <p:cNvPr id="11" name="TextBox 10"/>
          <p:cNvSpPr txBox="1"/>
          <p:nvPr/>
        </p:nvSpPr>
        <p:spPr>
          <a:xfrm>
            <a:off x="8900990" y="2711486"/>
            <a:ext cx="1301255" cy="464871"/>
          </a:xfrm>
          <a:prstGeom prst="rect">
            <a:avLst/>
          </a:prstGeom>
          <a:noFill/>
        </p:spPr>
        <p:txBody>
          <a:bodyPr wrap="none" rtlCol="0">
            <a:spAutoFit/>
          </a:bodyPr>
          <a:lstStyle/>
          <a:p>
            <a:pPr algn="ctr">
              <a:lnSpc>
                <a:spcPct val="150000"/>
              </a:lnSpc>
            </a:pPr>
            <a:r>
              <a:rPr lang="pt-BR" b="1" dirty="0" smtClean="0">
                <a:solidFill>
                  <a:srgbClr val="C00000"/>
                </a:solidFill>
              </a:rPr>
              <a:t>CORDEIROS</a:t>
            </a:r>
            <a:endParaRPr lang="en-US" dirty="0">
              <a:solidFill>
                <a:srgbClr val="C00000"/>
              </a:solidFill>
            </a:endParaRPr>
          </a:p>
        </p:txBody>
      </p:sp>
    </p:spTree>
    <p:extLst>
      <p:ext uri="{BB962C8B-B14F-4D97-AF65-F5344CB8AC3E}">
        <p14:creationId xmlns:p14="http://schemas.microsoft.com/office/powerpoint/2010/main" val="961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190751" y="2087527"/>
            <a:ext cx="7534274" cy="3046988"/>
          </a:xfrm>
          <a:prstGeom prst="rect">
            <a:avLst/>
          </a:prstGeom>
          <a:noFill/>
        </p:spPr>
        <p:txBody>
          <a:bodyPr wrap="square" rtlCol="0">
            <a:spAutoFit/>
          </a:bodyPr>
          <a:lstStyle/>
          <a:p>
            <a:pPr algn="ctr"/>
            <a:r>
              <a:rPr lang="pt-BR" sz="2400" b="1" dirty="0">
                <a:solidFill>
                  <a:schemeClr val="bg2">
                    <a:lumMod val="25000"/>
                  </a:schemeClr>
                </a:solidFill>
              </a:rPr>
              <a:t>O sacrifício “diário” ou “contínuo” era realizado diariamente no pátio do </a:t>
            </a:r>
            <a:r>
              <a:rPr lang="pt-BR" sz="2400" b="1" dirty="0" smtClean="0">
                <a:solidFill>
                  <a:schemeClr val="bg2">
                    <a:lumMod val="25000"/>
                  </a:schemeClr>
                </a:solidFill>
              </a:rPr>
              <a:t>santuário, significando </a:t>
            </a:r>
            <a:r>
              <a:rPr lang="pt-BR" sz="2400" b="1" dirty="0">
                <a:solidFill>
                  <a:schemeClr val="bg2">
                    <a:lumMod val="25000"/>
                  </a:schemeClr>
                </a:solidFill>
              </a:rPr>
              <a:t>a constante disposição de Cristo em perdoar os pecados. Esta era uma provisão para aqueles que transgrediam os mandamentos e aceitavam pela fé os méritos do futuro sacrifício do “Cordeiro que foi morto desde a fundação do mundo” (</a:t>
            </a:r>
            <a:r>
              <a:rPr lang="pt-BR" sz="2400" b="1" dirty="0" err="1">
                <a:solidFill>
                  <a:schemeClr val="bg2">
                    <a:lumMod val="25000"/>
                  </a:schemeClr>
                </a:solidFill>
              </a:rPr>
              <a:t>Ap</a:t>
            </a:r>
            <a:r>
              <a:rPr lang="pt-BR" sz="2400" b="1" dirty="0">
                <a:solidFill>
                  <a:schemeClr val="bg2">
                    <a:lumMod val="25000"/>
                  </a:schemeClr>
                </a:solidFill>
              </a:rPr>
              <a:t> 13:8). Contudo, uma vez ao ano, havia uma cerimônia especial de sacrifício pelo seu pecado.</a:t>
            </a:r>
          </a:p>
        </p:txBody>
      </p:sp>
    </p:spTree>
    <p:extLst>
      <p:ext uri="{BB962C8B-B14F-4D97-AF65-F5344CB8AC3E}">
        <p14:creationId xmlns:p14="http://schemas.microsoft.com/office/powerpoint/2010/main" val="121369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6881" y="6030067"/>
            <a:ext cx="11706225" cy="561692"/>
          </a:xfrm>
          <a:prstGeom prst="rect">
            <a:avLst/>
          </a:prstGeom>
        </p:spPr>
        <p:txBody>
          <a:bodyPr wrap="square">
            <a:spAutoFit/>
          </a:bodyPr>
          <a:lstStyle/>
          <a:p>
            <a:pPr algn="ctr">
              <a:spcBef>
                <a:spcPts val="300"/>
              </a:spcBef>
            </a:pPr>
            <a:r>
              <a:rPr lang="pt-BR" sz="1400" b="1" i="1" baseline="30000" dirty="0" smtClean="0">
                <a:solidFill>
                  <a:schemeClr val="bg1"/>
                </a:solidFill>
              </a:rPr>
              <a:t>27</a:t>
            </a:r>
            <a:r>
              <a:rPr lang="pt-BR" sz="1400" b="1" i="1" dirty="0" smtClean="0">
                <a:solidFill>
                  <a:schemeClr val="bg1"/>
                </a:solidFill>
              </a:rPr>
              <a:t>Mas</a:t>
            </a:r>
            <a:r>
              <a:rPr lang="pt-BR" sz="1400" b="1" i="1" dirty="0">
                <a:solidFill>
                  <a:schemeClr val="bg1"/>
                </a:solidFill>
              </a:rPr>
              <a:t>, aos dez deste mês sétimo, será o Dia da Expiação; tereis santa convocação e afligireis a vossa alma; trareis oferta queimada ao SENHOR.</a:t>
            </a:r>
          </a:p>
          <a:p>
            <a:pPr algn="ctr">
              <a:spcBef>
                <a:spcPts val="300"/>
              </a:spcBef>
            </a:pPr>
            <a:r>
              <a:rPr lang="pt-BR" sz="1400" b="1" i="1" baseline="30000" dirty="0" smtClean="0">
                <a:solidFill>
                  <a:schemeClr val="bg1"/>
                </a:solidFill>
              </a:rPr>
              <a:t>28</a:t>
            </a:r>
            <a:r>
              <a:rPr lang="pt-BR" sz="1400" b="1" i="1" dirty="0" smtClean="0">
                <a:solidFill>
                  <a:schemeClr val="bg1"/>
                </a:solidFill>
              </a:rPr>
              <a:t>Nesse </a:t>
            </a:r>
            <a:r>
              <a:rPr lang="pt-BR" sz="1400" b="1" i="1" dirty="0">
                <a:solidFill>
                  <a:schemeClr val="bg1"/>
                </a:solidFill>
              </a:rPr>
              <a:t>mesmo dia, nenhuma obra fareis, porque é o Dia da Expiação, para fazer expiação por vós perante o SENHOR, vosso </a:t>
            </a:r>
            <a:r>
              <a:rPr lang="pt-BR" sz="1400" b="1" i="1" dirty="0" smtClean="0">
                <a:solidFill>
                  <a:schemeClr val="bg1"/>
                </a:solidFill>
              </a:rPr>
              <a:t>Deus. Levítico 23:27, 28</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8" name="TextBox 7"/>
          <p:cNvSpPr txBox="1"/>
          <p:nvPr/>
        </p:nvSpPr>
        <p:spPr>
          <a:xfrm>
            <a:off x="809626" y="1686409"/>
            <a:ext cx="9610724" cy="954107"/>
          </a:xfrm>
          <a:prstGeom prst="rect">
            <a:avLst/>
          </a:prstGeom>
          <a:noFill/>
        </p:spPr>
        <p:txBody>
          <a:bodyPr wrap="square" rtlCol="0">
            <a:spAutoFit/>
          </a:bodyPr>
          <a:lstStyle/>
          <a:p>
            <a:r>
              <a:rPr lang="pt-BR" sz="2800" b="1" dirty="0" smtClean="0">
                <a:solidFill>
                  <a:srgbClr val="484C83"/>
                </a:solidFill>
              </a:rPr>
              <a:t>7</a:t>
            </a:r>
            <a:r>
              <a:rPr lang="pt-BR" sz="2800" b="1" dirty="0" smtClean="0"/>
              <a:t> </a:t>
            </a:r>
            <a:r>
              <a:rPr lang="pt-BR" sz="2800" b="1" dirty="0"/>
              <a:t>| O que era realizado uma vez ao ano, no décimo dia do sétimo </a:t>
            </a:r>
            <a:r>
              <a:rPr lang="pt-BR" sz="2800" b="1" dirty="0" smtClean="0"/>
              <a:t>mês</a:t>
            </a:r>
            <a:r>
              <a:rPr lang="pt-BR" sz="2800" b="1" dirty="0"/>
              <a:t>? </a:t>
            </a:r>
            <a:r>
              <a:rPr lang="pt-BR" sz="2800" i="1" dirty="0" smtClean="0"/>
              <a:t>Levítico </a:t>
            </a:r>
            <a:r>
              <a:rPr lang="en-US" sz="2800" i="1" dirty="0" smtClean="0"/>
              <a:t>23:27</a:t>
            </a:r>
            <a:r>
              <a:rPr lang="en-US" sz="2800" i="1" dirty="0"/>
              <a:t>, 28. </a:t>
            </a:r>
            <a:r>
              <a:rPr lang="en-US" sz="2800" b="1" dirty="0" err="1"/>
              <a:t>Assinale</a:t>
            </a:r>
            <a:r>
              <a:rPr lang="en-US" sz="2800" b="1" dirty="0"/>
              <a:t> a </a:t>
            </a:r>
            <a:r>
              <a:rPr lang="en-US" sz="2800" b="1" dirty="0" err="1"/>
              <a:t>alternativa</a:t>
            </a:r>
            <a:r>
              <a:rPr lang="en-US" sz="2800" b="1" dirty="0"/>
              <a:t> </a:t>
            </a:r>
            <a:r>
              <a:rPr lang="en-US" sz="2800" b="1" dirty="0" err="1"/>
              <a:t>correta</a:t>
            </a:r>
            <a:r>
              <a:rPr lang="en-US" sz="2800" b="1" dirty="0" smtClean="0"/>
              <a:t>.</a:t>
            </a:r>
            <a:endParaRPr lang="en-US" sz="2800" dirty="0"/>
          </a:p>
        </p:txBody>
      </p:sp>
      <p:sp>
        <p:nvSpPr>
          <p:cNvPr id="10" name="TextBox 9"/>
          <p:cNvSpPr txBox="1"/>
          <p:nvPr/>
        </p:nvSpPr>
        <p:spPr>
          <a:xfrm>
            <a:off x="809626" y="2554265"/>
            <a:ext cx="5514392" cy="2123658"/>
          </a:xfrm>
          <a:prstGeom prst="rect">
            <a:avLst/>
          </a:prstGeom>
          <a:noFill/>
        </p:spPr>
        <p:txBody>
          <a:bodyPr wrap="square" rtlCol="0">
            <a:spAutoFit/>
          </a:bodyPr>
          <a:lstStyle/>
          <a:p>
            <a:r>
              <a:rPr lang="en-US" sz="4400" dirty="0" smtClean="0"/>
              <a:t>□</a:t>
            </a:r>
            <a:r>
              <a:rPr lang="en-US" sz="2800" dirty="0" smtClean="0"/>
              <a:t> </a:t>
            </a:r>
            <a:r>
              <a:rPr lang="en-US" sz="2800" dirty="0"/>
              <a:t>A </a:t>
            </a:r>
            <a:r>
              <a:rPr lang="en-US" sz="2800" dirty="0" err="1"/>
              <a:t>Festa</a:t>
            </a:r>
            <a:r>
              <a:rPr lang="en-US" sz="2800" dirty="0"/>
              <a:t> da </a:t>
            </a:r>
            <a:r>
              <a:rPr lang="en-US" sz="2800" dirty="0" err="1"/>
              <a:t>Páscoa</a:t>
            </a:r>
            <a:r>
              <a:rPr lang="pt-BR" sz="2800" dirty="0" smtClean="0"/>
              <a:t>.</a:t>
            </a:r>
          </a:p>
          <a:p>
            <a:r>
              <a:rPr lang="en-US" sz="4400" dirty="0" smtClean="0"/>
              <a:t>□</a:t>
            </a:r>
            <a:r>
              <a:rPr lang="en-US" sz="2800" dirty="0" smtClean="0"/>
              <a:t> </a:t>
            </a:r>
            <a:r>
              <a:rPr lang="en-US" sz="2800" dirty="0"/>
              <a:t>A </a:t>
            </a:r>
            <a:r>
              <a:rPr lang="en-US" sz="2800" dirty="0" err="1"/>
              <a:t>Festa</a:t>
            </a:r>
            <a:r>
              <a:rPr lang="en-US" sz="2800" dirty="0"/>
              <a:t> de </a:t>
            </a:r>
            <a:r>
              <a:rPr lang="en-US" sz="2800" dirty="0" err="1"/>
              <a:t>Pentecostes</a:t>
            </a:r>
            <a:r>
              <a:rPr lang="pt-BR" sz="2800" dirty="0" smtClean="0"/>
              <a:t>.</a:t>
            </a:r>
          </a:p>
          <a:p>
            <a:r>
              <a:rPr lang="en-US" sz="4400" dirty="0" smtClean="0"/>
              <a:t>□</a:t>
            </a:r>
            <a:r>
              <a:rPr lang="en-US" sz="2800" dirty="0" smtClean="0"/>
              <a:t> </a:t>
            </a:r>
            <a:r>
              <a:rPr lang="en-US" sz="2800" dirty="0"/>
              <a:t>O </a:t>
            </a:r>
            <a:r>
              <a:rPr lang="en-US" sz="2800" dirty="0" err="1"/>
              <a:t>Dia</a:t>
            </a:r>
            <a:r>
              <a:rPr lang="en-US" sz="2800" dirty="0"/>
              <a:t> da </a:t>
            </a:r>
            <a:r>
              <a:rPr lang="en-US" sz="2800" dirty="0" err="1"/>
              <a:t>Expiação</a:t>
            </a:r>
            <a:r>
              <a:rPr lang="en-US" sz="2800" dirty="0" smtClean="0"/>
              <a:t>.</a:t>
            </a:r>
            <a:endParaRPr lang="en-US" sz="2800" dirty="0"/>
          </a:p>
        </p:txBody>
      </p:sp>
      <p:sp>
        <p:nvSpPr>
          <p:cNvPr id="12" name="TextBox 11"/>
          <p:cNvSpPr txBox="1"/>
          <p:nvPr/>
        </p:nvSpPr>
        <p:spPr>
          <a:xfrm>
            <a:off x="926136" y="4051069"/>
            <a:ext cx="290464" cy="464871"/>
          </a:xfrm>
          <a:prstGeom prst="rect">
            <a:avLst/>
          </a:prstGeom>
          <a:noFill/>
        </p:spPr>
        <p:txBody>
          <a:bodyPr wrap="none" rtlCol="0">
            <a:spAutoFit/>
          </a:bodyPr>
          <a:lstStyle/>
          <a:p>
            <a:pPr algn="ctr">
              <a:lnSpc>
                <a:spcPct val="150000"/>
              </a:lnSpc>
            </a:pPr>
            <a:r>
              <a:rPr lang="pt-BR" b="1"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11182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095500" y="1935127"/>
            <a:ext cx="7886700" cy="3416320"/>
          </a:xfrm>
          <a:prstGeom prst="rect">
            <a:avLst/>
          </a:prstGeom>
          <a:noFill/>
        </p:spPr>
        <p:txBody>
          <a:bodyPr wrap="square" rtlCol="0">
            <a:spAutoFit/>
          </a:bodyPr>
          <a:lstStyle/>
          <a:p>
            <a:pPr algn="ctr"/>
            <a:r>
              <a:rPr lang="pt-BR" sz="2400" b="1" dirty="0">
                <a:solidFill>
                  <a:schemeClr val="bg2">
                    <a:lumMod val="25000"/>
                  </a:schemeClr>
                </a:solidFill>
              </a:rPr>
              <a:t>No santuário israelita, havia dois serviços: o diário e o anual. Durante o ano</a:t>
            </a:r>
            <a:r>
              <a:rPr lang="pt-BR" sz="2400" b="1" dirty="0" smtClean="0">
                <a:solidFill>
                  <a:schemeClr val="bg2">
                    <a:lumMod val="25000"/>
                  </a:schemeClr>
                </a:solidFill>
              </a:rPr>
              <a:t>, no </a:t>
            </a:r>
            <a:r>
              <a:rPr lang="pt-BR" sz="2400" b="1" dirty="0">
                <a:solidFill>
                  <a:schemeClr val="bg2">
                    <a:lumMod val="25000"/>
                  </a:schemeClr>
                </a:solidFill>
              </a:rPr>
              <a:t>lugar santo, os sacerdotes e o sumo sacerdote ofereciam sacrifícios </a:t>
            </a:r>
            <a:r>
              <a:rPr lang="pt-BR" sz="2400" b="1" dirty="0" smtClean="0">
                <a:solidFill>
                  <a:schemeClr val="bg2">
                    <a:lumMod val="25000"/>
                  </a:schemeClr>
                </a:solidFill>
              </a:rPr>
              <a:t>diários para </a:t>
            </a:r>
            <a:r>
              <a:rPr lang="pt-BR" sz="2400" b="1" dirty="0">
                <a:solidFill>
                  <a:schemeClr val="bg2">
                    <a:lumMod val="25000"/>
                  </a:schemeClr>
                </a:solidFill>
              </a:rPr>
              <a:t>expiar (perdoar) os pecados do povo. No Dia da Expiação, o </a:t>
            </a:r>
            <a:r>
              <a:rPr lang="pt-BR" sz="2400" b="1" dirty="0" smtClean="0">
                <a:solidFill>
                  <a:schemeClr val="bg2">
                    <a:lumMod val="25000"/>
                  </a:schemeClr>
                </a:solidFill>
              </a:rPr>
              <a:t>sumo sacerdote </a:t>
            </a:r>
            <a:r>
              <a:rPr lang="pt-BR" sz="2400" b="1" dirty="0">
                <a:solidFill>
                  <a:schemeClr val="bg2">
                    <a:lumMod val="25000"/>
                  </a:schemeClr>
                </a:solidFill>
              </a:rPr>
              <a:t>entrava no lugar santíssimo para fazer a expiação dos pecados e </a:t>
            </a:r>
            <a:r>
              <a:rPr lang="pt-BR" sz="2400" b="1" dirty="0" smtClean="0">
                <a:solidFill>
                  <a:schemeClr val="bg2">
                    <a:lumMod val="25000"/>
                  </a:schemeClr>
                </a:solidFill>
              </a:rPr>
              <a:t>a purificação </a:t>
            </a:r>
            <a:r>
              <a:rPr lang="pt-BR" sz="2400" b="1" dirty="0">
                <a:solidFill>
                  <a:schemeClr val="bg2">
                    <a:lumMod val="25000"/>
                  </a:schemeClr>
                </a:solidFill>
              </a:rPr>
              <a:t>do santuário (</a:t>
            </a:r>
            <a:r>
              <a:rPr lang="pt-BR" sz="2400" b="1" dirty="0" err="1">
                <a:solidFill>
                  <a:schemeClr val="bg2">
                    <a:lumMod val="25000"/>
                  </a:schemeClr>
                </a:solidFill>
              </a:rPr>
              <a:t>Lv</a:t>
            </a:r>
            <a:r>
              <a:rPr lang="pt-BR" sz="2400" b="1" dirty="0">
                <a:solidFill>
                  <a:schemeClr val="bg2">
                    <a:lumMod val="25000"/>
                  </a:schemeClr>
                </a:solidFill>
              </a:rPr>
              <a:t> 16:30). O serviço diário lidava com os </a:t>
            </a:r>
            <a:r>
              <a:rPr lang="pt-BR" sz="2400" b="1" dirty="0" smtClean="0">
                <a:solidFill>
                  <a:schemeClr val="bg2">
                    <a:lumMod val="25000"/>
                  </a:schemeClr>
                </a:solidFill>
              </a:rPr>
              <a:t>pecados em </a:t>
            </a:r>
            <a:r>
              <a:rPr lang="pt-BR" sz="2400" b="1" dirty="0">
                <a:solidFill>
                  <a:schemeClr val="bg2">
                    <a:lumMod val="25000"/>
                  </a:schemeClr>
                </a:solidFill>
              </a:rPr>
              <a:t>base individual; no serviço anual, todo o cerimonial assumia um componente de purificação e eliminação dos pecados do povo (</a:t>
            </a:r>
            <a:r>
              <a:rPr lang="pt-BR" sz="2400" b="1" dirty="0" err="1">
                <a:solidFill>
                  <a:schemeClr val="bg2">
                    <a:lumMod val="25000"/>
                  </a:schemeClr>
                </a:solidFill>
              </a:rPr>
              <a:t>Lv</a:t>
            </a:r>
            <a:r>
              <a:rPr lang="pt-BR" sz="2400" b="1" dirty="0">
                <a:solidFill>
                  <a:schemeClr val="bg2">
                    <a:lumMod val="25000"/>
                  </a:schemeClr>
                </a:solidFill>
              </a:rPr>
              <a:t> 16).</a:t>
            </a:r>
          </a:p>
        </p:txBody>
      </p:sp>
    </p:spTree>
    <p:extLst>
      <p:ext uri="{BB962C8B-B14F-4D97-AF65-F5344CB8AC3E}">
        <p14:creationId xmlns:p14="http://schemas.microsoft.com/office/powerpoint/2010/main" val="158393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381625"/>
            <a:ext cx="12192000" cy="1476375"/>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6212" y="5508919"/>
            <a:ext cx="11839575" cy="1284967"/>
          </a:xfrm>
          <a:prstGeom prst="rect">
            <a:avLst/>
          </a:prstGeom>
        </p:spPr>
        <p:txBody>
          <a:bodyPr wrap="square">
            <a:spAutoFit/>
          </a:bodyPr>
          <a:lstStyle/>
          <a:p>
            <a:pPr algn="ctr">
              <a:spcBef>
                <a:spcPts val="300"/>
              </a:spcBef>
            </a:pPr>
            <a:r>
              <a:rPr lang="pt-BR" sz="1400" b="1" i="1" baseline="30000" dirty="0" smtClean="0">
                <a:solidFill>
                  <a:schemeClr val="bg1"/>
                </a:solidFill>
              </a:rPr>
              <a:t>10</a:t>
            </a:r>
            <a:r>
              <a:rPr lang="pt-BR" sz="1400" b="1" i="1" dirty="0" smtClean="0">
                <a:solidFill>
                  <a:schemeClr val="bg1"/>
                </a:solidFill>
              </a:rPr>
              <a:t>Mas </a:t>
            </a:r>
            <a:r>
              <a:rPr lang="pt-BR" sz="1400" b="1" i="1" dirty="0">
                <a:solidFill>
                  <a:schemeClr val="bg1"/>
                </a:solidFill>
              </a:rPr>
              <a:t>o bode sobre que cair a sorte para bode emissário será apresentado vivo perante  </a:t>
            </a:r>
            <a:r>
              <a:rPr lang="pt-BR" sz="1400" b="1" i="1" dirty="0" smtClean="0">
                <a:solidFill>
                  <a:schemeClr val="bg1"/>
                </a:solidFill>
              </a:rPr>
              <a:t>                                                                                                                                     o </a:t>
            </a:r>
            <a:r>
              <a:rPr lang="pt-BR" sz="1400" b="1" i="1" dirty="0">
                <a:solidFill>
                  <a:schemeClr val="bg1"/>
                </a:solidFill>
              </a:rPr>
              <a:t>SENHOR, para fazer expiação por meio dele e enviá-lo ao deserto como bode emissário. </a:t>
            </a:r>
            <a:endParaRPr lang="pt-BR" sz="1400" b="1" i="1" dirty="0" smtClean="0">
              <a:solidFill>
                <a:schemeClr val="bg1"/>
              </a:solidFill>
            </a:endParaRPr>
          </a:p>
          <a:p>
            <a:pPr algn="ctr">
              <a:spcBef>
                <a:spcPts val="300"/>
              </a:spcBef>
            </a:pPr>
            <a:r>
              <a:rPr lang="pt-BR" sz="1400" b="1" i="1" baseline="30000" dirty="0" smtClean="0">
                <a:solidFill>
                  <a:schemeClr val="bg1"/>
                </a:solidFill>
              </a:rPr>
              <a:t>20</a:t>
            </a:r>
            <a:r>
              <a:rPr lang="pt-BR" sz="1400" b="1" i="1" dirty="0" smtClean="0">
                <a:solidFill>
                  <a:schemeClr val="bg1"/>
                </a:solidFill>
              </a:rPr>
              <a:t>Havendo</a:t>
            </a:r>
            <a:r>
              <a:rPr lang="pt-BR" sz="1400" b="1" i="1" dirty="0">
                <a:solidFill>
                  <a:schemeClr val="bg1"/>
                </a:solidFill>
              </a:rPr>
              <a:t>, pois, acabado de fazer expiação pelo santuário, pela tenda da congregação e pelo altar, então, fará chegar o bode vivo.</a:t>
            </a:r>
          </a:p>
          <a:p>
            <a:pPr algn="ctr">
              <a:spcBef>
                <a:spcPts val="300"/>
              </a:spcBef>
            </a:pPr>
            <a:r>
              <a:rPr lang="pt-BR" sz="1400" b="1" i="1" baseline="30000" dirty="0" smtClean="0">
                <a:solidFill>
                  <a:schemeClr val="bg1"/>
                </a:solidFill>
              </a:rPr>
              <a:t>21</a:t>
            </a:r>
            <a:r>
              <a:rPr lang="pt-BR" sz="1400" b="1" i="1" dirty="0" smtClean="0">
                <a:solidFill>
                  <a:schemeClr val="bg1"/>
                </a:solidFill>
              </a:rPr>
              <a:t>Arão </a:t>
            </a:r>
            <a:r>
              <a:rPr lang="pt-BR" sz="1400" b="1" i="1" dirty="0">
                <a:solidFill>
                  <a:schemeClr val="bg1"/>
                </a:solidFill>
              </a:rPr>
              <a:t>porá ambas as mãos sobre a cabeça do bode vivo e sobre ele confessará todas as </a:t>
            </a:r>
            <a:r>
              <a:rPr lang="pt-BR" sz="1400" b="1" i="1" dirty="0" err="1">
                <a:solidFill>
                  <a:schemeClr val="bg1"/>
                </a:solidFill>
              </a:rPr>
              <a:t>iniqüidades</a:t>
            </a:r>
            <a:r>
              <a:rPr lang="pt-BR" sz="1400" b="1" i="1" dirty="0">
                <a:solidFill>
                  <a:schemeClr val="bg1"/>
                </a:solidFill>
              </a:rPr>
              <a:t> dos filhos de Israel, todas as suas transgressões e todos os seus pecados; e os porá sobre a cabeça do bode e enviá-lo-á ao deserto, pela mão de um homem à disposição para </a:t>
            </a:r>
            <a:r>
              <a:rPr lang="pt-BR" sz="1400" b="1" i="1" dirty="0" smtClean="0">
                <a:solidFill>
                  <a:schemeClr val="bg1"/>
                </a:solidFill>
              </a:rPr>
              <a:t>isso. Levítico 16:10, 20, 21</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7" name="TextBox 6"/>
          <p:cNvSpPr txBox="1"/>
          <p:nvPr/>
        </p:nvSpPr>
        <p:spPr>
          <a:xfrm>
            <a:off x="717092" y="1353565"/>
            <a:ext cx="9741357" cy="954107"/>
          </a:xfrm>
          <a:prstGeom prst="rect">
            <a:avLst/>
          </a:prstGeom>
          <a:noFill/>
        </p:spPr>
        <p:txBody>
          <a:bodyPr wrap="square" rtlCol="0">
            <a:spAutoFit/>
          </a:bodyPr>
          <a:lstStyle/>
          <a:p>
            <a:r>
              <a:rPr lang="pt-BR" sz="2800" b="1" dirty="0" smtClean="0">
                <a:solidFill>
                  <a:srgbClr val="484C83"/>
                </a:solidFill>
              </a:rPr>
              <a:t>8</a:t>
            </a:r>
            <a:r>
              <a:rPr lang="pt-BR" sz="2800" b="1" dirty="0" smtClean="0"/>
              <a:t> </a:t>
            </a:r>
            <a:r>
              <a:rPr lang="pt-BR" sz="2800" b="1" dirty="0"/>
              <a:t>| Como a eliminação do mal era ilustrada no Dia da Expiação? </a:t>
            </a:r>
            <a:endParaRPr lang="pt-BR" sz="2800" b="1" dirty="0" smtClean="0"/>
          </a:p>
          <a:p>
            <a:r>
              <a:rPr lang="pt-BR" sz="2800" i="1" dirty="0" smtClean="0"/>
              <a:t>Levítico </a:t>
            </a:r>
            <a:r>
              <a:rPr lang="pt-BR" sz="2800" i="1" dirty="0"/>
              <a:t>16:10, 20-22</a:t>
            </a:r>
            <a:endParaRPr lang="en-US" sz="2800" dirty="0"/>
          </a:p>
        </p:txBody>
      </p:sp>
      <p:sp>
        <p:nvSpPr>
          <p:cNvPr id="9" name="TextBox 8"/>
          <p:cNvSpPr txBox="1"/>
          <p:nvPr/>
        </p:nvSpPr>
        <p:spPr>
          <a:xfrm>
            <a:off x="717092" y="2165034"/>
            <a:ext cx="9969957" cy="2923877"/>
          </a:xfrm>
          <a:prstGeom prst="rect">
            <a:avLst/>
          </a:prstGeom>
          <a:noFill/>
        </p:spPr>
        <p:txBody>
          <a:bodyPr wrap="square" rtlCol="0">
            <a:spAutoFit/>
          </a:bodyPr>
          <a:lstStyle/>
          <a:p>
            <a:r>
              <a:rPr lang="en-US" sz="3600" dirty="0" smtClean="0"/>
              <a:t>□</a:t>
            </a:r>
            <a:r>
              <a:rPr lang="en-US" sz="2400" dirty="0" smtClean="0"/>
              <a:t> </a:t>
            </a:r>
            <a:r>
              <a:rPr lang="pt-BR" sz="2400" dirty="0"/>
              <a:t>No </a:t>
            </a:r>
            <a:r>
              <a:rPr lang="pt-BR" sz="2400" dirty="0" smtClean="0"/>
              <a:t>fim </a:t>
            </a:r>
            <a:r>
              <a:rPr lang="pt-BR" sz="2400" dirty="0"/>
              <a:t>da cerimônia, o bode emissário (para </a:t>
            </a:r>
            <a:r>
              <a:rPr lang="pt-BR" sz="2400" dirty="0" err="1"/>
              <a:t>Azazel</a:t>
            </a:r>
            <a:r>
              <a:rPr lang="pt-BR" sz="2400" dirty="0"/>
              <a:t>) recebia </a:t>
            </a:r>
            <a:endParaRPr lang="pt-BR" sz="2400" dirty="0" smtClean="0"/>
          </a:p>
          <a:p>
            <a:r>
              <a:rPr lang="pt-BR" sz="2400" dirty="0"/>
              <a:t> </a:t>
            </a:r>
            <a:r>
              <a:rPr lang="pt-BR" sz="2400" dirty="0" smtClean="0"/>
              <a:t>    simbolicamente os </a:t>
            </a:r>
            <a:r>
              <a:rPr lang="pt-BR" sz="2400" dirty="0"/>
              <a:t>pecados de Israel e era enviado ao deserto, </a:t>
            </a:r>
            <a:endParaRPr lang="pt-BR" sz="2400" dirty="0" smtClean="0"/>
          </a:p>
          <a:p>
            <a:r>
              <a:rPr lang="pt-BR" sz="2400" dirty="0"/>
              <a:t> </a:t>
            </a:r>
            <a:r>
              <a:rPr lang="pt-BR" sz="2400" dirty="0" smtClean="0"/>
              <a:t>    onde deveria </a:t>
            </a:r>
            <a:r>
              <a:rPr lang="pt-BR" sz="2400" dirty="0"/>
              <a:t>morrer</a:t>
            </a:r>
            <a:r>
              <a:rPr lang="pt-BR" sz="2400" dirty="0" smtClean="0"/>
              <a:t>.</a:t>
            </a:r>
          </a:p>
          <a:p>
            <a:r>
              <a:rPr lang="en-US" sz="3600" dirty="0" smtClean="0"/>
              <a:t>□</a:t>
            </a:r>
            <a:r>
              <a:rPr lang="en-US" sz="2400" dirty="0" smtClean="0"/>
              <a:t> </a:t>
            </a:r>
            <a:r>
              <a:rPr lang="pt-BR" sz="2400" dirty="0"/>
              <a:t>O sacerdote trocava de vestimentas, simbolizando a transição da </a:t>
            </a:r>
            <a:endParaRPr lang="pt-BR" sz="2400" dirty="0" smtClean="0"/>
          </a:p>
          <a:p>
            <a:r>
              <a:rPr lang="pt-BR" sz="2400" dirty="0"/>
              <a:t> </a:t>
            </a:r>
            <a:r>
              <a:rPr lang="pt-BR" sz="2400" dirty="0" smtClean="0"/>
              <a:t>    impureza </a:t>
            </a:r>
            <a:r>
              <a:rPr lang="en-US" sz="2400" dirty="0" smtClean="0"/>
              <a:t>para </a:t>
            </a:r>
            <a:r>
              <a:rPr lang="en-US" sz="2400" dirty="0"/>
              <a:t>a </a:t>
            </a:r>
            <a:r>
              <a:rPr lang="en-US" sz="2400" dirty="0" err="1"/>
              <a:t>pureza</a:t>
            </a:r>
            <a:r>
              <a:rPr lang="pt-BR" sz="2400" dirty="0" smtClean="0"/>
              <a:t>.</a:t>
            </a:r>
          </a:p>
          <a:p>
            <a:r>
              <a:rPr lang="en-US" sz="3600" dirty="0" smtClean="0"/>
              <a:t>□</a:t>
            </a:r>
            <a:r>
              <a:rPr lang="en-US" sz="2400" dirty="0" smtClean="0"/>
              <a:t> </a:t>
            </a:r>
            <a:r>
              <a:rPr lang="pt-BR" sz="2400" dirty="0"/>
              <a:t>Era realizado o sacrifício de um animal</a:t>
            </a:r>
            <a:r>
              <a:rPr lang="en-US" sz="2400" dirty="0" smtClean="0"/>
              <a:t>.</a:t>
            </a:r>
            <a:endParaRPr lang="en-US" sz="2400" dirty="0"/>
          </a:p>
        </p:txBody>
      </p:sp>
      <p:sp>
        <p:nvSpPr>
          <p:cNvPr id="12" name="TextBox 11"/>
          <p:cNvSpPr txBox="1"/>
          <p:nvPr/>
        </p:nvSpPr>
        <p:spPr>
          <a:xfrm>
            <a:off x="802311" y="2232709"/>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116428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095499" y="1935127"/>
            <a:ext cx="8239125" cy="3416320"/>
          </a:xfrm>
          <a:prstGeom prst="rect">
            <a:avLst/>
          </a:prstGeom>
          <a:noFill/>
        </p:spPr>
        <p:txBody>
          <a:bodyPr wrap="square" rtlCol="0">
            <a:spAutoFit/>
          </a:bodyPr>
          <a:lstStyle/>
          <a:p>
            <a:pPr algn="ctr"/>
            <a:r>
              <a:rPr lang="pt-BR" sz="2400" b="1" dirty="0">
                <a:solidFill>
                  <a:schemeClr val="bg2">
                    <a:lumMod val="25000"/>
                  </a:schemeClr>
                </a:solidFill>
              </a:rPr>
              <a:t>A salvação era provida pelo bode sacrificado “para o SENHOR” (</a:t>
            </a:r>
            <a:r>
              <a:rPr lang="pt-BR" sz="2400" b="1" dirty="0" err="1">
                <a:solidFill>
                  <a:schemeClr val="bg2">
                    <a:lumMod val="25000"/>
                  </a:schemeClr>
                </a:solidFill>
              </a:rPr>
              <a:t>Lv</a:t>
            </a:r>
            <a:r>
              <a:rPr lang="pt-BR" sz="2400" b="1" dirty="0">
                <a:solidFill>
                  <a:schemeClr val="bg2">
                    <a:lumMod val="25000"/>
                  </a:schemeClr>
                </a:solidFill>
              </a:rPr>
              <a:t> 16:8), símbolo de Cristo (</a:t>
            </a:r>
            <a:r>
              <a:rPr lang="pt-BR" sz="2400" b="1" dirty="0" err="1">
                <a:solidFill>
                  <a:schemeClr val="bg2">
                    <a:lumMod val="25000"/>
                  </a:schemeClr>
                </a:solidFill>
              </a:rPr>
              <a:t>Hb</a:t>
            </a:r>
            <a:r>
              <a:rPr lang="pt-BR" sz="2400" b="1" dirty="0">
                <a:solidFill>
                  <a:schemeClr val="bg2">
                    <a:lumMod val="25000"/>
                  </a:schemeClr>
                </a:solidFill>
              </a:rPr>
              <a:t> 9:22). Também entrava em cena o outro bode, “o bode emissário” (</a:t>
            </a:r>
            <a:r>
              <a:rPr lang="pt-BR" sz="2400" b="1" dirty="0" err="1">
                <a:solidFill>
                  <a:schemeClr val="bg2">
                    <a:lumMod val="25000"/>
                  </a:schemeClr>
                </a:solidFill>
              </a:rPr>
              <a:t>Azazel</a:t>
            </a:r>
            <a:r>
              <a:rPr lang="pt-BR" sz="2400" b="1" dirty="0">
                <a:solidFill>
                  <a:schemeClr val="bg2">
                    <a:lumMod val="25000"/>
                  </a:schemeClr>
                </a:solidFill>
              </a:rPr>
              <a:t>, no original), o qual não era sacrificado. O bode emissário não morria em substituição a ninguém, mas representava o originador e o verdadeiro culpado dos pecados que já haviam sido perdoados e expiados por meio do sacrifício do bode para o Senhor (</a:t>
            </a:r>
            <a:r>
              <a:rPr lang="pt-BR" sz="2400" b="1" dirty="0" err="1">
                <a:solidFill>
                  <a:schemeClr val="bg2">
                    <a:lumMod val="25000"/>
                  </a:schemeClr>
                </a:solidFill>
              </a:rPr>
              <a:t>Lv</a:t>
            </a:r>
            <a:r>
              <a:rPr lang="pt-BR" sz="2400" b="1" dirty="0">
                <a:solidFill>
                  <a:schemeClr val="bg2">
                    <a:lumMod val="25000"/>
                  </a:schemeClr>
                </a:solidFill>
              </a:rPr>
              <a:t> 16:20). Abandonado à própria sorte e à destruição, ele representava o juízo feito a Satanás e seu destino eterno.</a:t>
            </a:r>
          </a:p>
        </p:txBody>
      </p:sp>
    </p:spTree>
    <p:extLst>
      <p:ext uri="{BB962C8B-B14F-4D97-AF65-F5344CB8AC3E}">
        <p14:creationId xmlns:p14="http://schemas.microsoft.com/office/powerpoint/2010/main" val="1028540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04837" y="5965579"/>
            <a:ext cx="10982325" cy="777136"/>
          </a:xfrm>
          <a:prstGeom prst="rect">
            <a:avLst/>
          </a:prstGeom>
        </p:spPr>
        <p:txBody>
          <a:bodyPr wrap="square">
            <a:spAutoFit/>
          </a:bodyPr>
          <a:lstStyle/>
          <a:p>
            <a:pPr algn="ctr">
              <a:spcBef>
                <a:spcPts val="300"/>
              </a:spcBef>
            </a:pPr>
            <a:r>
              <a:rPr lang="pt-BR" sz="1400" b="1" i="1" baseline="30000" dirty="0" smtClean="0">
                <a:solidFill>
                  <a:schemeClr val="bg1"/>
                </a:solidFill>
              </a:rPr>
              <a:t>4</a:t>
            </a:r>
            <a:r>
              <a:rPr lang="pt-BR" sz="1400" b="1" i="1" dirty="0" smtClean="0">
                <a:solidFill>
                  <a:schemeClr val="bg1"/>
                </a:solidFill>
              </a:rPr>
              <a:t>Ora</a:t>
            </a:r>
            <a:r>
              <a:rPr lang="pt-BR" sz="1400" b="1" i="1" dirty="0">
                <a:solidFill>
                  <a:schemeClr val="bg1"/>
                </a:solidFill>
              </a:rPr>
              <a:t>, se ele estivesse na terra, nem mesmo sacerdote seria, visto existirem aqueles que oferecem os dons segundo a lei,</a:t>
            </a:r>
          </a:p>
          <a:p>
            <a:pPr algn="ctr">
              <a:spcBef>
                <a:spcPts val="300"/>
              </a:spcBef>
            </a:pPr>
            <a:r>
              <a:rPr lang="pt-BR" sz="1400" b="1" i="1" baseline="30000" dirty="0" smtClean="0">
                <a:solidFill>
                  <a:schemeClr val="bg1"/>
                </a:solidFill>
              </a:rPr>
              <a:t>5</a:t>
            </a:r>
            <a:r>
              <a:rPr lang="pt-BR" sz="1400" b="1" i="1" dirty="0" smtClean="0">
                <a:solidFill>
                  <a:schemeClr val="bg1"/>
                </a:solidFill>
              </a:rPr>
              <a:t>os </a:t>
            </a:r>
            <a:r>
              <a:rPr lang="pt-BR" sz="1400" b="1" i="1" dirty="0">
                <a:solidFill>
                  <a:schemeClr val="bg1"/>
                </a:solidFill>
              </a:rPr>
              <a:t>quais ministram em figura e sombra das coisas celestes, assim como foi Moisés divinamente instruído, quando estava para construir o tabernáculo; pois diz ele: Vê que faças todas as coisas de acordo com o modelo que te foi mostrado no monte. </a:t>
            </a:r>
            <a:r>
              <a:rPr lang="pt-BR" sz="1400" b="1" i="1" dirty="0" smtClean="0">
                <a:solidFill>
                  <a:schemeClr val="bg1"/>
                </a:solidFill>
              </a:rPr>
              <a:t>Hebreus 8:4, 5</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9" name="TextBox 8"/>
          <p:cNvSpPr txBox="1"/>
          <p:nvPr/>
        </p:nvSpPr>
        <p:spPr>
          <a:xfrm>
            <a:off x="1417005" y="3129534"/>
            <a:ext cx="9329413" cy="880369"/>
          </a:xfrm>
          <a:prstGeom prst="rect">
            <a:avLst/>
          </a:prstGeom>
          <a:noFill/>
        </p:spPr>
        <p:txBody>
          <a:bodyPr wrap="none" rtlCol="0">
            <a:spAutoFit/>
          </a:bodyPr>
          <a:lstStyle/>
          <a:p>
            <a:pPr algn="ctr">
              <a:lnSpc>
                <a:spcPct val="150000"/>
              </a:lnSpc>
            </a:pPr>
            <a:r>
              <a:rPr lang="pt-BR" b="1" dirty="0">
                <a:solidFill>
                  <a:srgbClr val="C00000"/>
                </a:solidFill>
              </a:rPr>
              <a:t>O sistema de sacrifícios do Antigo Testamento ensinava ao povo a natureza terrível do pecado e </a:t>
            </a:r>
            <a:endParaRPr lang="pt-BR" b="1" dirty="0" smtClean="0">
              <a:solidFill>
                <a:srgbClr val="C00000"/>
              </a:solidFill>
            </a:endParaRPr>
          </a:p>
          <a:p>
            <a:pPr algn="ctr">
              <a:lnSpc>
                <a:spcPct val="150000"/>
              </a:lnSpc>
            </a:pPr>
            <a:r>
              <a:rPr lang="pt-BR" b="1" dirty="0" smtClean="0">
                <a:solidFill>
                  <a:srgbClr val="C00000"/>
                </a:solidFill>
              </a:rPr>
              <a:t>apontava </a:t>
            </a:r>
            <a:r>
              <a:rPr lang="pt-BR" b="1" dirty="0">
                <a:solidFill>
                  <a:srgbClr val="C00000"/>
                </a:solidFill>
              </a:rPr>
              <a:t>para Jesus Cristo como o único que pode perdoar a culpa.</a:t>
            </a:r>
            <a:endParaRPr lang="en-US" dirty="0">
              <a:solidFill>
                <a:srgbClr val="C00000"/>
              </a:solidFill>
            </a:endParaRPr>
          </a:p>
        </p:txBody>
      </p:sp>
      <p:cxnSp>
        <p:nvCxnSpPr>
          <p:cNvPr id="10" name="Straight Connector 9"/>
          <p:cNvCxnSpPr/>
          <p:nvPr/>
        </p:nvCxnSpPr>
        <p:spPr>
          <a:xfrm>
            <a:off x="1323975" y="3606587"/>
            <a:ext cx="9515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5634" y="2175427"/>
            <a:ext cx="11614080" cy="954107"/>
          </a:xfrm>
          <a:prstGeom prst="rect">
            <a:avLst/>
          </a:prstGeom>
          <a:noFill/>
        </p:spPr>
        <p:txBody>
          <a:bodyPr wrap="square" rtlCol="0">
            <a:spAutoFit/>
          </a:bodyPr>
          <a:lstStyle/>
          <a:p>
            <a:pPr algn="ctr"/>
            <a:r>
              <a:rPr lang="pt-BR" sz="2800" b="1" dirty="0" smtClean="0">
                <a:solidFill>
                  <a:srgbClr val="484C83"/>
                </a:solidFill>
              </a:rPr>
              <a:t>9</a:t>
            </a:r>
            <a:r>
              <a:rPr lang="pt-BR" sz="2800" b="1" dirty="0" smtClean="0"/>
              <a:t> </a:t>
            </a:r>
            <a:r>
              <a:rPr lang="pt-BR" sz="2800" b="1" dirty="0"/>
              <a:t>| O que todo o cerimonial do santuário terrestre representava? </a:t>
            </a:r>
            <a:endParaRPr lang="pt-BR" sz="2800" b="1" dirty="0" smtClean="0"/>
          </a:p>
          <a:p>
            <a:pPr algn="ctr"/>
            <a:r>
              <a:rPr lang="pt-BR" sz="2800" b="1" i="1" dirty="0"/>
              <a:t> </a:t>
            </a:r>
            <a:r>
              <a:rPr lang="pt-BR" sz="2800" b="1" i="1" dirty="0" smtClean="0"/>
              <a:t>      </a:t>
            </a:r>
            <a:r>
              <a:rPr lang="pt-BR" sz="2800" i="1" dirty="0" smtClean="0"/>
              <a:t>Hebreus </a:t>
            </a:r>
            <a:r>
              <a:rPr lang="pt-BR" sz="2800" i="1" dirty="0"/>
              <a:t>8:4, 5</a:t>
            </a:r>
            <a:endParaRPr lang="en-US" sz="2800" dirty="0"/>
          </a:p>
        </p:txBody>
      </p:sp>
      <p:cxnSp>
        <p:nvCxnSpPr>
          <p:cNvPr id="13" name="Straight Connector 12"/>
          <p:cNvCxnSpPr/>
          <p:nvPr/>
        </p:nvCxnSpPr>
        <p:spPr>
          <a:xfrm>
            <a:off x="1323975" y="4025565"/>
            <a:ext cx="9515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7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228850" y="2144677"/>
            <a:ext cx="7096125" cy="3046988"/>
          </a:xfrm>
          <a:prstGeom prst="rect">
            <a:avLst/>
          </a:prstGeom>
          <a:noFill/>
        </p:spPr>
        <p:txBody>
          <a:bodyPr wrap="square" rtlCol="0">
            <a:spAutoFit/>
          </a:bodyPr>
          <a:lstStyle/>
          <a:p>
            <a:pPr algn="ctr"/>
            <a:r>
              <a:rPr lang="pt-BR" sz="2400" b="1" dirty="0">
                <a:solidFill>
                  <a:schemeClr val="bg2">
                    <a:lumMod val="25000"/>
                  </a:schemeClr>
                </a:solidFill>
              </a:rPr>
              <a:t>O sistema de sacrifícios do Antigo Testamento ensinava ao povo a natureza terrível </a:t>
            </a:r>
            <a:r>
              <a:rPr lang="pt-BR" sz="2400" b="1" dirty="0" smtClean="0">
                <a:solidFill>
                  <a:schemeClr val="bg2">
                    <a:lumMod val="25000"/>
                  </a:schemeClr>
                </a:solidFill>
              </a:rPr>
              <a:t>do </a:t>
            </a:r>
            <a:r>
              <a:rPr lang="pt-BR" sz="2400" b="1" dirty="0">
                <a:solidFill>
                  <a:schemeClr val="bg2">
                    <a:lumMod val="25000"/>
                  </a:schemeClr>
                </a:solidFill>
              </a:rPr>
              <a:t>pecado e apontava para Jesus Cristo como o único que pode perdoar a </a:t>
            </a:r>
            <a:r>
              <a:rPr lang="pt-BR" sz="2400" b="1" dirty="0" smtClean="0">
                <a:solidFill>
                  <a:schemeClr val="bg2">
                    <a:lumMod val="25000"/>
                  </a:schemeClr>
                </a:solidFill>
              </a:rPr>
              <a:t>culpa. Os </a:t>
            </a:r>
            <a:r>
              <a:rPr lang="pt-BR" sz="2400" b="1" dirty="0">
                <a:solidFill>
                  <a:schemeClr val="bg2">
                    <a:lumMod val="25000"/>
                  </a:schemeClr>
                </a:solidFill>
              </a:rPr>
              <a:t>muitos sacrifícios não eram eficazes por si mesmos (</a:t>
            </a:r>
            <a:r>
              <a:rPr lang="pt-BR" sz="2400" b="1" dirty="0" err="1">
                <a:solidFill>
                  <a:schemeClr val="bg2">
                    <a:lumMod val="25000"/>
                  </a:schemeClr>
                </a:solidFill>
              </a:rPr>
              <a:t>Hb</a:t>
            </a:r>
            <a:r>
              <a:rPr lang="pt-BR" sz="2400" b="1" dirty="0">
                <a:solidFill>
                  <a:schemeClr val="bg2">
                    <a:lumMod val="25000"/>
                  </a:schemeClr>
                </a:solidFill>
              </a:rPr>
              <a:t> 10:4), pois o pecado é </a:t>
            </a:r>
            <a:r>
              <a:rPr lang="pt-BR" sz="2400" b="1" dirty="0" smtClean="0">
                <a:solidFill>
                  <a:schemeClr val="bg2">
                    <a:lumMod val="25000"/>
                  </a:schemeClr>
                </a:solidFill>
              </a:rPr>
              <a:t>uma </a:t>
            </a:r>
            <a:r>
              <a:rPr lang="pt-BR" sz="2400" b="1" dirty="0">
                <a:solidFill>
                  <a:schemeClr val="bg2">
                    <a:lumMod val="25000"/>
                  </a:schemeClr>
                </a:solidFill>
              </a:rPr>
              <a:t>ofensa moral. Só o sangue de Cristo, ilustrado por aqueles sacrifícios simbólicos </a:t>
            </a:r>
            <a:r>
              <a:rPr lang="pt-BR" sz="2400" b="1" dirty="0" smtClean="0">
                <a:solidFill>
                  <a:schemeClr val="bg2">
                    <a:lumMod val="25000"/>
                  </a:schemeClr>
                </a:solidFill>
              </a:rPr>
              <a:t>(</a:t>
            </a:r>
            <a:r>
              <a:rPr lang="pt-BR" sz="2400" b="1" dirty="0" err="1">
                <a:solidFill>
                  <a:schemeClr val="bg2">
                    <a:lumMod val="25000"/>
                  </a:schemeClr>
                </a:solidFill>
              </a:rPr>
              <a:t>Hb</a:t>
            </a:r>
            <a:r>
              <a:rPr lang="pt-BR" sz="2400" b="1" dirty="0">
                <a:solidFill>
                  <a:schemeClr val="bg2">
                    <a:lumMod val="25000"/>
                  </a:schemeClr>
                </a:solidFill>
              </a:rPr>
              <a:t> 8:5), pode expiar os pecados da humanidade (</a:t>
            </a:r>
            <a:r>
              <a:rPr lang="pt-BR" sz="2400" b="1" dirty="0" err="1">
                <a:solidFill>
                  <a:schemeClr val="bg2">
                    <a:lumMod val="25000"/>
                  </a:schemeClr>
                </a:solidFill>
              </a:rPr>
              <a:t>Rm</a:t>
            </a:r>
            <a:r>
              <a:rPr lang="pt-BR" sz="2400" b="1" dirty="0">
                <a:solidFill>
                  <a:schemeClr val="bg2">
                    <a:lumMod val="25000"/>
                  </a:schemeClr>
                </a:solidFill>
              </a:rPr>
              <a:t> 3:21-25; 1Jo 1:7).</a:t>
            </a:r>
          </a:p>
        </p:txBody>
      </p:sp>
    </p:spTree>
    <p:extLst>
      <p:ext uri="{BB962C8B-B14F-4D97-AF65-F5344CB8AC3E}">
        <p14:creationId xmlns:p14="http://schemas.microsoft.com/office/powerpoint/2010/main" val="4200108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9611" y="6073301"/>
            <a:ext cx="10772775" cy="561692"/>
          </a:xfrm>
          <a:prstGeom prst="rect">
            <a:avLst/>
          </a:prstGeom>
        </p:spPr>
        <p:txBody>
          <a:bodyPr wrap="square">
            <a:spAutoFit/>
          </a:bodyPr>
          <a:lstStyle/>
          <a:p>
            <a:pPr algn="ctr">
              <a:spcBef>
                <a:spcPts val="300"/>
              </a:spcBef>
            </a:pPr>
            <a:r>
              <a:rPr lang="pt-BR" sz="1400" b="1" i="1" baseline="30000" dirty="0" smtClean="0">
                <a:solidFill>
                  <a:schemeClr val="bg1"/>
                </a:solidFill>
              </a:rPr>
              <a:t>1</a:t>
            </a:r>
            <a:r>
              <a:rPr lang="pt-BR" sz="1400" b="1" i="1" dirty="0" smtClean="0">
                <a:solidFill>
                  <a:schemeClr val="bg1"/>
                </a:solidFill>
              </a:rPr>
              <a:t>Ora</a:t>
            </a:r>
            <a:r>
              <a:rPr lang="pt-BR" sz="1400" b="1" i="1" dirty="0">
                <a:solidFill>
                  <a:schemeClr val="bg1"/>
                </a:solidFill>
              </a:rPr>
              <a:t>, o essencial das coisas que temos dito é que possuímos tal sumo sacerdote, que se assentou à destra do trono da Majestade nos céus,</a:t>
            </a:r>
          </a:p>
          <a:p>
            <a:pPr algn="ctr">
              <a:spcBef>
                <a:spcPts val="300"/>
              </a:spcBef>
            </a:pPr>
            <a:r>
              <a:rPr lang="pt-BR" sz="1400" b="1" i="1" dirty="0" smtClean="0">
                <a:solidFill>
                  <a:schemeClr val="bg1"/>
                </a:solidFill>
              </a:rPr>
              <a:t>2</a:t>
            </a:r>
            <a:r>
              <a:rPr lang="pt-BR" sz="1400" b="1" i="1" dirty="0">
                <a:solidFill>
                  <a:schemeClr val="bg1"/>
                </a:solidFill>
              </a:rPr>
              <a:t>. como ministro do santuário e do verdadeiro tabernáculo que o Senhor erigiu, não o homem. </a:t>
            </a:r>
            <a:r>
              <a:rPr lang="pt-BR" sz="1400" b="1" i="1" dirty="0" smtClean="0">
                <a:solidFill>
                  <a:schemeClr val="bg1"/>
                </a:solidFill>
              </a:rPr>
              <a:t>Hebreus 8:1, 2</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11" name="TextBox 10"/>
          <p:cNvSpPr txBox="1"/>
          <p:nvPr/>
        </p:nvSpPr>
        <p:spPr>
          <a:xfrm>
            <a:off x="730021" y="2065482"/>
            <a:ext cx="10731957" cy="954107"/>
          </a:xfrm>
          <a:prstGeom prst="rect">
            <a:avLst/>
          </a:prstGeom>
          <a:noFill/>
        </p:spPr>
        <p:txBody>
          <a:bodyPr wrap="square" rtlCol="0">
            <a:spAutoFit/>
          </a:bodyPr>
          <a:lstStyle/>
          <a:p>
            <a:pPr algn="ctr"/>
            <a:r>
              <a:rPr lang="pt-BR" sz="2800" b="1" dirty="0" smtClean="0">
                <a:solidFill>
                  <a:srgbClr val="484C83"/>
                </a:solidFill>
              </a:rPr>
              <a:t>10</a:t>
            </a:r>
            <a:r>
              <a:rPr lang="pt-BR" sz="2800" b="1" dirty="0" smtClean="0"/>
              <a:t> </a:t>
            </a:r>
            <a:r>
              <a:rPr lang="pt-BR" sz="2800" b="1" dirty="0"/>
              <a:t>| Quem é o único que pode exercer o ofício de sumo sacerdote no </a:t>
            </a:r>
            <a:endParaRPr lang="pt-BR" sz="2800" b="1" dirty="0" smtClean="0"/>
          </a:p>
          <a:p>
            <a:pPr algn="ctr"/>
            <a:r>
              <a:rPr lang="pt-BR" sz="2800" b="1" dirty="0" smtClean="0"/>
              <a:t>santuário </a:t>
            </a:r>
            <a:r>
              <a:rPr lang="en-US" sz="2800" b="1" dirty="0" smtClean="0"/>
              <a:t>celestial</a:t>
            </a:r>
            <a:r>
              <a:rPr lang="en-US" sz="2800" b="1" dirty="0"/>
              <a:t>? </a:t>
            </a:r>
            <a:r>
              <a:rPr lang="en-US" sz="2800" i="1" dirty="0" err="1"/>
              <a:t>Hebreus</a:t>
            </a:r>
            <a:r>
              <a:rPr lang="en-US" sz="2800" i="1" dirty="0"/>
              <a:t> 8:1, 2. </a:t>
            </a:r>
            <a:r>
              <a:rPr lang="en-US" sz="2800" b="1" dirty="0" err="1"/>
              <a:t>Assinale</a:t>
            </a:r>
            <a:r>
              <a:rPr lang="en-US" sz="2800" b="1" dirty="0"/>
              <a:t> a </a:t>
            </a:r>
            <a:r>
              <a:rPr lang="en-US" sz="2800" b="1" dirty="0" err="1"/>
              <a:t>alternativa</a:t>
            </a:r>
            <a:r>
              <a:rPr lang="en-US" sz="2800" b="1" dirty="0"/>
              <a:t> </a:t>
            </a:r>
            <a:r>
              <a:rPr lang="en-US" sz="2800" b="1" dirty="0" err="1"/>
              <a:t>correta</a:t>
            </a:r>
            <a:r>
              <a:rPr lang="en-US" sz="2800" b="1" dirty="0"/>
              <a:t>.</a:t>
            </a:r>
            <a:endParaRPr lang="en-US" sz="2800" dirty="0"/>
          </a:p>
        </p:txBody>
      </p:sp>
      <p:sp>
        <p:nvSpPr>
          <p:cNvPr id="12" name="TextBox 11"/>
          <p:cNvSpPr txBox="1"/>
          <p:nvPr/>
        </p:nvSpPr>
        <p:spPr>
          <a:xfrm>
            <a:off x="2055896" y="3019589"/>
            <a:ext cx="8522158" cy="769441"/>
          </a:xfrm>
          <a:prstGeom prst="rect">
            <a:avLst/>
          </a:prstGeom>
          <a:noFill/>
        </p:spPr>
        <p:txBody>
          <a:bodyPr wrap="square" rtlCol="0">
            <a:spAutoFit/>
          </a:bodyPr>
          <a:lstStyle/>
          <a:p>
            <a:r>
              <a:rPr lang="en-US" sz="4400" dirty="0" smtClean="0"/>
              <a:t>□</a:t>
            </a:r>
            <a:r>
              <a:rPr lang="en-US" sz="2800" dirty="0" smtClean="0"/>
              <a:t> </a:t>
            </a:r>
            <a:r>
              <a:rPr lang="en-US" sz="2800" dirty="0" err="1"/>
              <a:t>Arão</a:t>
            </a:r>
            <a:r>
              <a:rPr lang="pt-BR" sz="2800" dirty="0" smtClean="0"/>
              <a:t>. 	         </a:t>
            </a:r>
            <a:r>
              <a:rPr lang="en-US" sz="4400" dirty="0" smtClean="0"/>
              <a:t>□</a:t>
            </a:r>
            <a:r>
              <a:rPr lang="en-US" sz="2800" dirty="0" smtClean="0"/>
              <a:t> </a:t>
            </a:r>
            <a:r>
              <a:rPr lang="en-US" sz="2800" dirty="0" err="1"/>
              <a:t>Moisés</a:t>
            </a:r>
            <a:r>
              <a:rPr lang="pt-BR" sz="2800" dirty="0" smtClean="0"/>
              <a:t>. 	      </a:t>
            </a:r>
            <a:r>
              <a:rPr lang="en-US" sz="4400" dirty="0" smtClean="0"/>
              <a:t>□</a:t>
            </a:r>
            <a:r>
              <a:rPr lang="en-US" sz="2800" dirty="0" smtClean="0"/>
              <a:t> </a:t>
            </a:r>
            <a:r>
              <a:rPr lang="en-US" sz="2800" dirty="0"/>
              <a:t>Jesus Cristo</a:t>
            </a:r>
            <a:r>
              <a:rPr lang="en-US" sz="2800" dirty="0" smtClean="0"/>
              <a:t>.</a:t>
            </a:r>
            <a:endParaRPr lang="en-US" sz="2800" dirty="0"/>
          </a:p>
        </p:txBody>
      </p:sp>
      <p:sp>
        <p:nvSpPr>
          <p:cNvPr id="13" name="TextBox 12"/>
          <p:cNvSpPr txBox="1"/>
          <p:nvPr/>
        </p:nvSpPr>
        <p:spPr>
          <a:xfrm>
            <a:off x="7227971" y="3171874"/>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173855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519172" y="1963702"/>
            <a:ext cx="7086600" cy="3539430"/>
          </a:xfrm>
          <a:prstGeom prst="rect">
            <a:avLst/>
          </a:prstGeom>
          <a:noFill/>
        </p:spPr>
        <p:txBody>
          <a:bodyPr wrap="square" rtlCol="0">
            <a:spAutoFit/>
          </a:bodyPr>
          <a:lstStyle/>
          <a:p>
            <a:pPr algn="ctr"/>
            <a:r>
              <a:rPr lang="pt-BR" sz="2800" b="1" dirty="0">
                <a:solidFill>
                  <a:schemeClr val="bg2">
                    <a:lumMod val="25000"/>
                  </a:schemeClr>
                </a:solidFill>
              </a:rPr>
              <a:t>Jesus é o mediador único e suficiente entre Deus e o ser humano (1Tm 2:5; At 4:11, 12). </a:t>
            </a:r>
            <a:r>
              <a:rPr lang="pt-BR" sz="2800" b="1" dirty="0" smtClean="0">
                <a:solidFill>
                  <a:schemeClr val="bg2">
                    <a:lumMod val="25000"/>
                  </a:schemeClr>
                </a:solidFill>
              </a:rPr>
              <a:t>Um </a:t>
            </a:r>
            <a:r>
              <a:rPr lang="pt-BR" sz="2800" b="1" dirty="0">
                <a:solidFill>
                  <a:schemeClr val="bg2">
                    <a:lumMod val="25000"/>
                  </a:schemeClr>
                </a:solidFill>
              </a:rPr>
              <a:t>mediador intercede entre duas partes. Assim, por intermédio de Cristo, Deus pôde Se reconciliar conosco (2Co 5:18) e, como nosso representante, Cristo intercede por nós diante do Pai, oferecendo os méritos de Seu sangue quando O aceitamos (1Jo 1:7, 9; 2:1, 2).</a:t>
            </a:r>
          </a:p>
        </p:txBody>
      </p:sp>
    </p:spTree>
    <p:extLst>
      <p:ext uri="{BB962C8B-B14F-4D97-AF65-F5344CB8AC3E}">
        <p14:creationId xmlns:p14="http://schemas.microsoft.com/office/powerpoint/2010/main" val="172347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9612" y="6200258"/>
            <a:ext cx="10772775" cy="307777"/>
          </a:xfrm>
          <a:prstGeom prst="rect">
            <a:avLst/>
          </a:prstGeom>
        </p:spPr>
        <p:txBody>
          <a:bodyPr wrap="square">
            <a:spAutoFit/>
          </a:bodyPr>
          <a:lstStyle/>
          <a:p>
            <a:pPr algn="ctr">
              <a:spcBef>
                <a:spcPts val="300"/>
              </a:spcBef>
            </a:pPr>
            <a:r>
              <a:rPr lang="pt-BR" sz="1400" b="1" i="1" dirty="0">
                <a:solidFill>
                  <a:schemeClr val="bg1"/>
                </a:solidFill>
              </a:rPr>
              <a:t>Por isso, também pode salvar totalmente os que por ele se chegam a Deus, vivendo sempre para interceder por eles. </a:t>
            </a:r>
            <a:r>
              <a:rPr lang="pt-BR" sz="1400" b="1" i="1" dirty="0" smtClean="0">
                <a:solidFill>
                  <a:schemeClr val="bg1"/>
                </a:solidFill>
              </a:rPr>
              <a:t>Hebreus 7:25</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7" name="TextBox 6"/>
          <p:cNvSpPr txBox="1"/>
          <p:nvPr/>
        </p:nvSpPr>
        <p:spPr>
          <a:xfrm>
            <a:off x="1806344" y="2123452"/>
            <a:ext cx="8147281" cy="954107"/>
          </a:xfrm>
          <a:prstGeom prst="rect">
            <a:avLst/>
          </a:prstGeom>
          <a:noFill/>
        </p:spPr>
        <p:txBody>
          <a:bodyPr wrap="square" rtlCol="0">
            <a:spAutoFit/>
          </a:bodyPr>
          <a:lstStyle/>
          <a:p>
            <a:pPr algn="ctr"/>
            <a:r>
              <a:rPr lang="pt-BR" sz="2800" b="1" dirty="0" smtClean="0">
                <a:solidFill>
                  <a:srgbClr val="484C83"/>
                </a:solidFill>
              </a:rPr>
              <a:t>11</a:t>
            </a:r>
            <a:r>
              <a:rPr lang="pt-BR" sz="2800" b="1" dirty="0" smtClean="0"/>
              <a:t> </a:t>
            </a:r>
            <a:r>
              <a:rPr lang="pt-BR" sz="2800" b="1" dirty="0"/>
              <a:t>| Qual é a obra desempenhada por Jesus Cristo no </a:t>
            </a:r>
            <a:endParaRPr lang="pt-BR" sz="2800" b="1" dirty="0" smtClean="0"/>
          </a:p>
          <a:p>
            <a:pPr algn="ctr"/>
            <a:r>
              <a:rPr lang="pt-BR" sz="2800" b="1" dirty="0" smtClean="0"/>
              <a:t>santuário celestial</a:t>
            </a:r>
            <a:r>
              <a:rPr lang="pt-BR" sz="2800" b="1" dirty="0"/>
              <a:t>? </a:t>
            </a:r>
            <a:r>
              <a:rPr lang="pt-BR" sz="2800" i="1" dirty="0" smtClean="0"/>
              <a:t>Hebreus </a:t>
            </a:r>
            <a:r>
              <a:rPr lang="en-US" sz="2800" i="1" dirty="0" smtClean="0"/>
              <a:t>7:25</a:t>
            </a:r>
            <a:endParaRPr lang="en-US" sz="2800" dirty="0"/>
          </a:p>
        </p:txBody>
      </p:sp>
      <p:sp>
        <p:nvSpPr>
          <p:cNvPr id="8" name="Rectangle 7"/>
          <p:cNvSpPr/>
          <p:nvPr/>
        </p:nvSpPr>
        <p:spPr>
          <a:xfrm>
            <a:off x="1439631" y="3239274"/>
            <a:ext cx="9827084" cy="1487587"/>
          </a:xfrm>
          <a:prstGeom prst="rect">
            <a:avLst/>
          </a:prstGeom>
        </p:spPr>
        <p:txBody>
          <a:bodyPr wrap="square">
            <a:spAutoFit/>
          </a:bodyPr>
          <a:lstStyle/>
          <a:p>
            <a:pPr>
              <a:spcBef>
                <a:spcPts val="200"/>
              </a:spcBef>
              <a:spcAft>
                <a:spcPts val="200"/>
              </a:spcAft>
            </a:pPr>
            <a:r>
              <a:rPr lang="pt-BR" sz="2800" dirty="0"/>
              <a:t>“Por isso, também pode </a:t>
            </a:r>
            <a:r>
              <a:rPr lang="pt-BR" sz="2800" dirty="0" smtClean="0"/>
              <a:t>______________ </a:t>
            </a:r>
            <a:r>
              <a:rPr lang="pt-BR" sz="2800" dirty="0"/>
              <a:t>totalmente os </a:t>
            </a:r>
            <a:r>
              <a:rPr lang="pt-BR" sz="2800" dirty="0" smtClean="0"/>
              <a:t>que </a:t>
            </a:r>
          </a:p>
          <a:p>
            <a:pPr>
              <a:spcBef>
                <a:spcPts val="200"/>
              </a:spcBef>
              <a:spcAft>
                <a:spcPts val="200"/>
              </a:spcAft>
            </a:pPr>
            <a:r>
              <a:rPr lang="pt-BR" sz="2800" dirty="0" smtClean="0"/>
              <a:t>por ______________ se </a:t>
            </a:r>
            <a:r>
              <a:rPr lang="pt-BR" sz="2800" dirty="0"/>
              <a:t>chegam a Deus, vivendo sempre para </a:t>
            </a:r>
            <a:endParaRPr lang="pt-BR" sz="2800" dirty="0" smtClean="0"/>
          </a:p>
          <a:p>
            <a:pPr>
              <a:spcBef>
                <a:spcPts val="200"/>
              </a:spcBef>
              <a:spcAft>
                <a:spcPts val="200"/>
              </a:spcAft>
            </a:pPr>
            <a:r>
              <a:rPr lang="pt-BR" sz="2800" dirty="0" smtClean="0"/>
              <a:t>____________________ </a:t>
            </a:r>
            <a:r>
              <a:rPr lang="pt-BR" sz="2800" dirty="0"/>
              <a:t>por eles.”</a:t>
            </a:r>
            <a:endParaRPr lang="en-US" sz="2800" dirty="0"/>
          </a:p>
        </p:txBody>
      </p:sp>
      <p:sp>
        <p:nvSpPr>
          <p:cNvPr id="9" name="TextBox 8"/>
          <p:cNvSpPr txBox="1"/>
          <p:nvPr/>
        </p:nvSpPr>
        <p:spPr>
          <a:xfrm>
            <a:off x="5725108" y="3218387"/>
            <a:ext cx="903324" cy="464871"/>
          </a:xfrm>
          <a:prstGeom prst="rect">
            <a:avLst/>
          </a:prstGeom>
          <a:noFill/>
        </p:spPr>
        <p:txBody>
          <a:bodyPr wrap="none" rtlCol="0">
            <a:spAutoFit/>
          </a:bodyPr>
          <a:lstStyle/>
          <a:p>
            <a:pPr algn="ctr">
              <a:lnSpc>
                <a:spcPct val="150000"/>
              </a:lnSpc>
            </a:pPr>
            <a:r>
              <a:rPr lang="pt-BR" b="1" dirty="0">
                <a:solidFill>
                  <a:srgbClr val="C00000"/>
                </a:solidFill>
              </a:rPr>
              <a:t>SALVAR</a:t>
            </a:r>
            <a:endParaRPr lang="en-US" dirty="0">
              <a:solidFill>
                <a:srgbClr val="C00000"/>
              </a:solidFill>
            </a:endParaRPr>
          </a:p>
        </p:txBody>
      </p:sp>
      <p:sp>
        <p:nvSpPr>
          <p:cNvPr id="10" name="TextBox 9"/>
          <p:cNvSpPr txBox="1"/>
          <p:nvPr/>
        </p:nvSpPr>
        <p:spPr>
          <a:xfrm>
            <a:off x="3031505" y="3683725"/>
            <a:ext cx="613631" cy="464871"/>
          </a:xfrm>
          <a:prstGeom prst="rect">
            <a:avLst/>
          </a:prstGeom>
          <a:noFill/>
        </p:spPr>
        <p:txBody>
          <a:bodyPr wrap="none" rtlCol="0">
            <a:spAutoFit/>
          </a:bodyPr>
          <a:lstStyle/>
          <a:p>
            <a:pPr algn="ctr">
              <a:lnSpc>
                <a:spcPct val="150000"/>
              </a:lnSpc>
            </a:pPr>
            <a:r>
              <a:rPr lang="pt-BR" b="1" dirty="0" smtClean="0">
                <a:solidFill>
                  <a:srgbClr val="C00000"/>
                </a:solidFill>
              </a:rPr>
              <a:t>ELES</a:t>
            </a:r>
            <a:endParaRPr lang="en-US" dirty="0">
              <a:solidFill>
                <a:srgbClr val="C00000"/>
              </a:solidFill>
            </a:endParaRPr>
          </a:p>
        </p:txBody>
      </p:sp>
      <p:sp>
        <p:nvSpPr>
          <p:cNvPr id="13" name="TextBox 12"/>
          <p:cNvSpPr txBox="1"/>
          <p:nvPr/>
        </p:nvSpPr>
        <p:spPr>
          <a:xfrm>
            <a:off x="2441757" y="4161343"/>
            <a:ext cx="1374030" cy="464871"/>
          </a:xfrm>
          <a:prstGeom prst="rect">
            <a:avLst/>
          </a:prstGeom>
          <a:noFill/>
        </p:spPr>
        <p:txBody>
          <a:bodyPr wrap="none" rtlCol="0">
            <a:spAutoFit/>
          </a:bodyPr>
          <a:lstStyle/>
          <a:p>
            <a:pPr algn="ctr">
              <a:lnSpc>
                <a:spcPct val="150000"/>
              </a:lnSpc>
            </a:pPr>
            <a:r>
              <a:rPr lang="pt-BR" b="1" dirty="0" smtClean="0">
                <a:solidFill>
                  <a:srgbClr val="C00000"/>
                </a:solidFill>
              </a:rPr>
              <a:t>INTERCEDER</a:t>
            </a:r>
            <a:endParaRPr lang="en-US" dirty="0">
              <a:solidFill>
                <a:srgbClr val="C00000"/>
              </a:solidFill>
            </a:endParaRPr>
          </a:p>
        </p:txBody>
      </p:sp>
    </p:spTree>
    <p:extLst>
      <p:ext uri="{BB962C8B-B14F-4D97-AF65-F5344CB8AC3E}">
        <p14:creationId xmlns:p14="http://schemas.microsoft.com/office/powerpoint/2010/main" val="416582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519172" y="1963702"/>
            <a:ext cx="7086600" cy="3170099"/>
          </a:xfrm>
          <a:prstGeom prst="rect">
            <a:avLst/>
          </a:prstGeom>
          <a:noFill/>
        </p:spPr>
        <p:txBody>
          <a:bodyPr wrap="square" rtlCol="0">
            <a:spAutoFit/>
          </a:bodyPr>
          <a:lstStyle/>
          <a:p>
            <a:pPr algn="ctr"/>
            <a:r>
              <a:rPr lang="pt-BR" sz="2000" b="1" dirty="0">
                <a:solidFill>
                  <a:schemeClr val="bg2">
                    <a:lumMod val="25000"/>
                  </a:schemeClr>
                </a:solidFill>
              </a:rPr>
              <a:t>Quando nos arrependemos de nossos pecados, pedimos perdão e libertação a Jesus Cristo. Apesar de o perdão nos ser concedido gratuitamente, não é de graça para Cristo. Ele morreu na cruz como sacrifício, tomando sobre Si a punição por nossos pecados. Agora, no santuário celestial, como Sumo Sacerdote, apresenta diante de Deus Pai os méritos de Seu sangue derramado na cruz para que cada pecador arrependido que O procura seja absolvido por Deus da condenação eterna. Todo aquele que busca a mediação sacerdotal de Cristo pode se beneficiar do preço pago por Seu sacrifício expiatório.</a:t>
            </a:r>
          </a:p>
        </p:txBody>
      </p:sp>
    </p:spTree>
    <p:extLst>
      <p:ext uri="{BB962C8B-B14F-4D97-AF65-F5344CB8AC3E}">
        <p14:creationId xmlns:p14="http://schemas.microsoft.com/office/powerpoint/2010/main" val="2464506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9010996" y="0"/>
            <a:ext cx="3181004" cy="6858000"/>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210502" y="366623"/>
            <a:ext cx="2848148" cy="6355586"/>
          </a:xfrm>
          <a:prstGeom prst="rect">
            <a:avLst/>
          </a:prstGeom>
        </p:spPr>
        <p:txBody>
          <a:bodyPr wrap="square">
            <a:spAutoFit/>
          </a:bodyPr>
          <a:lstStyle/>
          <a:p>
            <a:pPr>
              <a:spcBef>
                <a:spcPts val="600"/>
              </a:spcBef>
            </a:pPr>
            <a:r>
              <a:rPr lang="pt-BR" sz="1200" b="1" i="1" baseline="30000" dirty="0" smtClean="0">
                <a:solidFill>
                  <a:schemeClr val="bg1"/>
                </a:solidFill>
              </a:rPr>
              <a:t>14</a:t>
            </a:r>
            <a:r>
              <a:rPr lang="pt-BR" sz="1200" b="1" i="1" dirty="0" smtClean="0">
                <a:solidFill>
                  <a:schemeClr val="bg1"/>
                </a:solidFill>
              </a:rPr>
              <a:t>Olhei</a:t>
            </a:r>
            <a:r>
              <a:rPr lang="pt-BR" sz="1200" b="1" i="1" dirty="0">
                <a:solidFill>
                  <a:schemeClr val="bg1"/>
                </a:solidFill>
              </a:rPr>
              <a:t>, e eis uma nuvem branca, e sentado sobre a nuvem um semelhante a filho de homem, tendo na cabeça uma coroa de ouro e na mão uma foice afiada.</a:t>
            </a:r>
          </a:p>
          <a:p>
            <a:pPr>
              <a:spcBef>
                <a:spcPts val="600"/>
              </a:spcBef>
            </a:pPr>
            <a:r>
              <a:rPr lang="pt-BR" sz="1200" b="1" i="1" dirty="0" smtClean="0">
                <a:solidFill>
                  <a:schemeClr val="bg1"/>
                </a:solidFill>
              </a:rPr>
              <a:t>15</a:t>
            </a:r>
            <a:r>
              <a:rPr lang="pt-BR" sz="1200" b="1" i="1" dirty="0">
                <a:solidFill>
                  <a:schemeClr val="bg1"/>
                </a:solidFill>
              </a:rPr>
              <a:t>. Outro anjo saiu do santuário, gritando em grande voz para aquele que se achava sentado sobre a nuvem: Toma a tua foice e ceifa, pois chegou a hora de ceifar, visto que a seara da terra já amadureceu!</a:t>
            </a:r>
          </a:p>
          <a:p>
            <a:pPr>
              <a:spcBef>
                <a:spcPts val="600"/>
              </a:spcBef>
            </a:pPr>
            <a:r>
              <a:rPr lang="pt-BR" sz="1200" b="1" i="1" dirty="0" smtClean="0">
                <a:solidFill>
                  <a:schemeClr val="bg1"/>
                </a:solidFill>
              </a:rPr>
              <a:t>16</a:t>
            </a:r>
            <a:r>
              <a:rPr lang="pt-BR" sz="1200" b="1" i="1" dirty="0">
                <a:solidFill>
                  <a:schemeClr val="bg1"/>
                </a:solidFill>
              </a:rPr>
              <a:t>. E aquele que estava sentado sobre a nuvem passou a sua foice sobre a terra, e a terra foi ceifada.</a:t>
            </a:r>
          </a:p>
          <a:p>
            <a:pPr>
              <a:spcBef>
                <a:spcPts val="600"/>
              </a:spcBef>
            </a:pPr>
            <a:r>
              <a:rPr lang="pt-BR" sz="1200" b="1" i="1" dirty="0" smtClean="0">
                <a:solidFill>
                  <a:schemeClr val="bg1"/>
                </a:solidFill>
              </a:rPr>
              <a:t>17</a:t>
            </a:r>
            <a:r>
              <a:rPr lang="pt-BR" sz="1200" b="1" i="1" dirty="0">
                <a:solidFill>
                  <a:schemeClr val="bg1"/>
                </a:solidFill>
              </a:rPr>
              <a:t>. Então, saiu do santuário, que se encontra no céu, outro anjo, tendo ele mesmo também uma foice afiada.</a:t>
            </a:r>
          </a:p>
          <a:p>
            <a:pPr>
              <a:spcBef>
                <a:spcPts val="600"/>
              </a:spcBef>
            </a:pPr>
            <a:r>
              <a:rPr lang="pt-BR" sz="1200" b="1" i="1" dirty="0" smtClean="0">
                <a:solidFill>
                  <a:schemeClr val="bg1"/>
                </a:solidFill>
              </a:rPr>
              <a:t>18</a:t>
            </a:r>
            <a:r>
              <a:rPr lang="pt-BR" sz="1200" b="1" i="1" dirty="0">
                <a:solidFill>
                  <a:schemeClr val="bg1"/>
                </a:solidFill>
              </a:rPr>
              <a:t>. Saiu ainda do altar outro anjo, aquele que tem autoridade sobre o fogo, e falou em grande voz ao que tinha a foice afiada, dizendo: Toma a tua foice afiada e ajunta os cachos da videira da terra, porquanto as suas uvas estão amadurecidas!</a:t>
            </a:r>
          </a:p>
          <a:p>
            <a:pPr>
              <a:spcBef>
                <a:spcPts val="600"/>
              </a:spcBef>
            </a:pPr>
            <a:r>
              <a:rPr lang="pt-BR" sz="1200" b="1" i="1" dirty="0" smtClean="0">
                <a:solidFill>
                  <a:schemeClr val="bg1"/>
                </a:solidFill>
              </a:rPr>
              <a:t>19</a:t>
            </a:r>
            <a:r>
              <a:rPr lang="pt-BR" sz="1200" b="1" i="1" dirty="0">
                <a:solidFill>
                  <a:schemeClr val="bg1"/>
                </a:solidFill>
              </a:rPr>
              <a:t>. Então, o anjo passou a sua foice </a:t>
            </a:r>
            <a:r>
              <a:rPr lang="pt-BR" sz="1200" b="1" i="1" dirty="0">
                <a:solidFill>
                  <a:schemeClr val="bg1"/>
                </a:solidFill>
              </a:rPr>
              <a:t> </a:t>
            </a:r>
            <a:r>
              <a:rPr lang="pt-BR" sz="1200" b="1" i="1" dirty="0" smtClean="0">
                <a:solidFill>
                  <a:schemeClr val="bg1"/>
                </a:solidFill>
              </a:rPr>
              <a:t>     </a:t>
            </a:r>
            <a:r>
              <a:rPr lang="pt-BR" sz="1200" b="1" i="1" dirty="0" smtClean="0">
                <a:solidFill>
                  <a:schemeClr val="bg1"/>
                </a:solidFill>
              </a:rPr>
              <a:t>na </a:t>
            </a:r>
            <a:r>
              <a:rPr lang="pt-BR" sz="1200" b="1" i="1" dirty="0">
                <a:solidFill>
                  <a:schemeClr val="bg1"/>
                </a:solidFill>
              </a:rPr>
              <a:t>terra, e vindimou a videira da terra, </a:t>
            </a:r>
            <a:r>
              <a:rPr lang="pt-BR" sz="1200" b="1" i="1" dirty="0" smtClean="0">
                <a:solidFill>
                  <a:schemeClr val="bg1"/>
                </a:solidFill>
              </a:rPr>
              <a:t>   e </a:t>
            </a:r>
            <a:r>
              <a:rPr lang="pt-BR" sz="1200" b="1" i="1" dirty="0">
                <a:solidFill>
                  <a:schemeClr val="bg1"/>
                </a:solidFill>
              </a:rPr>
              <a:t>lançou-a no grande lagar da cólera </a:t>
            </a:r>
            <a:r>
              <a:rPr lang="pt-BR" sz="1200" b="1" i="1" dirty="0" smtClean="0">
                <a:solidFill>
                  <a:schemeClr val="bg1"/>
                </a:solidFill>
              </a:rPr>
              <a:t>     de </a:t>
            </a:r>
            <a:r>
              <a:rPr lang="pt-BR" sz="1200" b="1" i="1" dirty="0">
                <a:solidFill>
                  <a:schemeClr val="bg1"/>
                </a:solidFill>
              </a:rPr>
              <a:t>Deus.</a:t>
            </a:r>
          </a:p>
          <a:p>
            <a:pPr>
              <a:spcBef>
                <a:spcPts val="600"/>
              </a:spcBef>
            </a:pPr>
            <a:r>
              <a:rPr lang="pt-BR" sz="1200" b="1" i="1" dirty="0" smtClean="0">
                <a:solidFill>
                  <a:schemeClr val="bg1"/>
                </a:solidFill>
              </a:rPr>
              <a:t>20</a:t>
            </a:r>
            <a:r>
              <a:rPr lang="pt-BR" sz="1200" b="1" i="1" dirty="0">
                <a:solidFill>
                  <a:schemeClr val="bg1"/>
                </a:solidFill>
              </a:rPr>
              <a:t>. E o lagar foi pisado fora da cidade, e correu sangue do lagar até aos freios dos cavalos, numa extensão de mil e seiscentos estádios. </a:t>
            </a:r>
            <a:r>
              <a:rPr lang="pt-BR" sz="1200" b="1" i="1" dirty="0" smtClean="0">
                <a:solidFill>
                  <a:schemeClr val="bg1"/>
                </a:solidFill>
              </a:rPr>
              <a:t>Apocalipse 14:14-20</a:t>
            </a:r>
            <a:endParaRPr lang="en-US" sz="12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9" name="TextBox 8"/>
          <p:cNvSpPr txBox="1"/>
          <p:nvPr/>
        </p:nvSpPr>
        <p:spPr>
          <a:xfrm>
            <a:off x="498019" y="1519898"/>
            <a:ext cx="7369632" cy="1815882"/>
          </a:xfrm>
          <a:prstGeom prst="rect">
            <a:avLst/>
          </a:prstGeom>
          <a:noFill/>
        </p:spPr>
        <p:txBody>
          <a:bodyPr wrap="square" rtlCol="0">
            <a:spAutoFit/>
          </a:bodyPr>
          <a:lstStyle/>
          <a:p>
            <a:r>
              <a:rPr lang="pt-BR" sz="2800" b="1" dirty="0" smtClean="0">
                <a:solidFill>
                  <a:srgbClr val="484C83"/>
                </a:solidFill>
              </a:rPr>
              <a:t>12</a:t>
            </a:r>
            <a:r>
              <a:rPr lang="pt-BR" sz="2800" b="1" dirty="0" smtClean="0"/>
              <a:t> </a:t>
            </a:r>
            <a:r>
              <a:rPr lang="pt-BR" sz="2800" b="1" dirty="0"/>
              <a:t>| O que ocorrerá quando o ministério intercessor de Cristo</a:t>
            </a:r>
            <a:r>
              <a:rPr lang="pt-BR" sz="2800" b="1" dirty="0" smtClean="0"/>
              <a:t>, no </a:t>
            </a:r>
            <a:r>
              <a:rPr lang="pt-BR" sz="2800" b="1" dirty="0"/>
              <a:t>santuário </a:t>
            </a:r>
            <a:r>
              <a:rPr lang="pt-BR" sz="2800" b="1" dirty="0" smtClean="0"/>
              <a:t>celestial, for </a:t>
            </a:r>
            <a:r>
              <a:rPr lang="pt-BR" sz="2800" b="1" dirty="0"/>
              <a:t>encerrado? </a:t>
            </a:r>
            <a:r>
              <a:rPr lang="pt-BR" sz="2800" i="1" dirty="0"/>
              <a:t>Apocalipse 14:14-20. </a:t>
            </a:r>
            <a:endParaRPr lang="pt-BR" sz="2800" i="1" dirty="0" smtClean="0"/>
          </a:p>
          <a:p>
            <a:r>
              <a:rPr lang="pt-BR" sz="2800" b="1" dirty="0" smtClean="0"/>
              <a:t>Assinale </a:t>
            </a:r>
            <a:r>
              <a:rPr lang="pt-BR" sz="2800" b="1" dirty="0"/>
              <a:t>V para verdadeiro e F para falso.</a:t>
            </a:r>
            <a:endParaRPr lang="en-US" sz="2800" dirty="0"/>
          </a:p>
        </p:txBody>
      </p:sp>
      <p:sp>
        <p:nvSpPr>
          <p:cNvPr id="10" name="TextBox 9"/>
          <p:cNvSpPr txBox="1"/>
          <p:nvPr/>
        </p:nvSpPr>
        <p:spPr>
          <a:xfrm>
            <a:off x="498020" y="3335780"/>
            <a:ext cx="7760156" cy="2862322"/>
          </a:xfrm>
          <a:prstGeom prst="rect">
            <a:avLst/>
          </a:prstGeom>
          <a:noFill/>
        </p:spPr>
        <p:txBody>
          <a:bodyPr wrap="square" rtlCol="0">
            <a:spAutoFit/>
          </a:bodyPr>
          <a:lstStyle/>
          <a:p>
            <a:r>
              <a:rPr lang="en-US" sz="3600" dirty="0" smtClean="0"/>
              <a:t>□</a:t>
            </a:r>
            <a:r>
              <a:rPr lang="en-US" sz="2400" dirty="0" smtClean="0"/>
              <a:t> </a:t>
            </a:r>
            <a:r>
              <a:rPr lang="pt-BR" sz="2400" dirty="0"/>
              <a:t>Todos os habitantes da Terra serão salvos</a:t>
            </a:r>
            <a:r>
              <a:rPr lang="en-US" sz="2400" dirty="0" smtClean="0"/>
              <a:t>.</a:t>
            </a:r>
          </a:p>
          <a:p>
            <a:r>
              <a:rPr lang="en-US" sz="3600" dirty="0" smtClean="0"/>
              <a:t>□</a:t>
            </a:r>
            <a:r>
              <a:rPr lang="en-US" sz="2400" dirty="0" smtClean="0"/>
              <a:t> </a:t>
            </a:r>
            <a:r>
              <a:rPr lang="pt-BR" sz="2400" dirty="0"/>
              <a:t>Jesus reinará de forma invisível, espiritualmente, </a:t>
            </a:r>
            <a:r>
              <a:rPr lang="pt-BR" sz="2400" dirty="0" smtClean="0"/>
              <a:t>              </a:t>
            </a:r>
          </a:p>
          <a:p>
            <a:r>
              <a:rPr lang="pt-BR" sz="2400" dirty="0"/>
              <a:t> </a:t>
            </a:r>
            <a:r>
              <a:rPr lang="pt-BR" sz="2400" dirty="0" smtClean="0"/>
              <a:t>    por </a:t>
            </a:r>
            <a:r>
              <a:rPr lang="pt-BR" sz="2400" dirty="0"/>
              <a:t>mil anos</a:t>
            </a:r>
            <a:r>
              <a:rPr lang="en-US" sz="2400" dirty="0" smtClean="0"/>
              <a:t>.</a:t>
            </a:r>
          </a:p>
          <a:p>
            <a:r>
              <a:rPr lang="en-US" sz="3600" dirty="0" smtClean="0"/>
              <a:t>□</a:t>
            </a:r>
            <a:r>
              <a:rPr lang="en-US" sz="2400" dirty="0" smtClean="0"/>
              <a:t> </a:t>
            </a:r>
            <a:r>
              <a:rPr lang="pt-BR" sz="2400" dirty="0"/>
              <a:t>Haverá uma dupla colheita: uma, representando a </a:t>
            </a:r>
            <a:r>
              <a:rPr lang="pt-BR" sz="2400" dirty="0" smtClean="0"/>
              <a:t>          </a:t>
            </a:r>
          </a:p>
          <a:p>
            <a:r>
              <a:rPr lang="pt-BR" sz="2400" dirty="0"/>
              <a:t> </a:t>
            </a:r>
            <a:r>
              <a:rPr lang="pt-BR" sz="2400" dirty="0" smtClean="0"/>
              <a:t>    salvação dos filhos de Deus</a:t>
            </a:r>
            <a:r>
              <a:rPr lang="pt-BR" sz="2400" dirty="0"/>
              <a:t>; e a outra, a condenação </a:t>
            </a:r>
            <a:endParaRPr lang="pt-BR" sz="2400" dirty="0" smtClean="0"/>
          </a:p>
          <a:p>
            <a:r>
              <a:rPr lang="pt-BR" sz="2400" dirty="0"/>
              <a:t> </a:t>
            </a:r>
            <a:r>
              <a:rPr lang="pt-BR" sz="2400" dirty="0" smtClean="0"/>
              <a:t>   dos que rejeitaram </a:t>
            </a:r>
            <a:r>
              <a:rPr lang="pt-BR" sz="2400" dirty="0"/>
              <a:t>o Senhor</a:t>
            </a:r>
            <a:r>
              <a:rPr lang="pt-BR" sz="2400" dirty="0" smtClean="0"/>
              <a:t>.</a:t>
            </a:r>
            <a:r>
              <a:rPr lang="en-US" sz="2400" dirty="0" smtClean="0"/>
              <a:t> 	</a:t>
            </a:r>
            <a:endParaRPr lang="en-US" sz="2400" dirty="0"/>
          </a:p>
        </p:txBody>
      </p:sp>
      <p:sp>
        <p:nvSpPr>
          <p:cNvPr id="11" name="TextBox 10"/>
          <p:cNvSpPr txBox="1"/>
          <p:nvPr/>
        </p:nvSpPr>
        <p:spPr>
          <a:xfrm>
            <a:off x="573817" y="4900176"/>
            <a:ext cx="320922" cy="464871"/>
          </a:xfrm>
          <a:prstGeom prst="rect">
            <a:avLst/>
          </a:prstGeom>
          <a:noFill/>
        </p:spPr>
        <p:txBody>
          <a:bodyPr wrap="none" rtlCol="0">
            <a:spAutoFit/>
          </a:bodyPr>
          <a:lstStyle/>
          <a:p>
            <a:pPr algn="ctr">
              <a:lnSpc>
                <a:spcPct val="150000"/>
              </a:lnSpc>
            </a:pPr>
            <a:r>
              <a:rPr lang="pt-BR" b="1" dirty="0" smtClean="0">
                <a:solidFill>
                  <a:srgbClr val="C00000"/>
                </a:solidFill>
              </a:rPr>
              <a:t>V</a:t>
            </a:r>
            <a:endParaRPr lang="en-US" dirty="0">
              <a:solidFill>
                <a:srgbClr val="C00000"/>
              </a:solidFill>
            </a:endParaRPr>
          </a:p>
        </p:txBody>
      </p:sp>
      <p:sp>
        <p:nvSpPr>
          <p:cNvPr id="12" name="TextBox 11"/>
          <p:cNvSpPr txBox="1"/>
          <p:nvPr/>
        </p:nvSpPr>
        <p:spPr>
          <a:xfrm>
            <a:off x="579521" y="3983868"/>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F</a:t>
            </a:r>
            <a:endParaRPr lang="en-US" dirty="0">
              <a:solidFill>
                <a:srgbClr val="C00000"/>
              </a:solidFill>
            </a:endParaRPr>
          </a:p>
        </p:txBody>
      </p:sp>
      <p:sp>
        <p:nvSpPr>
          <p:cNvPr id="13" name="TextBox 12"/>
          <p:cNvSpPr txBox="1"/>
          <p:nvPr/>
        </p:nvSpPr>
        <p:spPr>
          <a:xfrm>
            <a:off x="589046" y="3430196"/>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F</a:t>
            </a:r>
            <a:endParaRPr lang="en-US" dirty="0">
              <a:solidFill>
                <a:srgbClr val="C00000"/>
              </a:solidFill>
            </a:endParaRPr>
          </a:p>
        </p:txBody>
      </p:sp>
    </p:spTree>
    <p:extLst>
      <p:ext uri="{BB962C8B-B14F-4D97-AF65-F5344CB8AC3E}">
        <p14:creationId xmlns:p14="http://schemas.microsoft.com/office/powerpoint/2010/main" val="41949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1957197" y="1868452"/>
            <a:ext cx="7882128" cy="3785652"/>
          </a:xfrm>
          <a:prstGeom prst="rect">
            <a:avLst/>
          </a:prstGeom>
          <a:noFill/>
        </p:spPr>
        <p:txBody>
          <a:bodyPr wrap="square" rtlCol="0">
            <a:spAutoFit/>
          </a:bodyPr>
          <a:lstStyle/>
          <a:p>
            <a:pPr algn="ctr"/>
            <a:r>
              <a:rPr lang="pt-BR" sz="2400" b="1" dirty="0">
                <a:solidFill>
                  <a:schemeClr val="bg2">
                    <a:lumMod val="25000"/>
                  </a:schemeClr>
                </a:solidFill>
              </a:rPr>
              <a:t>Ao terminar Sua obra no santuário celestial, o Senhor virá à Terra para </a:t>
            </a:r>
            <a:r>
              <a:rPr lang="pt-BR" sz="2400" b="1" dirty="0" smtClean="0">
                <a:solidFill>
                  <a:schemeClr val="bg2">
                    <a:lumMod val="25000"/>
                  </a:schemeClr>
                </a:solidFill>
              </a:rPr>
              <a:t>fazer a </a:t>
            </a:r>
            <a:r>
              <a:rPr lang="pt-BR" sz="2400" b="1" dirty="0">
                <a:solidFill>
                  <a:schemeClr val="bg2">
                    <a:lumMod val="25000"/>
                  </a:schemeClr>
                </a:solidFill>
              </a:rPr>
              <a:t>“ceifa” ou “colheita” de Seu povo redimido (</a:t>
            </a:r>
            <a:r>
              <a:rPr lang="pt-BR" sz="2400" b="1" dirty="0" err="1">
                <a:solidFill>
                  <a:schemeClr val="bg2">
                    <a:lumMod val="25000"/>
                  </a:schemeClr>
                </a:solidFill>
              </a:rPr>
              <a:t>Ap</a:t>
            </a:r>
            <a:r>
              <a:rPr lang="pt-BR" sz="2400" b="1" dirty="0">
                <a:solidFill>
                  <a:schemeClr val="bg2">
                    <a:lumMod val="25000"/>
                  </a:schemeClr>
                </a:solidFill>
              </a:rPr>
              <a:t> 14:15, 16). Também trará </a:t>
            </a:r>
            <a:r>
              <a:rPr lang="pt-BR" sz="2400" b="1" dirty="0" smtClean="0">
                <a:solidFill>
                  <a:schemeClr val="bg2">
                    <a:lumMod val="25000"/>
                  </a:schemeClr>
                </a:solidFill>
              </a:rPr>
              <a:t>a retribuição </a:t>
            </a:r>
            <a:r>
              <a:rPr lang="pt-BR" sz="2400" b="1" dirty="0">
                <a:solidFill>
                  <a:schemeClr val="bg2">
                    <a:lumMod val="25000"/>
                  </a:schemeClr>
                </a:solidFill>
              </a:rPr>
              <a:t>aos ímpios por suas más escolhas. Isso é simbolizado pela imagem das uvas lançadas no lagar da cólera de Deus (</a:t>
            </a:r>
            <a:r>
              <a:rPr lang="pt-BR" sz="2400" b="1" dirty="0" err="1">
                <a:solidFill>
                  <a:schemeClr val="bg2">
                    <a:lumMod val="25000"/>
                  </a:schemeClr>
                </a:solidFill>
              </a:rPr>
              <a:t>Ap</a:t>
            </a:r>
            <a:r>
              <a:rPr lang="pt-BR" sz="2400" b="1" dirty="0">
                <a:solidFill>
                  <a:schemeClr val="bg2">
                    <a:lumMod val="25000"/>
                  </a:schemeClr>
                </a:solidFill>
              </a:rPr>
              <a:t> 14:17-20). O fim dos ímpios não se deve a um capricho divino, mas é resultado do apego ao mal. Deus porá fim ao pecado, e tudo o que estiver ligado ao mal será eliminado. É isso o que ocorre quando deixamos a Fonte de Vida. Ao rejeitar a vida que nos sustenta, nós nos entregamos à morte.</a:t>
            </a:r>
          </a:p>
        </p:txBody>
      </p:sp>
    </p:spTree>
    <p:extLst>
      <p:ext uri="{BB962C8B-B14F-4D97-AF65-F5344CB8AC3E}">
        <p14:creationId xmlns:p14="http://schemas.microsoft.com/office/powerpoint/2010/main" val="4267171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4" name="Rectangle 3"/>
          <p:cNvSpPr/>
          <p:nvPr/>
        </p:nvSpPr>
        <p:spPr>
          <a:xfrm>
            <a:off x="3583927" y="2019458"/>
            <a:ext cx="4546734" cy="3390742"/>
          </a:xfrm>
          <a:prstGeom prst="rect">
            <a:avLst/>
          </a:prstGeom>
          <a:solidFill>
            <a:srgbClr val="C8C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85619" y="2437556"/>
            <a:ext cx="3943350" cy="2554545"/>
          </a:xfrm>
          <a:prstGeom prst="rect">
            <a:avLst/>
          </a:prstGeom>
          <a:noFill/>
        </p:spPr>
        <p:txBody>
          <a:bodyPr wrap="square" rtlCol="0">
            <a:spAutoFit/>
          </a:bodyPr>
          <a:lstStyle/>
          <a:p>
            <a:pPr algn="ctr"/>
            <a:r>
              <a:rPr lang="en-US" sz="1600" b="1" dirty="0" smtClean="0">
                <a:solidFill>
                  <a:srgbClr val="484C83"/>
                </a:solidFill>
              </a:rPr>
              <a:t>MEU COMPROMISSO:</a:t>
            </a:r>
          </a:p>
          <a:p>
            <a:pPr algn="ctr"/>
            <a:endParaRPr lang="en-US" sz="1600" b="1" dirty="0"/>
          </a:p>
          <a:p>
            <a:pPr algn="ctr"/>
            <a:r>
              <a:rPr lang="pt-BR" sz="1600" b="1" dirty="0"/>
              <a:t>Entendi que os diversos rituais do santuário terrestre representavam a </a:t>
            </a:r>
            <a:r>
              <a:rPr lang="pt-BR" sz="1600" b="1" dirty="0" smtClean="0"/>
              <a:t>morte de </a:t>
            </a:r>
            <a:r>
              <a:rPr lang="pt-BR" sz="1600" b="1" dirty="0"/>
              <a:t>Cristo na cruz e Seu ministério no santuário celestial. Eu me comprometo </a:t>
            </a:r>
            <a:r>
              <a:rPr lang="pt-BR" sz="1600" b="1" dirty="0" smtClean="0"/>
              <a:t>a aceitá-Lo </a:t>
            </a:r>
            <a:r>
              <a:rPr lang="pt-BR" sz="1600" b="1" dirty="0"/>
              <a:t>como meu </a:t>
            </a:r>
            <a:r>
              <a:rPr lang="pt-BR" sz="1600" b="1" dirty="0" smtClean="0"/>
              <a:t>fiel </a:t>
            </a:r>
            <a:r>
              <a:rPr lang="pt-BR" sz="1600" b="1" dirty="0"/>
              <a:t>Sumo Sacerdote. Hoje entrego minha vida </a:t>
            </a:r>
            <a:r>
              <a:rPr lang="pt-BR" sz="1600" b="1" dirty="0" smtClean="0"/>
              <a:t>Definitivamente em </a:t>
            </a:r>
            <a:r>
              <a:rPr lang="pt-BR" sz="1600" b="1" dirty="0"/>
              <a:t>Suas mãos e reconheço que Ele é o maior </a:t>
            </a:r>
            <a:r>
              <a:rPr lang="pt-BR" sz="1600" b="1" dirty="0" smtClean="0"/>
              <a:t>interessado </a:t>
            </a:r>
            <a:r>
              <a:rPr lang="pt-BR" sz="1600" b="1" dirty="0"/>
              <a:t>em me salvar</a:t>
            </a:r>
            <a:r>
              <a:rPr lang="pt-BR" sz="1600" b="1" dirty="0" smtClean="0"/>
              <a:t>.</a:t>
            </a:r>
            <a:endParaRPr lang="en-US" sz="1600" dirty="0" smtClean="0"/>
          </a:p>
        </p:txBody>
      </p:sp>
    </p:spTree>
    <p:extLst>
      <p:ext uri="{BB962C8B-B14F-4D97-AF65-F5344CB8AC3E}">
        <p14:creationId xmlns:p14="http://schemas.microsoft.com/office/powerpoint/2010/main" val="1603478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489723" y="1296952"/>
            <a:ext cx="8025628" cy="4755148"/>
          </a:xfrm>
          <a:prstGeom prst="rect">
            <a:avLst/>
          </a:prstGeom>
          <a:noFill/>
        </p:spPr>
        <p:txBody>
          <a:bodyPr wrap="square" rtlCol="0">
            <a:spAutoFit/>
          </a:bodyPr>
          <a:lstStyle/>
          <a:p>
            <a:pPr>
              <a:spcBef>
                <a:spcPts val="1800"/>
              </a:spcBef>
            </a:pPr>
            <a:r>
              <a:rPr lang="pt-BR" b="1" dirty="0">
                <a:solidFill>
                  <a:schemeClr val="bg2">
                    <a:lumMod val="25000"/>
                  </a:schemeClr>
                </a:solidFill>
              </a:rPr>
              <a:t>As maquetes são representações em miniaturas de edifícios e cenários</a:t>
            </a:r>
            <a:r>
              <a:rPr lang="pt-BR" b="1" dirty="0" smtClean="0">
                <a:solidFill>
                  <a:schemeClr val="bg2">
                    <a:lumMod val="25000"/>
                  </a:schemeClr>
                </a:solidFill>
              </a:rPr>
              <a:t>. Apesar </a:t>
            </a:r>
            <a:r>
              <a:rPr lang="pt-BR" b="1" dirty="0">
                <a:solidFill>
                  <a:schemeClr val="bg2">
                    <a:lumMod val="25000"/>
                  </a:schemeClr>
                </a:solidFill>
              </a:rPr>
              <a:t>de parecerem casas e prédios de brinquedo, normalmente são feitas por profissionais. Graças às maquetes, os clientes podem, por exemplo, visualizar um edifício antes de ele ser construído. Uma maquete de uma cidade pode ser útil para planejar questões de urbanização, tráfego, obras, abastecimento e segurança pública, entre outras. A televisão frequentemente se vale de maquetes para reproduzir de modo barato cenários para gravações.</a:t>
            </a:r>
          </a:p>
          <a:p>
            <a:pPr>
              <a:spcBef>
                <a:spcPts val="1800"/>
              </a:spcBef>
            </a:pPr>
            <a:r>
              <a:rPr lang="pt-BR" b="1" dirty="0">
                <a:solidFill>
                  <a:schemeClr val="bg2">
                    <a:lumMod val="25000"/>
                  </a:schemeClr>
                </a:solidFill>
              </a:rPr>
              <a:t>Deus também usou uma maquete para ilustrar de forma bem didática a história da redenção do ser humano. Ele orientou o profeta Moisés, séculos antes de Cristo, para que construísse um santuário conforme um modelo apresentado a ele no monte Sinai (</a:t>
            </a:r>
            <a:r>
              <a:rPr lang="pt-BR" b="1" dirty="0" err="1">
                <a:solidFill>
                  <a:schemeClr val="bg2">
                    <a:lumMod val="25000"/>
                  </a:schemeClr>
                </a:solidFill>
              </a:rPr>
              <a:t>Êx</a:t>
            </a:r>
            <a:r>
              <a:rPr lang="pt-BR" b="1" dirty="0">
                <a:solidFill>
                  <a:schemeClr val="bg2">
                    <a:lumMod val="25000"/>
                  </a:schemeClr>
                </a:solidFill>
              </a:rPr>
              <a:t> 25:8, 9). Os vários móveis do santuário tinham propósitos específicos, e uma família de sacerdotes foi selecionada para oficiar rituais que representavam a morte de Cristo e outros aspectos do plano da salvação. Nesta lição, você descobrirá o que as visões do Apocalipse revelam sobre o santuário original do Céu, e, ao relacionar com o que acontecia na maquete terrestre, entenderá que Deus realmente Se sacrifica para nos salvar.</a:t>
            </a:r>
          </a:p>
        </p:txBody>
      </p:sp>
    </p:spTree>
    <p:extLst>
      <p:ext uri="{BB962C8B-B14F-4D97-AF65-F5344CB8AC3E}">
        <p14:creationId xmlns:p14="http://schemas.microsoft.com/office/powerpoint/2010/main" val="183258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20359" y="6092537"/>
            <a:ext cx="8751280" cy="523220"/>
          </a:xfrm>
          <a:prstGeom prst="rect">
            <a:avLst/>
          </a:prstGeom>
        </p:spPr>
        <p:txBody>
          <a:bodyPr wrap="square">
            <a:spAutoFit/>
          </a:bodyPr>
          <a:lstStyle/>
          <a:p>
            <a:pPr algn="ctr">
              <a:spcBef>
                <a:spcPts val="300"/>
              </a:spcBef>
            </a:pPr>
            <a:r>
              <a:rPr lang="pt-BR" sz="1400" b="1" i="1" dirty="0">
                <a:solidFill>
                  <a:schemeClr val="bg1"/>
                </a:solidFill>
              </a:rPr>
              <a:t>Abriu-se, então, o santuário de Deus, que se acha no céu, e foi vista a arca da Aliança no seu santuário, e sobrevieram relâmpagos, vozes, trovões, terremoto e grande saraivada. Apocalipse </a:t>
            </a:r>
            <a:r>
              <a:rPr lang="pt-BR" sz="1400" b="1" i="1" dirty="0" smtClean="0">
                <a:solidFill>
                  <a:schemeClr val="bg1"/>
                </a:solidFill>
              </a:rPr>
              <a:t>11:19</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4" name="TextBox 33"/>
          <p:cNvSpPr txBox="1"/>
          <p:nvPr/>
        </p:nvSpPr>
        <p:spPr>
          <a:xfrm>
            <a:off x="1247968" y="1740410"/>
            <a:ext cx="9696063" cy="1077218"/>
          </a:xfrm>
          <a:prstGeom prst="rect">
            <a:avLst/>
          </a:prstGeom>
          <a:noFill/>
        </p:spPr>
        <p:txBody>
          <a:bodyPr wrap="square" rtlCol="0">
            <a:spAutoFit/>
          </a:bodyPr>
          <a:lstStyle/>
          <a:p>
            <a:r>
              <a:rPr lang="pt-BR" sz="3200" b="1" dirty="0">
                <a:solidFill>
                  <a:srgbClr val="484C83"/>
                </a:solidFill>
              </a:rPr>
              <a:t>1</a:t>
            </a:r>
            <a:r>
              <a:rPr lang="pt-BR" sz="3200" b="1" dirty="0"/>
              <a:t> | O que João escreveu sobre a visão que teve do Céu? </a:t>
            </a:r>
            <a:endParaRPr lang="pt-BR" sz="3200" b="1" dirty="0" smtClean="0"/>
          </a:p>
          <a:p>
            <a:r>
              <a:rPr lang="pt-BR" sz="3200" i="1" dirty="0" smtClean="0"/>
              <a:t>Apocalipse </a:t>
            </a:r>
            <a:r>
              <a:rPr lang="pt-BR" sz="3200" i="1" dirty="0"/>
              <a:t>11:19. </a:t>
            </a:r>
            <a:r>
              <a:rPr lang="pt-BR" sz="3200" b="1" dirty="0" smtClean="0"/>
              <a:t>Assinale </a:t>
            </a:r>
            <a:r>
              <a:rPr lang="en-US" sz="3200" b="1" dirty="0" smtClean="0"/>
              <a:t>a </a:t>
            </a:r>
            <a:r>
              <a:rPr lang="en-US" sz="3200" b="1" dirty="0" err="1"/>
              <a:t>alternativa</a:t>
            </a:r>
            <a:r>
              <a:rPr lang="en-US" sz="3200" b="1" dirty="0"/>
              <a:t> </a:t>
            </a:r>
            <a:r>
              <a:rPr lang="en-US" sz="3200" b="1" dirty="0" err="1"/>
              <a:t>correta</a:t>
            </a:r>
            <a:r>
              <a:rPr lang="en-US" sz="3200" b="1" dirty="0"/>
              <a:t>.</a:t>
            </a:r>
            <a:endParaRPr lang="en-US" sz="3200" dirty="0"/>
          </a:p>
        </p:txBody>
      </p:sp>
      <p:sp>
        <p:nvSpPr>
          <p:cNvPr id="35" name="TextBox 34"/>
          <p:cNvSpPr txBox="1"/>
          <p:nvPr/>
        </p:nvSpPr>
        <p:spPr>
          <a:xfrm>
            <a:off x="1247968" y="2705402"/>
            <a:ext cx="5514392" cy="2308324"/>
          </a:xfrm>
          <a:prstGeom prst="rect">
            <a:avLst/>
          </a:prstGeom>
          <a:noFill/>
        </p:spPr>
        <p:txBody>
          <a:bodyPr wrap="square" rtlCol="0">
            <a:spAutoFit/>
          </a:bodyPr>
          <a:lstStyle/>
          <a:p>
            <a:r>
              <a:rPr lang="en-US" sz="4800" dirty="0" smtClean="0"/>
              <a:t>□</a:t>
            </a:r>
            <a:r>
              <a:rPr lang="en-US" sz="3200" dirty="0" smtClean="0"/>
              <a:t> </a:t>
            </a:r>
            <a:r>
              <a:rPr lang="pt-BR" sz="3200" dirty="0"/>
              <a:t>Ele viu o jardim de Deus</a:t>
            </a:r>
            <a:r>
              <a:rPr lang="pt-BR" sz="3200" dirty="0" smtClean="0"/>
              <a:t>.</a:t>
            </a:r>
          </a:p>
          <a:p>
            <a:r>
              <a:rPr lang="en-US" sz="4800" dirty="0" smtClean="0"/>
              <a:t>□</a:t>
            </a:r>
            <a:r>
              <a:rPr lang="en-US" sz="3200" dirty="0" smtClean="0"/>
              <a:t> </a:t>
            </a:r>
            <a:r>
              <a:rPr lang="pt-BR" sz="3200" dirty="0"/>
              <a:t>Ele viu a cidade de Deus</a:t>
            </a:r>
            <a:r>
              <a:rPr lang="pt-BR" sz="3200" dirty="0" smtClean="0"/>
              <a:t>.</a:t>
            </a:r>
          </a:p>
          <a:p>
            <a:r>
              <a:rPr lang="en-US" sz="4800" dirty="0" smtClean="0"/>
              <a:t>□</a:t>
            </a:r>
            <a:r>
              <a:rPr lang="en-US" sz="3200" dirty="0" smtClean="0"/>
              <a:t> </a:t>
            </a:r>
            <a:r>
              <a:rPr lang="pt-BR" sz="3200" dirty="0"/>
              <a:t>Ele viu o santuário de Deus</a:t>
            </a:r>
            <a:r>
              <a:rPr lang="en-US" sz="3200" dirty="0" smtClean="0"/>
              <a:t>.</a:t>
            </a:r>
            <a:endParaRPr lang="en-US" sz="3200" dirty="0"/>
          </a:p>
        </p:txBody>
      </p:sp>
      <p:sp>
        <p:nvSpPr>
          <p:cNvPr id="36" name="TextBox 35"/>
          <p:cNvSpPr txBox="1"/>
          <p:nvPr/>
        </p:nvSpPr>
        <p:spPr>
          <a:xfrm>
            <a:off x="1356725" y="4346600"/>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3543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785247" y="1782727"/>
            <a:ext cx="6387327" cy="3539430"/>
          </a:xfrm>
          <a:prstGeom prst="rect">
            <a:avLst/>
          </a:prstGeom>
          <a:noFill/>
        </p:spPr>
        <p:txBody>
          <a:bodyPr wrap="square" rtlCol="0">
            <a:spAutoFit/>
          </a:bodyPr>
          <a:lstStyle/>
          <a:p>
            <a:pPr algn="ctr"/>
            <a:r>
              <a:rPr lang="pt-BR" sz="2800" b="1" dirty="0">
                <a:solidFill>
                  <a:schemeClr val="bg2">
                    <a:lumMod val="25000"/>
                  </a:schemeClr>
                </a:solidFill>
              </a:rPr>
              <a:t>O Apocalipse é repleto de referências ao santuário celestial (</a:t>
            </a:r>
            <a:r>
              <a:rPr lang="pt-BR" sz="2800" b="1" dirty="0" err="1">
                <a:solidFill>
                  <a:schemeClr val="bg2">
                    <a:lumMod val="25000"/>
                  </a:schemeClr>
                </a:solidFill>
              </a:rPr>
              <a:t>Ap</a:t>
            </a:r>
            <a:r>
              <a:rPr lang="pt-BR" sz="2800" b="1" dirty="0">
                <a:solidFill>
                  <a:schemeClr val="bg2">
                    <a:lumMod val="25000"/>
                  </a:schemeClr>
                </a:solidFill>
              </a:rPr>
              <a:t> 7:15; 14:15, 17). </a:t>
            </a:r>
            <a:r>
              <a:rPr lang="pt-BR" sz="2800" b="1" dirty="0" smtClean="0">
                <a:solidFill>
                  <a:schemeClr val="bg2">
                    <a:lumMod val="25000"/>
                  </a:schemeClr>
                </a:solidFill>
              </a:rPr>
              <a:t>Ao </a:t>
            </a:r>
            <a:r>
              <a:rPr lang="pt-BR" sz="2800" b="1" dirty="0">
                <a:solidFill>
                  <a:schemeClr val="bg2">
                    <a:lumMod val="25000"/>
                  </a:schemeClr>
                </a:solidFill>
              </a:rPr>
              <a:t>longo do livro, João descreveu o que viu no santuário: os candelabros, o altar, </a:t>
            </a:r>
            <a:r>
              <a:rPr lang="pt-BR" sz="2800" b="1" dirty="0" smtClean="0">
                <a:solidFill>
                  <a:schemeClr val="bg2">
                    <a:lumMod val="25000"/>
                  </a:schemeClr>
                </a:solidFill>
              </a:rPr>
              <a:t>a </a:t>
            </a:r>
            <a:r>
              <a:rPr lang="pt-BR" sz="2800" b="1" dirty="0">
                <a:solidFill>
                  <a:schemeClr val="bg2">
                    <a:lumMod val="25000"/>
                  </a:schemeClr>
                </a:solidFill>
              </a:rPr>
              <a:t>arca da aliança e o </a:t>
            </a:r>
            <a:r>
              <a:rPr lang="pt-BR" sz="2800" b="1" dirty="0" err="1" smtClean="0">
                <a:solidFill>
                  <a:schemeClr val="bg2">
                    <a:lumMod val="25000"/>
                  </a:schemeClr>
                </a:solidFill>
              </a:rPr>
              <a:t>ncensário</a:t>
            </a:r>
            <a:r>
              <a:rPr lang="pt-BR" sz="2800" b="1" dirty="0" smtClean="0">
                <a:solidFill>
                  <a:schemeClr val="bg2">
                    <a:lumMod val="25000"/>
                  </a:schemeClr>
                </a:solidFill>
              </a:rPr>
              <a:t> </a:t>
            </a:r>
            <a:r>
              <a:rPr lang="pt-BR" sz="2800" b="1" dirty="0">
                <a:solidFill>
                  <a:schemeClr val="bg2">
                    <a:lumMod val="25000"/>
                  </a:schemeClr>
                </a:solidFill>
              </a:rPr>
              <a:t>(</a:t>
            </a:r>
            <a:r>
              <a:rPr lang="pt-BR" sz="2800" b="1" dirty="0" err="1">
                <a:solidFill>
                  <a:schemeClr val="bg2">
                    <a:lumMod val="25000"/>
                  </a:schemeClr>
                </a:solidFill>
              </a:rPr>
              <a:t>Ap</a:t>
            </a:r>
            <a:r>
              <a:rPr lang="pt-BR" sz="2800" b="1" dirty="0">
                <a:solidFill>
                  <a:schemeClr val="bg2">
                    <a:lumMod val="25000"/>
                  </a:schemeClr>
                </a:solidFill>
              </a:rPr>
              <a:t> 1:12; 8:3; 11:19). Na introdução de cada visão </a:t>
            </a:r>
            <a:r>
              <a:rPr lang="pt-BR" sz="2800" b="1" dirty="0" smtClean="0">
                <a:solidFill>
                  <a:schemeClr val="bg2">
                    <a:lumMod val="25000"/>
                  </a:schemeClr>
                </a:solidFill>
              </a:rPr>
              <a:t>do </a:t>
            </a:r>
            <a:r>
              <a:rPr lang="pt-BR" sz="2800" b="1" dirty="0">
                <a:solidFill>
                  <a:schemeClr val="bg2">
                    <a:lumMod val="25000"/>
                  </a:schemeClr>
                </a:solidFill>
              </a:rPr>
              <a:t>Apocalipse, é apresentada uma cena do santuário celestial.</a:t>
            </a:r>
          </a:p>
        </p:txBody>
      </p:sp>
    </p:spTree>
    <p:extLst>
      <p:ext uri="{BB962C8B-B14F-4D97-AF65-F5344CB8AC3E}">
        <p14:creationId xmlns:p14="http://schemas.microsoft.com/office/powerpoint/2010/main" val="3166541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1513" y="6073301"/>
            <a:ext cx="10848974" cy="561692"/>
          </a:xfrm>
          <a:prstGeom prst="rect">
            <a:avLst/>
          </a:prstGeom>
        </p:spPr>
        <p:txBody>
          <a:bodyPr wrap="square">
            <a:spAutoFit/>
          </a:bodyPr>
          <a:lstStyle/>
          <a:p>
            <a:pPr algn="ctr">
              <a:spcBef>
                <a:spcPts val="300"/>
              </a:spcBef>
            </a:pPr>
            <a:r>
              <a:rPr lang="pt-BR" sz="1400" b="1" i="1" baseline="30000" dirty="0" smtClean="0">
                <a:solidFill>
                  <a:schemeClr val="bg1"/>
                </a:solidFill>
              </a:rPr>
              <a:t>8</a:t>
            </a:r>
            <a:r>
              <a:rPr lang="pt-BR" sz="1400" b="1" i="1" dirty="0" smtClean="0">
                <a:solidFill>
                  <a:schemeClr val="bg1"/>
                </a:solidFill>
              </a:rPr>
              <a:t>E </a:t>
            </a:r>
            <a:r>
              <a:rPr lang="pt-BR" sz="1400" b="1" i="1" dirty="0">
                <a:solidFill>
                  <a:schemeClr val="bg1"/>
                </a:solidFill>
              </a:rPr>
              <a:t>me farão um santuário, para que eu possa habitar no meio deles.</a:t>
            </a:r>
          </a:p>
          <a:p>
            <a:pPr algn="ctr">
              <a:spcBef>
                <a:spcPts val="300"/>
              </a:spcBef>
            </a:pPr>
            <a:r>
              <a:rPr lang="pt-BR" sz="1400" b="1" i="1" baseline="30000" dirty="0" smtClean="0">
                <a:solidFill>
                  <a:schemeClr val="bg1"/>
                </a:solidFill>
              </a:rPr>
              <a:t>9</a:t>
            </a:r>
            <a:r>
              <a:rPr lang="pt-BR" sz="1400" b="1" i="1" dirty="0" smtClean="0">
                <a:solidFill>
                  <a:schemeClr val="bg1"/>
                </a:solidFill>
              </a:rPr>
              <a:t>Segundo </a:t>
            </a:r>
            <a:r>
              <a:rPr lang="pt-BR" sz="1400" b="1" i="1" dirty="0">
                <a:solidFill>
                  <a:schemeClr val="bg1"/>
                </a:solidFill>
              </a:rPr>
              <a:t>tudo o que eu te mostrar para modelo do tabernáculo e para modelo de todos os seus móveis, assim mesmo o fareis. </a:t>
            </a:r>
            <a:r>
              <a:rPr lang="pt-BR" sz="1400" b="1" i="1" dirty="0" smtClean="0">
                <a:solidFill>
                  <a:schemeClr val="bg1"/>
                </a:solidFill>
              </a:rPr>
              <a:t>Êxodo 25:8</a:t>
            </a:r>
            <a:r>
              <a:rPr lang="pt-BR" sz="1400" b="1" i="1" dirty="0" smtClean="0">
                <a:solidFill>
                  <a:schemeClr val="bg1"/>
                </a:solidFill>
              </a:rPr>
              <a:t>, 9</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7" name="TextBox 6"/>
          <p:cNvSpPr txBox="1"/>
          <p:nvPr/>
        </p:nvSpPr>
        <p:spPr>
          <a:xfrm>
            <a:off x="766762" y="1926890"/>
            <a:ext cx="10382250" cy="954107"/>
          </a:xfrm>
          <a:prstGeom prst="rect">
            <a:avLst/>
          </a:prstGeom>
          <a:noFill/>
        </p:spPr>
        <p:txBody>
          <a:bodyPr wrap="square" rtlCol="0">
            <a:spAutoFit/>
          </a:bodyPr>
          <a:lstStyle/>
          <a:p>
            <a:pPr algn="ctr"/>
            <a:r>
              <a:rPr lang="pt-BR" sz="2800" b="1" dirty="0" smtClean="0">
                <a:solidFill>
                  <a:srgbClr val="484C83"/>
                </a:solidFill>
              </a:rPr>
              <a:t>2</a:t>
            </a:r>
            <a:r>
              <a:rPr lang="pt-BR" sz="2800" b="1" dirty="0" smtClean="0"/>
              <a:t> </a:t>
            </a:r>
            <a:r>
              <a:rPr lang="pt-BR" sz="2800" b="1" dirty="0"/>
              <a:t>| Qual foi a ordem dada por Deus, ao povo de Israel, quanto à </a:t>
            </a:r>
            <a:r>
              <a:rPr lang="pt-BR" sz="2800" b="1" dirty="0" smtClean="0"/>
              <a:t>construção do santuário </a:t>
            </a:r>
            <a:r>
              <a:rPr lang="pt-BR" sz="2800" b="1" dirty="0"/>
              <a:t>terrestre? </a:t>
            </a:r>
            <a:r>
              <a:rPr lang="pt-BR" sz="2800" i="1" dirty="0"/>
              <a:t>Êxodo 25:8, 9. </a:t>
            </a:r>
            <a:r>
              <a:rPr lang="pt-BR" sz="2800" b="1" dirty="0"/>
              <a:t>Complete.</a:t>
            </a:r>
            <a:endParaRPr lang="en-US" sz="2800" dirty="0"/>
          </a:p>
        </p:txBody>
      </p:sp>
      <p:sp>
        <p:nvSpPr>
          <p:cNvPr id="8" name="Rectangle 7"/>
          <p:cNvSpPr/>
          <p:nvPr/>
        </p:nvSpPr>
        <p:spPr>
          <a:xfrm>
            <a:off x="1195386" y="3053655"/>
            <a:ext cx="9953626" cy="1867178"/>
          </a:xfrm>
          <a:prstGeom prst="rect">
            <a:avLst/>
          </a:prstGeom>
        </p:spPr>
        <p:txBody>
          <a:bodyPr wrap="square">
            <a:spAutoFit/>
          </a:bodyPr>
          <a:lstStyle/>
          <a:p>
            <a:pPr>
              <a:spcBef>
                <a:spcPts val="200"/>
              </a:spcBef>
              <a:spcAft>
                <a:spcPts val="200"/>
              </a:spcAft>
            </a:pPr>
            <a:r>
              <a:rPr lang="pt-BR" sz="2800" dirty="0"/>
              <a:t>“E Me farão um </a:t>
            </a:r>
            <a:r>
              <a:rPr lang="pt-BR" sz="2800" dirty="0" smtClean="0"/>
              <a:t>____________, </a:t>
            </a:r>
            <a:r>
              <a:rPr lang="pt-BR" sz="2800" dirty="0"/>
              <a:t>para que Eu possa </a:t>
            </a:r>
            <a:r>
              <a:rPr lang="pt-BR" sz="2800" dirty="0" smtClean="0"/>
              <a:t>____________ no </a:t>
            </a:r>
            <a:r>
              <a:rPr lang="pt-BR" sz="2800" dirty="0"/>
              <a:t>meio deles. Segundo </a:t>
            </a:r>
            <a:r>
              <a:rPr lang="pt-BR" sz="2800" dirty="0" smtClean="0"/>
              <a:t>____________ o </a:t>
            </a:r>
            <a:r>
              <a:rPr lang="pt-BR" sz="2800" dirty="0"/>
              <a:t>que </a:t>
            </a:r>
            <a:r>
              <a:rPr lang="pt-BR" sz="2800" dirty="0" smtClean="0"/>
              <a:t>_____________ </a:t>
            </a:r>
            <a:r>
              <a:rPr lang="pt-BR" sz="2800" dirty="0"/>
              <a:t>te </a:t>
            </a:r>
            <a:r>
              <a:rPr lang="pt-BR" sz="2800" dirty="0" smtClean="0"/>
              <a:t>mostrar para   _________________</a:t>
            </a:r>
            <a:r>
              <a:rPr lang="pt-BR" sz="2800" dirty="0"/>
              <a:t>do </a:t>
            </a:r>
            <a:r>
              <a:rPr lang="pt-BR" sz="2800" dirty="0" smtClean="0"/>
              <a:t>tabernáculo </a:t>
            </a:r>
            <a:r>
              <a:rPr lang="pt-BR" sz="2800" dirty="0"/>
              <a:t>e para modelo de todos os </a:t>
            </a:r>
            <a:r>
              <a:rPr lang="pt-BR" sz="2800" dirty="0" smtClean="0"/>
              <a:t>seus móveis</a:t>
            </a:r>
            <a:r>
              <a:rPr lang="pt-BR" sz="2800" dirty="0"/>
              <a:t>, assim mesmo o fareis.”</a:t>
            </a:r>
            <a:endParaRPr lang="en-US" sz="2800" dirty="0"/>
          </a:p>
        </p:txBody>
      </p:sp>
      <p:sp>
        <p:nvSpPr>
          <p:cNvPr id="9" name="TextBox 8"/>
          <p:cNvSpPr txBox="1"/>
          <p:nvPr/>
        </p:nvSpPr>
        <p:spPr>
          <a:xfrm>
            <a:off x="4000968" y="3053655"/>
            <a:ext cx="1326582" cy="464871"/>
          </a:xfrm>
          <a:prstGeom prst="rect">
            <a:avLst/>
          </a:prstGeom>
          <a:noFill/>
        </p:spPr>
        <p:txBody>
          <a:bodyPr wrap="none" rtlCol="0">
            <a:spAutoFit/>
          </a:bodyPr>
          <a:lstStyle/>
          <a:p>
            <a:pPr algn="ctr">
              <a:lnSpc>
                <a:spcPct val="150000"/>
              </a:lnSpc>
            </a:pPr>
            <a:r>
              <a:rPr lang="pt-BR" b="1" dirty="0" smtClean="0">
                <a:solidFill>
                  <a:srgbClr val="C00000"/>
                </a:solidFill>
              </a:rPr>
              <a:t>SANTUÁRIO</a:t>
            </a:r>
            <a:endParaRPr lang="en-US" dirty="0">
              <a:solidFill>
                <a:srgbClr val="C00000"/>
              </a:solidFill>
            </a:endParaRPr>
          </a:p>
        </p:txBody>
      </p:sp>
      <p:sp>
        <p:nvSpPr>
          <p:cNvPr id="10" name="TextBox 9"/>
          <p:cNvSpPr txBox="1"/>
          <p:nvPr/>
        </p:nvSpPr>
        <p:spPr>
          <a:xfrm>
            <a:off x="9094869" y="3053654"/>
            <a:ext cx="1025730" cy="464871"/>
          </a:xfrm>
          <a:prstGeom prst="rect">
            <a:avLst/>
          </a:prstGeom>
          <a:noFill/>
        </p:spPr>
        <p:txBody>
          <a:bodyPr wrap="none" rtlCol="0">
            <a:spAutoFit/>
          </a:bodyPr>
          <a:lstStyle/>
          <a:p>
            <a:pPr algn="ctr">
              <a:lnSpc>
                <a:spcPct val="150000"/>
              </a:lnSpc>
            </a:pPr>
            <a:r>
              <a:rPr lang="pt-BR" b="1" dirty="0" smtClean="0">
                <a:solidFill>
                  <a:srgbClr val="C00000"/>
                </a:solidFill>
              </a:rPr>
              <a:t>HABITAR</a:t>
            </a:r>
            <a:endParaRPr lang="en-US" dirty="0">
              <a:solidFill>
                <a:srgbClr val="C00000"/>
              </a:solidFill>
            </a:endParaRPr>
          </a:p>
        </p:txBody>
      </p:sp>
      <p:sp>
        <p:nvSpPr>
          <p:cNvPr id="11" name="TextBox 10"/>
          <p:cNvSpPr txBox="1"/>
          <p:nvPr/>
        </p:nvSpPr>
        <p:spPr>
          <a:xfrm>
            <a:off x="5466495" y="3468273"/>
            <a:ext cx="750526" cy="464871"/>
          </a:xfrm>
          <a:prstGeom prst="rect">
            <a:avLst/>
          </a:prstGeom>
          <a:noFill/>
        </p:spPr>
        <p:txBody>
          <a:bodyPr wrap="none" rtlCol="0">
            <a:spAutoFit/>
          </a:bodyPr>
          <a:lstStyle/>
          <a:p>
            <a:pPr algn="ctr">
              <a:lnSpc>
                <a:spcPct val="150000"/>
              </a:lnSpc>
            </a:pPr>
            <a:r>
              <a:rPr lang="pt-BR" b="1" dirty="0" smtClean="0">
                <a:solidFill>
                  <a:srgbClr val="C00000"/>
                </a:solidFill>
              </a:rPr>
              <a:t>TUDO</a:t>
            </a:r>
            <a:endParaRPr lang="en-US" dirty="0">
              <a:solidFill>
                <a:srgbClr val="C00000"/>
              </a:solidFill>
            </a:endParaRPr>
          </a:p>
        </p:txBody>
      </p:sp>
      <p:sp>
        <p:nvSpPr>
          <p:cNvPr id="12" name="TextBox 11"/>
          <p:cNvSpPr txBox="1"/>
          <p:nvPr/>
        </p:nvSpPr>
        <p:spPr>
          <a:xfrm>
            <a:off x="8945805" y="3477340"/>
            <a:ext cx="447558" cy="464871"/>
          </a:xfrm>
          <a:prstGeom prst="rect">
            <a:avLst/>
          </a:prstGeom>
          <a:noFill/>
        </p:spPr>
        <p:txBody>
          <a:bodyPr wrap="none" rtlCol="0">
            <a:spAutoFit/>
          </a:bodyPr>
          <a:lstStyle/>
          <a:p>
            <a:pPr algn="ctr">
              <a:lnSpc>
                <a:spcPct val="150000"/>
              </a:lnSpc>
            </a:pPr>
            <a:r>
              <a:rPr lang="pt-BR" b="1" dirty="0" smtClean="0">
                <a:solidFill>
                  <a:srgbClr val="C00000"/>
                </a:solidFill>
              </a:rPr>
              <a:t>EU</a:t>
            </a:r>
            <a:endParaRPr lang="en-US" dirty="0">
              <a:solidFill>
                <a:srgbClr val="C00000"/>
              </a:solidFill>
            </a:endParaRPr>
          </a:p>
        </p:txBody>
      </p:sp>
      <p:sp>
        <p:nvSpPr>
          <p:cNvPr id="13" name="TextBox 12"/>
          <p:cNvSpPr txBox="1"/>
          <p:nvPr/>
        </p:nvSpPr>
        <p:spPr>
          <a:xfrm>
            <a:off x="4358609" y="3900774"/>
            <a:ext cx="1049454" cy="464871"/>
          </a:xfrm>
          <a:prstGeom prst="rect">
            <a:avLst/>
          </a:prstGeom>
          <a:noFill/>
        </p:spPr>
        <p:txBody>
          <a:bodyPr wrap="none" rtlCol="0">
            <a:spAutoFit/>
          </a:bodyPr>
          <a:lstStyle/>
          <a:p>
            <a:pPr algn="ctr">
              <a:lnSpc>
                <a:spcPct val="150000"/>
              </a:lnSpc>
            </a:pPr>
            <a:r>
              <a:rPr lang="pt-BR" b="1" dirty="0" smtClean="0">
                <a:solidFill>
                  <a:srgbClr val="C00000"/>
                </a:solidFill>
              </a:rPr>
              <a:t>MODELO</a:t>
            </a:r>
            <a:endParaRPr lang="en-US" dirty="0">
              <a:solidFill>
                <a:srgbClr val="C00000"/>
              </a:solidFill>
            </a:endParaRPr>
          </a:p>
        </p:txBody>
      </p:sp>
    </p:spTree>
    <p:extLst>
      <p:ext uri="{BB962C8B-B14F-4D97-AF65-F5344CB8AC3E}">
        <p14:creationId xmlns:p14="http://schemas.microsoft.com/office/powerpoint/2010/main" val="155785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785246" y="1782727"/>
            <a:ext cx="6530203" cy="3170099"/>
          </a:xfrm>
          <a:prstGeom prst="rect">
            <a:avLst/>
          </a:prstGeom>
          <a:noFill/>
        </p:spPr>
        <p:txBody>
          <a:bodyPr wrap="square" rtlCol="0">
            <a:spAutoFit/>
          </a:bodyPr>
          <a:lstStyle/>
          <a:p>
            <a:r>
              <a:rPr lang="pt-BR" sz="2000" b="1" dirty="0">
                <a:solidFill>
                  <a:schemeClr val="bg2">
                    <a:lumMod val="25000"/>
                  </a:schemeClr>
                </a:solidFill>
              </a:rPr>
              <a:t>Embora Deus não Se limite a um edifício humano (1Rs 8:27), </a:t>
            </a:r>
            <a:r>
              <a:rPr lang="pt-BR" sz="2000" b="1" dirty="0" smtClean="0">
                <a:solidFill>
                  <a:schemeClr val="bg2">
                    <a:lumMod val="25000"/>
                  </a:schemeClr>
                </a:solidFill>
              </a:rPr>
              <a:t>a </a:t>
            </a:r>
            <a:r>
              <a:rPr lang="pt-BR" sz="2000" b="1" dirty="0">
                <a:solidFill>
                  <a:schemeClr val="bg2">
                    <a:lumMod val="25000"/>
                  </a:schemeClr>
                </a:solidFill>
              </a:rPr>
              <a:t>construção de um santuário proporcionava um centro visível para o verdadeiro culto, servindo como manifestação da presença divina, como demonstração do plano da salvação e antídoto contra a adoração pagã. Na ocasião, Deus mostrou a Moisés um modelo do “verdadeiro tabernáculo” (</a:t>
            </a:r>
            <a:r>
              <a:rPr lang="pt-BR" sz="2000" b="1" dirty="0" err="1">
                <a:solidFill>
                  <a:schemeClr val="bg2">
                    <a:lumMod val="25000"/>
                  </a:schemeClr>
                </a:solidFill>
              </a:rPr>
              <a:t>Hb</a:t>
            </a:r>
            <a:r>
              <a:rPr lang="pt-BR" sz="2000" b="1" dirty="0">
                <a:solidFill>
                  <a:schemeClr val="bg2">
                    <a:lumMod val="25000"/>
                  </a:schemeClr>
                </a:solidFill>
              </a:rPr>
              <a:t> 8:2) existente no Céu. Dessa forma, o santuário terrestre era uma cópia adaptada da realidade celestial, que deveria representar os diversos aspectos do ministério de Cristo em favor da humanidade perdida.</a:t>
            </a:r>
          </a:p>
        </p:txBody>
      </p:sp>
      <p:pic>
        <p:nvPicPr>
          <p:cNvPr id="4" name="Picture 3"/>
          <p:cNvPicPr>
            <a:picLocks noChangeAspect="1"/>
          </p:cNvPicPr>
          <p:nvPr/>
        </p:nvPicPr>
        <p:blipFill>
          <a:blip r:embed="rId4"/>
          <a:stretch>
            <a:fillRect/>
          </a:stretch>
        </p:blipFill>
        <p:spPr>
          <a:xfrm>
            <a:off x="991015" y="2607659"/>
            <a:ext cx="1528157" cy="1520234"/>
          </a:xfrm>
          <a:prstGeom prst="rect">
            <a:avLst/>
          </a:prstGeom>
        </p:spPr>
      </p:pic>
    </p:spTree>
    <p:extLst>
      <p:ext uri="{BB962C8B-B14F-4D97-AF65-F5344CB8AC3E}">
        <p14:creationId xmlns:p14="http://schemas.microsoft.com/office/powerpoint/2010/main" val="3897018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EBDD5"/>
            </a:gs>
            <a:gs pos="90259">
              <a:srgbClr val="BEBDD5"/>
            </a:gs>
            <a:gs pos="83000">
              <a:srgbClr val="BEBDD5"/>
            </a:gs>
            <a:gs pos="100000">
              <a:srgbClr val="BEBDD5"/>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0" y="5850294"/>
            <a:ext cx="12192000" cy="1007706"/>
          </a:xfrm>
          <a:prstGeom prst="rect">
            <a:avLst/>
          </a:prstGeom>
          <a:solidFill>
            <a:srgbClr val="888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47294" y="6092537"/>
            <a:ext cx="8830760" cy="523220"/>
          </a:xfrm>
          <a:prstGeom prst="rect">
            <a:avLst/>
          </a:prstGeom>
        </p:spPr>
        <p:txBody>
          <a:bodyPr wrap="square">
            <a:spAutoFit/>
          </a:bodyPr>
          <a:lstStyle/>
          <a:p>
            <a:pPr algn="ctr">
              <a:spcBef>
                <a:spcPts val="300"/>
              </a:spcBef>
            </a:pPr>
            <a:r>
              <a:rPr lang="pt-BR" sz="1400" b="1" i="1" dirty="0">
                <a:solidFill>
                  <a:schemeClr val="bg1"/>
                </a:solidFill>
              </a:rPr>
              <a:t>Estes receberam de Moisés todas as ofertas que os filhos de Israel haviam trazido para a obra do serviço do santuário, para fazê-la; e, ainda, cada manhã o povo trazia a Moisés ofertas voluntárias. </a:t>
            </a:r>
            <a:r>
              <a:rPr lang="pt-BR" sz="1400" b="1" i="1" dirty="0" smtClean="0">
                <a:solidFill>
                  <a:schemeClr val="bg1"/>
                </a:solidFill>
              </a:rPr>
              <a:t>Êxodo 36:3</a:t>
            </a:r>
            <a:endParaRPr lang="en-US" sz="1400" b="1" i="1" dirty="0">
              <a:solidFill>
                <a:schemeClr val="bg1"/>
              </a:solidFill>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9" name="TextBox 8"/>
          <p:cNvSpPr txBox="1"/>
          <p:nvPr/>
        </p:nvSpPr>
        <p:spPr>
          <a:xfrm>
            <a:off x="2523472" y="3141716"/>
            <a:ext cx="6719980" cy="880369"/>
          </a:xfrm>
          <a:prstGeom prst="rect">
            <a:avLst/>
          </a:prstGeom>
          <a:noFill/>
        </p:spPr>
        <p:txBody>
          <a:bodyPr wrap="none" rtlCol="0">
            <a:spAutoFit/>
          </a:bodyPr>
          <a:lstStyle/>
          <a:p>
            <a:pPr algn="ctr">
              <a:lnSpc>
                <a:spcPct val="150000"/>
              </a:lnSpc>
            </a:pPr>
            <a:r>
              <a:rPr lang="pt-BR" b="1" dirty="0">
                <a:solidFill>
                  <a:srgbClr val="C00000"/>
                </a:solidFill>
              </a:rPr>
              <a:t>O santuário terrestre foi construído com recursos dos israelitas, </a:t>
            </a:r>
            <a:endParaRPr lang="pt-BR" b="1" dirty="0" smtClean="0">
              <a:solidFill>
                <a:srgbClr val="C00000"/>
              </a:solidFill>
            </a:endParaRPr>
          </a:p>
          <a:p>
            <a:pPr algn="ctr">
              <a:lnSpc>
                <a:spcPct val="150000"/>
              </a:lnSpc>
            </a:pPr>
            <a:r>
              <a:rPr lang="pt-BR" b="1" dirty="0" smtClean="0">
                <a:solidFill>
                  <a:srgbClr val="C00000"/>
                </a:solidFill>
              </a:rPr>
              <a:t>que </a:t>
            </a:r>
            <a:r>
              <a:rPr lang="pt-BR" b="1" dirty="0">
                <a:solidFill>
                  <a:srgbClr val="C00000"/>
                </a:solidFill>
              </a:rPr>
              <a:t>receberam um chamado de Moisés para a “oferta do santuário”.</a:t>
            </a:r>
            <a:endParaRPr lang="en-US" dirty="0">
              <a:solidFill>
                <a:srgbClr val="C00000"/>
              </a:solidFill>
            </a:endParaRPr>
          </a:p>
        </p:txBody>
      </p:sp>
      <p:cxnSp>
        <p:nvCxnSpPr>
          <p:cNvPr id="10" name="Straight Connector 9"/>
          <p:cNvCxnSpPr/>
          <p:nvPr/>
        </p:nvCxnSpPr>
        <p:spPr>
          <a:xfrm>
            <a:off x="1581150" y="3606587"/>
            <a:ext cx="925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1962" y="2101570"/>
            <a:ext cx="11401425" cy="1077218"/>
          </a:xfrm>
          <a:prstGeom prst="rect">
            <a:avLst/>
          </a:prstGeom>
          <a:noFill/>
        </p:spPr>
        <p:txBody>
          <a:bodyPr wrap="square" rtlCol="0">
            <a:spAutoFit/>
          </a:bodyPr>
          <a:lstStyle/>
          <a:p>
            <a:pPr algn="ctr"/>
            <a:r>
              <a:rPr lang="pt-BR" sz="3200" b="1" dirty="0" smtClean="0">
                <a:solidFill>
                  <a:srgbClr val="484C83"/>
                </a:solidFill>
              </a:rPr>
              <a:t>3</a:t>
            </a:r>
            <a:r>
              <a:rPr lang="pt-BR" sz="3200" b="1" dirty="0" smtClean="0"/>
              <a:t> </a:t>
            </a:r>
            <a:r>
              <a:rPr lang="pt-BR" sz="3200" b="1" dirty="0"/>
              <a:t>| Por que meios o santuário terrestre foi construído? </a:t>
            </a:r>
            <a:endParaRPr lang="pt-BR" sz="3200" b="1" dirty="0" smtClean="0"/>
          </a:p>
          <a:p>
            <a:pPr algn="ctr"/>
            <a:r>
              <a:rPr lang="pt-BR" sz="3200" i="1" dirty="0" smtClean="0"/>
              <a:t>Êxodo </a:t>
            </a:r>
            <a:r>
              <a:rPr lang="pt-BR" sz="3200" i="1" dirty="0"/>
              <a:t>36:3</a:t>
            </a:r>
            <a:endParaRPr lang="en-US" sz="3200" dirty="0"/>
          </a:p>
        </p:txBody>
      </p:sp>
      <p:cxnSp>
        <p:nvCxnSpPr>
          <p:cNvPr id="12" name="Straight Connector 11"/>
          <p:cNvCxnSpPr/>
          <p:nvPr/>
        </p:nvCxnSpPr>
        <p:spPr>
          <a:xfrm>
            <a:off x="1581150" y="4022085"/>
            <a:ext cx="9258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0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4" cy="633298"/>
          </a:xfrm>
          <a:prstGeom prst="rect">
            <a:avLst/>
          </a:prstGeom>
        </p:spPr>
      </p:pic>
      <p:sp>
        <p:nvSpPr>
          <p:cNvPr id="3" name="TextBox 2"/>
          <p:cNvSpPr txBox="1"/>
          <p:nvPr/>
        </p:nvSpPr>
        <p:spPr>
          <a:xfrm>
            <a:off x="2238375" y="2125627"/>
            <a:ext cx="7067549" cy="3046988"/>
          </a:xfrm>
          <a:prstGeom prst="rect">
            <a:avLst/>
          </a:prstGeom>
          <a:noFill/>
        </p:spPr>
        <p:txBody>
          <a:bodyPr wrap="square" rtlCol="0">
            <a:spAutoFit/>
          </a:bodyPr>
          <a:lstStyle/>
          <a:p>
            <a:pPr algn="ctr"/>
            <a:r>
              <a:rPr lang="pt-BR" sz="2400" b="1" dirty="0">
                <a:solidFill>
                  <a:schemeClr val="bg2">
                    <a:lumMod val="25000"/>
                  </a:schemeClr>
                </a:solidFill>
              </a:rPr>
              <a:t>O santuário terrestre foi construído com recursos dos israelitas, que receberam um chamado de Moisés para a “oferta do santuário” (v. 6). Eles manifestaram uma dedicação tão grande que as ofertas foram mais do que o sufi ciente para a construção (v. 7). O plano divino para a manutenção de Sua igreja nos tempos antigos e atuais são os dízimos e as ofertas planejadas e sistemáticas (</a:t>
            </a:r>
            <a:r>
              <a:rPr lang="pt-BR" sz="2400" b="1" dirty="0" err="1">
                <a:solidFill>
                  <a:schemeClr val="bg2">
                    <a:lumMod val="25000"/>
                  </a:schemeClr>
                </a:solidFill>
              </a:rPr>
              <a:t>Gn</a:t>
            </a:r>
            <a:r>
              <a:rPr lang="pt-BR" sz="2400" b="1" dirty="0">
                <a:solidFill>
                  <a:schemeClr val="bg2">
                    <a:lumMod val="25000"/>
                  </a:schemeClr>
                </a:solidFill>
              </a:rPr>
              <a:t> 14:20; 28:22; Ml 3:10; 2Co 9:7).</a:t>
            </a:r>
          </a:p>
        </p:txBody>
      </p:sp>
    </p:spTree>
    <p:extLst>
      <p:ext uri="{BB962C8B-B14F-4D97-AF65-F5344CB8AC3E}">
        <p14:creationId xmlns:p14="http://schemas.microsoft.com/office/powerpoint/2010/main" val="925051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6899</TotalTime>
  <Words>3180</Words>
  <Application>Microsoft Office PowerPoint</Application>
  <PresentationFormat>Widescreen</PresentationFormat>
  <Paragraphs>127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254</cp:revision>
  <dcterms:created xsi:type="dcterms:W3CDTF">2019-02-15T00:40:10Z</dcterms:created>
  <dcterms:modified xsi:type="dcterms:W3CDTF">2019-03-01T12:04:05Z</dcterms:modified>
</cp:coreProperties>
</file>