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476" r:id="rId4"/>
    <p:sldId id="360" r:id="rId5"/>
    <p:sldId id="574" r:id="rId6"/>
    <p:sldId id="575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DD8"/>
    <a:srgbClr val="A2C0CE"/>
    <a:srgbClr val="C1D1C7"/>
    <a:srgbClr val="B6CABE"/>
    <a:srgbClr val="A3BDAD"/>
    <a:srgbClr val="D9BBB1"/>
    <a:srgbClr val="E2CCC4"/>
    <a:srgbClr val="BEBDD5"/>
    <a:srgbClr val="8887B3"/>
    <a:srgbClr val="B3C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172" y="6092537"/>
            <a:ext cx="704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Vi outro anjo voando pelo meio do céu, tendo um evangelho eterno para pregar aos que se assentam sobre a terra, e a cada nação, e tribo, e língua, e povo.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14:6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604" y="2063175"/>
            <a:ext cx="992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5556D"/>
                </a:solidFill>
              </a:rPr>
              <a:t>4</a:t>
            </a:r>
            <a:r>
              <a:rPr lang="pt-BR" sz="2800" b="1" dirty="0" smtClean="0"/>
              <a:t> </a:t>
            </a:r>
            <a:r>
              <a:rPr lang="pt-BR" sz="2800" b="1" dirty="0"/>
              <a:t>| Qual será o alcance da pregação do evangelho eterno antes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da </a:t>
            </a:r>
            <a:r>
              <a:rPr lang="pt-BR" sz="2800" b="1" dirty="0"/>
              <a:t>volta </a:t>
            </a:r>
            <a:r>
              <a:rPr lang="pt-BR" sz="2800" b="1" dirty="0" smtClean="0"/>
              <a:t>de </a:t>
            </a:r>
            <a:r>
              <a:rPr lang="en-US" sz="2800" b="1" dirty="0" smtClean="0"/>
              <a:t>Jesus</a:t>
            </a:r>
            <a:r>
              <a:rPr lang="en-US" sz="2800" b="1" dirty="0"/>
              <a:t>? </a:t>
            </a:r>
            <a:r>
              <a:rPr lang="en-US" sz="2800" i="1" dirty="0" err="1"/>
              <a:t>Apocalipse</a:t>
            </a:r>
            <a:r>
              <a:rPr lang="en-US" sz="2800" i="1" dirty="0"/>
              <a:t> 14:6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41529" y="3017282"/>
            <a:ext cx="9763515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“[…] tendo um evangelho eterno </a:t>
            </a:r>
            <a:r>
              <a:rPr lang="pt-BR" sz="2800" dirty="0" smtClean="0"/>
              <a:t>___________________ </a:t>
            </a:r>
            <a:r>
              <a:rPr lang="pt-BR" sz="2800" dirty="0"/>
              <a:t>aos </a:t>
            </a:r>
            <a:r>
              <a:rPr lang="pt-BR" sz="2800" dirty="0" smtClean="0"/>
              <a:t>que </a:t>
            </a:r>
            <a:r>
              <a:rPr lang="pt-BR" sz="2800" dirty="0"/>
              <a:t>se </a:t>
            </a:r>
            <a:r>
              <a:rPr lang="pt-BR" sz="2800" dirty="0" smtClean="0"/>
              <a:t>assentam sobre </a:t>
            </a:r>
            <a:r>
              <a:rPr lang="pt-BR" sz="2800" dirty="0"/>
              <a:t>a terra, e a cada </a:t>
            </a:r>
            <a:r>
              <a:rPr lang="pt-BR" sz="2800" dirty="0" smtClean="0"/>
              <a:t> ____________________,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e ______________________, </a:t>
            </a:r>
            <a:r>
              <a:rPr lang="en-US" sz="2800" dirty="0" smtClean="0"/>
              <a:t>e ______________________,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e _____________________ </a:t>
            </a:r>
            <a:r>
              <a:rPr lang="en-US" sz="2800" dirty="0"/>
              <a:t>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6717" y="3009679"/>
            <a:ext cx="153298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PARA PREGAR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2196" y="3438372"/>
            <a:ext cx="887359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NAÇÃO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0121" y="3917503"/>
            <a:ext cx="77457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TRIBO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9685" y="3897547"/>
            <a:ext cx="92705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LÍNGUA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5994" y="4401318"/>
            <a:ext cx="74687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POVO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839877"/>
            <a:ext cx="7219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2">
                    <a:lumMod val="25000"/>
                  </a:schemeClr>
                </a:solidFill>
              </a:rPr>
              <a:t>A ressurreição das duas testemunhas representa a ressurreição do </a:t>
            </a:r>
            <a:r>
              <a:rPr lang="pt-BR" sz="2400" b="1" smtClean="0">
                <a:solidFill>
                  <a:schemeClr val="bg2">
                    <a:lumMod val="25000"/>
                  </a:schemeClr>
                </a:solidFill>
              </a:rPr>
              <a:t>testemunho bíblico</a:t>
            </a:r>
            <a:r>
              <a:rPr lang="pt-BR" sz="2400" b="1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Após o término do Reinado de Terror, foram organizadas as primeiras sociedades bíblicas, e as Escrituras têm alcançado todo o planeta como o livro mais impresso da história da humanidade. O Apocalipse fala do evangelho eterno, que é a revelação de Deus, conforme está na Bíblia. Por isso, a Bíblia traz uma advertência divina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22:18, 19), alertando os fiéis sobre a importância de preservar todo o conteúdo da revelação.</a:t>
            </a:r>
          </a:p>
        </p:txBody>
      </p:sp>
    </p:spTree>
    <p:extLst>
      <p:ext uri="{BB962C8B-B14F-4D97-AF65-F5344CB8AC3E}">
        <p14:creationId xmlns:p14="http://schemas.microsoft.com/office/powerpoint/2010/main" val="33379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172" y="6092537"/>
            <a:ext cx="704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dizendo, em grande voz: Temei a Deus e dai-lhe glória, pois é chegada a hora do seu juízo; e adorai aquele que fez o céu, e a terra, e o mar, e as fontes das águas.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14:7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3950" y="1743406"/>
            <a:ext cx="10127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5556D"/>
                </a:solidFill>
              </a:rPr>
              <a:t>5</a:t>
            </a:r>
            <a:r>
              <a:rPr lang="pt-BR" sz="2800" b="1" dirty="0" smtClean="0"/>
              <a:t> </a:t>
            </a:r>
            <a:r>
              <a:rPr lang="pt-BR" sz="2800" b="1" dirty="0"/>
              <a:t>| Qual é a primeira mensagem especial de Deus para os últimos </a:t>
            </a:r>
            <a:r>
              <a:rPr lang="pt-BR" sz="2800" b="1" dirty="0" smtClean="0"/>
              <a:t>momentos da história </a:t>
            </a:r>
            <a:r>
              <a:rPr lang="pt-BR" sz="2800" b="1" dirty="0"/>
              <a:t>deste mundo? </a:t>
            </a:r>
            <a:r>
              <a:rPr lang="pt-BR" sz="2800" i="1" dirty="0"/>
              <a:t>Apocalipse 14:7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336017" y="2786725"/>
            <a:ext cx="9915524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“_________________</a:t>
            </a:r>
            <a:r>
              <a:rPr lang="pt-BR" sz="2800" dirty="0"/>
              <a:t>a Deus e dai-Lhe </a:t>
            </a:r>
            <a:r>
              <a:rPr lang="pt-BR" sz="2800" dirty="0" smtClean="0"/>
              <a:t>_____________________,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pois </a:t>
            </a:r>
            <a:r>
              <a:rPr lang="pt-BR" sz="2800" dirty="0"/>
              <a:t>é </a:t>
            </a:r>
            <a:r>
              <a:rPr lang="pt-BR" sz="2800" dirty="0" smtClean="0"/>
              <a:t>chegada a </a:t>
            </a:r>
            <a:r>
              <a:rPr lang="pt-BR" sz="2800" dirty="0"/>
              <a:t>hora do Seu </a:t>
            </a:r>
            <a:r>
              <a:rPr lang="pt-BR" sz="2800" dirty="0" smtClean="0"/>
              <a:t>__________________________; </a:t>
            </a:r>
            <a:r>
              <a:rPr lang="pt-BR" sz="2800" dirty="0"/>
              <a:t>e </a:t>
            </a:r>
            <a:endParaRPr lang="pt-BR" sz="2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_______________________ </a:t>
            </a:r>
            <a:r>
              <a:rPr lang="pt-BR" sz="2800" dirty="0"/>
              <a:t>Aquele </a:t>
            </a:r>
            <a:r>
              <a:rPr lang="pt-BR" sz="2800" dirty="0" smtClean="0"/>
              <a:t>que fez </a:t>
            </a:r>
            <a:r>
              <a:rPr lang="pt-BR" sz="2800" dirty="0"/>
              <a:t>o céu, e a terra, e o mar e as </a:t>
            </a:r>
            <a:r>
              <a:rPr lang="pt-BR" sz="2800" dirty="0" smtClean="0"/>
              <a:t>_____________________ </a:t>
            </a:r>
            <a:r>
              <a:rPr lang="pt-BR" sz="2800" dirty="0"/>
              <a:t>das águas.”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0685" y="2786725"/>
            <a:ext cx="78579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TEMEI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6085" y="2786724"/>
            <a:ext cx="91159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GLÓRIA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9079" y="3281090"/>
            <a:ext cx="73590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JUÍZO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982" y="3726911"/>
            <a:ext cx="95571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ADORAI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0505" y="4164329"/>
            <a:ext cx="92935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FONTES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099" y="1677952"/>
            <a:ext cx="7781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Essa mensagem é uma resposta à teoria da evolução, pois exige a adoração a Deus como Criador. Dos Dez Mandamentos divinos concedidos no monte Sinai, o quarto mandamento, que trata da santificação do sábado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Êx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20:8-11), também afirma que Deus é o Criador. Portanto, na primeira mensagem, o convite do anjo do Senhor à adoração tem como pano de fundo o mandamento esquecido, o sábado.</a:t>
            </a:r>
          </a:p>
        </p:txBody>
      </p:sp>
    </p:spTree>
    <p:extLst>
      <p:ext uri="{BB962C8B-B14F-4D97-AF65-F5344CB8AC3E}">
        <p14:creationId xmlns:p14="http://schemas.microsoft.com/office/powerpoint/2010/main" val="33044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172" y="6092537"/>
            <a:ext cx="704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Seguiu-se outro anjo, o segundo, dizendo: Caiu, caiu a grande Babilônia que tem dado a beber a todas as nações do vinho da fúria da sua prostituição.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14:8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159" y="2041104"/>
            <a:ext cx="1005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5556D"/>
                </a:solidFill>
              </a:rPr>
              <a:t>6</a:t>
            </a:r>
            <a:r>
              <a:rPr lang="pt-BR" sz="3200" b="1" dirty="0" smtClean="0"/>
              <a:t> </a:t>
            </a:r>
            <a:r>
              <a:rPr lang="pt-BR" sz="3200" b="1" dirty="0"/>
              <a:t>| Qual é a mensagem do segundo anjo? </a:t>
            </a:r>
            <a:r>
              <a:rPr lang="pt-BR" sz="3200" i="1" dirty="0"/>
              <a:t>Apocalipse 14:8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68159" y="2879626"/>
            <a:ext cx="9731833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“____________________, ____________________ </a:t>
            </a:r>
            <a:endParaRPr lang="en-US" sz="3200" dirty="0" smtClean="0"/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200" dirty="0" smtClean="0"/>
              <a:t>a </a:t>
            </a:r>
            <a:r>
              <a:rPr lang="en-US" sz="3200" dirty="0" err="1"/>
              <a:t>grande</a:t>
            </a:r>
            <a:r>
              <a:rPr lang="en-US" sz="3200" dirty="0"/>
              <a:t> </a:t>
            </a:r>
            <a:r>
              <a:rPr lang="en-US" sz="3200" dirty="0" err="1"/>
              <a:t>Babilônia</a:t>
            </a:r>
            <a:r>
              <a:rPr lang="en-US" sz="3200" dirty="0"/>
              <a:t>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6281" y="2839710"/>
            <a:ext cx="65755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CAIU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7331" y="2839710"/>
            <a:ext cx="65755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CAIU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9172" y="1782727"/>
            <a:ext cx="6600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mensagem do segundo anjo revela a apostasia no meio cristão.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Ela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é complementada pela advertência de Apocalipse 18. Deus diz a Seu povo para sair das igrejas doutrinariamente equivocadas, a fim de não ser cúmplice nos seus pecados nem participar de seus flagelos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18:4). A Babilônia do tempo do fim despertará oposição mundial a Deus.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Babilônia do Antigo Testamento representava uma força opressora sobre o povo de Deus e também “confusão”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11:1-9).</a:t>
            </a:r>
          </a:p>
        </p:txBody>
      </p:sp>
    </p:spTree>
    <p:extLst>
      <p:ext uri="{BB962C8B-B14F-4D97-AF65-F5344CB8AC3E}">
        <p14:creationId xmlns:p14="http://schemas.microsoft.com/office/powerpoint/2010/main" val="29471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267325"/>
            <a:ext cx="12192000" cy="1590675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06346" y="5364599"/>
            <a:ext cx="795337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9</a:t>
            </a:r>
            <a:r>
              <a:rPr lang="pt-BR" sz="1300" b="1" i="1" dirty="0" smtClean="0">
                <a:solidFill>
                  <a:schemeClr val="bg1"/>
                </a:solidFill>
              </a:rPr>
              <a:t>Seguiu-se </a:t>
            </a:r>
            <a:r>
              <a:rPr lang="pt-BR" sz="1300" b="1" i="1" dirty="0">
                <a:solidFill>
                  <a:schemeClr val="bg1"/>
                </a:solidFill>
              </a:rPr>
              <a:t>a estes outro anjo, o terceiro, dizendo, em grande voz: Se alguém adora a besta e a sua imagem e recebe a sua marca na fronte ou sobre a mão,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10</a:t>
            </a:r>
            <a:r>
              <a:rPr lang="pt-BR" sz="1300" b="1" i="1" dirty="0" smtClean="0">
                <a:solidFill>
                  <a:schemeClr val="bg1"/>
                </a:solidFill>
              </a:rPr>
              <a:t>também </a:t>
            </a:r>
            <a:r>
              <a:rPr lang="pt-BR" sz="1300" b="1" i="1" dirty="0">
                <a:solidFill>
                  <a:schemeClr val="bg1"/>
                </a:solidFill>
              </a:rPr>
              <a:t>esse beberá do vinho da cólera de Deus, preparado, sem mistura, do cálice da sua ira, e será atormentado com fogo e enxofre, diante dos santos anjos e na presença do Cordeiro.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11</a:t>
            </a:r>
            <a:r>
              <a:rPr lang="pt-BR" sz="1300" b="1" i="1" dirty="0" smtClean="0">
                <a:solidFill>
                  <a:schemeClr val="bg1"/>
                </a:solidFill>
              </a:rPr>
              <a:t>A </a:t>
            </a:r>
            <a:r>
              <a:rPr lang="pt-BR" sz="1300" b="1" i="1" dirty="0">
                <a:solidFill>
                  <a:schemeClr val="bg1"/>
                </a:solidFill>
              </a:rPr>
              <a:t>fumaça do seu tormento sobe pelos séculos dos séculos, e não têm descanso algum, nem de dia nem de noite, os adoradores da besta e da sua imagem e quem quer que receba a marca do seu nome. </a:t>
            </a:r>
            <a:r>
              <a:rPr lang="pt-BR" sz="1300" b="1" i="1" dirty="0" smtClean="0">
                <a:solidFill>
                  <a:schemeClr val="bg1"/>
                </a:solidFill>
              </a:rPr>
              <a:t>Apocalipse 14:9-11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0918" y="1445997"/>
            <a:ext cx="9846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5556D"/>
                </a:solidFill>
              </a:rPr>
              <a:t>7</a:t>
            </a:r>
            <a:r>
              <a:rPr lang="pt-BR" sz="2800" b="1" dirty="0" smtClean="0"/>
              <a:t> </a:t>
            </a:r>
            <a:r>
              <a:rPr lang="pt-BR" sz="2800" b="1" dirty="0"/>
              <a:t>| Qual é a advertência que Deus anuncia por meio da </a:t>
            </a:r>
            <a:endParaRPr lang="pt-BR" sz="2800" b="1" dirty="0" smtClean="0"/>
          </a:p>
          <a:p>
            <a:pPr algn="ctr"/>
            <a:r>
              <a:rPr lang="pt-BR" sz="2800" b="1" dirty="0"/>
              <a:t> </a:t>
            </a:r>
            <a:r>
              <a:rPr lang="pt-BR" sz="2800" b="1" dirty="0" smtClean="0"/>
              <a:t>        mensagem </a:t>
            </a:r>
            <a:r>
              <a:rPr lang="pt-BR" sz="2800" b="1" dirty="0"/>
              <a:t>do </a:t>
            </a:r>
            <a:r>
              <a:rPr lang="pt-BR" sz="2800" b="1" dirty="0" smtClean="0"/>
              <a:t>terceiro </a:t>
            </a:r>
            <a:r>
              <a:rPr lang="en-US" sz="2800" b="1" dirty="0" err="1" smtClean="0"/>
              <a:t>anjo</a:t>
            </a:r>
            <a:r>
              <a:rPr lang="en-US" sz="2800" b="1" dirty="0"/>
              <a:t>? </a:t>
            </a:r>
            <a:r>
              <a:rPr lang="en-US" sz="2800" i="1" dirty="0" err="1"/>
              <a:t>Apocalipse</a:t>
            </a:r>
            <a:r>
              <a:rPr lang="en-US" sz="2800" i="1" dirty="0"/>
              <a:t> 14:9-11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336217" y="2440342"/>
            <a:ext cx="9941383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“[…] Se alguém </a:t>
            </a:r>
            <a:r>
              <a:rPr lang="pt-BR" sz="2800" dirty="0" smtClean="0"/>
              <a:t>_________________ </a:t>
            </a:r>
            <a:r>
              <a:rPr lang="pt-BR" sz="2800" dirty="0"/>
              <a:t>a </a:t>
            </a:r>
            <a:r>
              <a:rPr lang="pt-BR" sz="2800" dirty="0" smtClean="0"/>
              <a:t>____________________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e </a:t>
            </a:r>
            <a:r>
              <a:rPr lang="pt-BR" sz="2800" dirty="0"/>
              <a:t>a </a:t>
            </a:r>
            <a:r>
              <a:rPr lang="pt-BR" sz="2800" dirty="0" smtClean="0"/>
              <a:t>sua </a:t>
            </a:r>
            <a:r>
              <a:rPr lang="en-US" sz="2800" dirty="0" smtClean="0"/>
              <a:t>_________________ </a:t>
            </a:r>
            <a:r>
              <a:rPr lang="en-US" sz="2800" dirty="0"/>
              <a:t>e </a:t>
            </a:r>
            <a:r>
              <a:rPr lang="en-US" sz="2800" dirty="0" err="1"/>
              <a:t>recebe</a:t>
            </a:r>
            <a:r>
              <a:rPr lang="en-US" sz="2800" dirty="0"/>
              <a:t> </a:t>
            </a:r>
            <a:r>
              <a:rPr lang="en-US" sz="2800" dirty="0" smtClean="0"/>
              <a:t>____________________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/>
              <a:t>na</a:t>
            </a:r>
            <a:r>
              <a:rPr lang="en-US" sz="2800" dirty="0" smtClean="0"/>
              <a:t> ____________________ </a:t>
            </a:r>
            <a:r>
              <a:rPr lang="pt-BR" sz="2800" dirty="0" smtClean="0"/>
              <a:t>ou </a:t>
            </a:r>
            <a:r>
              <a:rPr lang="pt-BR" sz="2800" dirty="0"/>
              <a:t>sobre a </a:t>
            </a:r>
            <a:r>
              <a:rPr lang="pt-BR" sz="2800" dirty="0" smtClean="0"/>
              <a:t>___________________,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também </a:t>
            </a:r>
            <a:r>
              <a:rPr lang="pt-BR" sz="2800" dirty="0"/>
              <a:t>esse </a:t>
            </a:r>
            <a:r>
              <a:rPr lang="pt-BR" sz="2800" dirty="0" smtClean="0"/>
              <a:t>________________ do </a:t>
            </a:r>
            <a:r>
              <a:rPr lang="en-US" sz="2800" dirty="0" smtClean="0"/>
              <a:t>_____________________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da </a:t>
            </a:r>
            <a:r>
              <a:rPr lang="en-US" sz="2800" dirty="0"/>
              <a:t>____________________ de _________________________.”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0946" y="2440342"/>
            <a:ext cx="89479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ADORA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7275" y="2428213"/>
            <a:ext cx="7663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BESTA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9326" y="2917342"/>
            <a:ext cx="10458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IMAGEM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4080" y="2916350"/>
            <a:ext cx="15537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 SUA MARCA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8029" y="3396598"/>
            <a:ext cx="82259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FONTE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5952" y="3401883"/>
            <a:ext cx="67845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MÃO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021" y="3866754"/>
            <a:ext cx="938078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BEBERÁ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2716" y="3877997"/>
            <a:ext cx="83548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VINHO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9621" y="4348153"/>
            <a:ext cx="93961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CÓLERA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5249" y="4343754"/>
            <a:ext cx="70243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DEUS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9172" y="2001802"/>
            <a:ext cx="6605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Essa advertência destaca a responsabilidade individual na última crise.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As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revelações advertem que, se os seres humanos não abandonarem os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erros doutrinários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 a rebelião espiritual, inevitavelmente sofrerão as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consequências das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pragas e estarão perdidos.</a:t>
            </a:r>
          </a:p>
        </p:txBody>
      </p:sp>
    </p:spTree>
    <p:extLst>
      <p:ext uri="{BB962C8B-B14F-4D97-AF65-F5344CB8AC3E}">
        <p14:creationId xmlns:p14="http://schemas.microsoft.com/office/powerpoint/2010/main" val="34866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52500" y="6200258"/>
            <a:ext cx="10267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E será pregado este evangelho do reino por todo o mundo, para testemunho a todas as nações. Então, virá o fim.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24:14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4650" y="3141716"/>
            <a:ext cx="723762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 Evangelho eterno será pregado a “cada </a:t>
            </a:r>
            <a:r>
              <a:rPr lang="pt-BR" b="1" dirty="0">
                <a:solidFill>
                  <a:srgbClr val="C00000"/>
                </a:solidFill>
              </a:rPr>
              <a:t>nação, e tribo, e língua, e povo” 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57275" y="3606587"/>
            <a:ext cx="1005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6217" y="2064497"/>
            <a:ext cx="10792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5556D"/>
                </a:solidFill>
              </a:rPr>
              <a:t>8</a:t>
            </a:r>
            <a:r>
              <a:rPr lang="pt-BR" sz="3200" b="1" dirty="0" smtClean="0"/>
              <a:t> </a:t>
            </a:r>
            <a:r>
              <a:rPr lang="pt-BR" sz="3200" b="1" dirty="0"/>
              <a:t>| Como o evangelho eterno será pregado a todo o mundo? </a:t>
            </a:r>
            <a:endParaRPr lang="pt-BR" sz="3200" b="1" dirty="0" smtClean="0"/>
          </a:p>
          <a:p>
            <a:pPr algn="ctr"/>
            <a:r>
              <a:rPr lang="pt-BR" sz="3200" i="1" dirty="0" smtClean="0"/>
              <a:t>Mateus 24:14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9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5797" y="1754152"/>
            <a:ext cx="7567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Apocalipse 14:6 a 12 descreve a pregação mundial do “evangelho eterno” (v. 6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). 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Gênesis ao Apocalipse, a Bíblia apresenta um só evangelho da graça por intermédio de Jesus Cristo. Não existem dispensações ou formas diversas pelas quais os seres humanos sejam salvos, pois a esperança do Antigo Testamento se cumpre em Cristo. Esse evangelho alcançará “cada nação, e tribo, e língua, e povo”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14:6), conforme a ordem registrada em Apocalipse 10:11: “É necessário que ainda profetizes a respeito de muitos povos, nações, línguas e reis.”</a:t>
            </a:r>
          </a:p>
        </p:txBody>
      </p:sp>
    </p:spTree>
    <p:extLst>
      <p:ext uri="{BB962C8B-B14F-4D97-AF65-F5344CB8AC3E}">
        <p14:creationId xmlns:p14="http://schemas.microsoft.com/office/powerpoint/2010/main" val="42764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448300"/>
            <a:ext cx="12192000" cy="1409700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00224" y="5577611"/>
            <a:ext cx="84867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14</a:t>
            </a:r>
            <a:r>
              <a:rPr lang="pt-BR" sz="1300" b="1" i="1" dirty="0" smtClean="0">
                <a:solidFill>
                  <a:schemeClr val="bg1"/>
                </a:solidFill>
              </a:rPr>
              <a:t>Olhei</a:t>
            </a:r>
            <a:r>
              <a:rPr lang="pt-BR" sz="1300" b="1" i="1" dirty="0">
                <a:solidFill>
                  <a:schemeClr val="bg1"/>
                </a:solidFill>
              </a:rPr>
              <a:t>, e eis uma nuvem branca, e sentado sobre a nuvem um semelhante a filho de homem, </a:t>
            </a:r>
            <a:r>
              <a:rPr lang="pt-BR" sz="1300" b="1" i="1" dirty="0" smtClean="0">
                <a:solidFill>
                  <a:schemeClr val="bg1"/>
                </a:solidFill>
              </a:rPr>
              <a:t>                                               tendo </a:t>
            </a:r>
            <a:r>
              <a:rPr lang="pt-BR" sz="1300" b="1" i="1" dirty="0">
                <a:solidFill>
                  <a:schemeClr val="bg1"/>
                </a:solidFill>
              </a:rPr>
              <a:t>na cabeça uma coroa de ouro e na mão uma foice afiada.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15</a:t>
            </a:r>
            <a:r>
              <a:rPr lang="pt-BR" sz="1300" b="1" i="1" dirty="0" smtClean="0">
                <a:solidFill>
                  <a:schemeClr val="bg1"/>
                </a:solidFill>
              </a:rPr>
              <a:t>Outro </a:t>
            </a:r>
            <a:r>
              <a:rPr lang="pt-BR" sz="1300" b="1" i="1" dirty="0">
                <a:solidFill>
                  <a:schemeClr val="bg1"/>
                </a:solidFill>
              </a:rPr>
              <a:t>anjo saiu do santuário, gritando em grande voz para aquele que se achava sentado sobre a nuvem: Toma a tua foice e ceifa, pois chegou a hora de ceifar, visto que a seara da terra já amadureceu!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aquele que estava sentado sobre a nuvem passou a sua foice sobre a terra, e a terra foi ceifada. </a:t>
            </a:r>
            <a:r>
              <a:rPr lang="pt-BR" sz="1300" b="1" i="1" dirty="0" smtClean="0">
                <a:solidFill>
                  <a:schemeClr val="bg1"/>
                </a:solidFill>
              </a:rPr>
              <a:t>Apocalipse 14:14-16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550" y="1643884"/>
            <a:ext cx="10025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5556D"/>
                </a:solidFill>
              </a:rPr>
              <a:t>9</a:t>
            </a:r>
            <a:r>
              <a:rPr lang="pt-BR" sz="3200" b="1" dirty="0" smtClean="0"/>
              <a:t> </a:t>
            </a:r>
            <a:r>
              <a:rPr lang="pt-BR" sz="3200" b="1" dirty="0"/>
              <a:t>| O que acontecerá após a pregação dos três anjos? </a:t>
            </a:r>
            <a:endParaRPr lang="pt-BR" sz="3200" b="1" dirty="0" smtClean="0"/>
          </a:p>
          <a:p>
            <a:r>
              <a:rPr lang="pt-BR" sz="3200" i="1" dirty="0" smtClean="0"/>
              <a:t>Apocalipse </a:t>
            </a:r>
            <a:r>
              <a:rPr lang="pt-BR" sz="3200" i="1" dirty="0"/>
              <a:t>14:14-16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9550" y="2639406"/>
            <a:ext cx="7939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besta subirá do abismo</a:t>
            </a:r>
            <a:r>
              <a:rPr lang="pt-BR" sz="2800" dirty="0" smtClean="0"/>
              <a:t>.</a:t>
            </a:r>
            <a:endParaRPr lang="en-US" sz="2800" dirty="0" smtClean="0"/>
          </a:p>
          <a:p>
            <a:r>
              <a:rPr lang="en-US" sz="4400" dirty="0" smtClean="0"/>
              <a:t>□</a:t>
            </a:r>
            <a:r>
              <a:rPr lang="en-US" sz="2800" dirty="0" smtClean="0"/>
              <a:t> A terra </a:t>
            </a:r>
            <a:r>
              <a:rPr lang="en-US" sz="2800" dirty="0" err="1"/>
              <a:t>será</a:t>
            </a:r>
            <a:r>
              <a:rPr lang="en-US" sz="2800" dirty="0"/>
              <a:t> </a:t>
            </a:r>
            <a:r>
              <a:rPr lang="en-US" sz="2800" dirty="0" err="1"/>
              <a:t>ceifada</a:t>
            </a:r>
            <a:r>
              <a:rPr lang="pt-BR" sz="2800" dirty="0" smtClean="0"/>
              <a:t>.</a:t>
            </a:r>
            <a:endParaRPr lang="en-US" sz="2800" dirty="0" smtClean="0"/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nova Jerusalém descerá dos </a:t>
            </a:r>
            <a:r>
              <a:rPr lang="pt-BR" sz="2800" dirty="0" smtClean="0"/>
              <a:t>céus.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7175" y="3459274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9172" y="1839877"/>
            <a:ext cx="7048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pregação das três mensagens angélicas serve para advertir o mundo pouco antes da segunda vinda de Cristo. Essa mensagem desperta respostas: ou as pessoas aceitam o evangelho eterno e recebem o selo de Deus ou o rejeitam e recebem a marca da besta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14:9, 10). Depois que o mundo der sua resposta ao último convite divino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18:4), todas as oportunidades estarão encerradas, e a intercessão no santuário celestial será concluída. Com o fim da intercessão, tem início o derramamento das sete pragas, e Cristo vem nas nuvens do céu para realizar a colheita da humanidade, ou seja, para buscar Seus filhos e destruir os perseguidores de Seu povo.</a:t>
            </a:r>
          </a:p>
        </p:txBody>
      </p:sp>
    </p:spTree>
    <p:extLst>
      <p:ext uri="{BB962C8B-B14F-4D97-AF65-F5344CB8AC3E}">
        <p14:creationId xmlns:p14="http://schemas.microsoft.com/office/powerpoint/2010/main" val="18299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3546" y="1765014"/>
            <a:ext cx="4789403" cy="3883311"/>
          </a:xfrm>
          <a:prstGeom prst="rect">
            <a:avLst/>
          </a:prstGeom>
          <a:solidFill>
            <a:srgbClr val="B6C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1672" y="2002628"/>
            <a:ext cx="4189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5556D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as duas testemunhas representam o Antigo e o Novo </a:t>
            </a:r>
            <a:r>
              <a:rPr lang="pt-BR" b="1" dirty="0" smtClean="0"/>
              <a:t>Testamento, que </a:t>
            </a:r>
            <a:r>
              <a:rPr lang="pt-BR" b="1" dirty="0"/>
              <a:t>devem ser respeitados e seguidos em nossos dias como única regra de </a:t>
            </a:r>
            <a:r>
              <a:rPr lang="pt-BR" b="1" dirty="0" smtClean="0"/>
              <a:t>fé e </a:t>
            </a:r>
            <a:r>
              <a:rPr lang="pt-BR" b="1" dirty="0"/>
              <a:t>prática cristã. Eu me comprometo a participar ativamente da pregação </a:t>
            </a:r>
            <a:r>
              <a:rPr lang="pt-BR" b="1" dirty="0" smtClean="0"/>
              <a:t>dos três </a:t>
            </a:r>
            <a:r>
              <a:rPr lang="pt-BR" b="1" dirty="0"/>
              <a:t>anjos, proclamando o evangelho eterno e colaborando no preparo de </a:t>
            </a:r>
            <a:r>
              <a:rPr lang="pt-BR" b="1" dirty="0" smtClean="0"/>
              <a:t>um povo </a:t>
            </a:r>
            <a:r>
              <a:rPr lang="pt-BR" b="1" dirty="0"/>
              <a:t>para se encontrar com Jesus Cristo</a:t>
            </a:r>
            <a:r>
              <a:rPr lang="pt-BR" b="1" dirty="0" smtClean="0"/>
              <a:t>.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53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22" y="1296952"/>
            <a:ext cx="913052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 de outubro de 1918, durante a batalha que encerraria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Primeira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Guerra Mundial, 554 homens da 77a Divisão de Infantaria dos Estados Unidos se perderam e ficaram encurralados, sem alimento e munição, abaixo de um despenhadeiro na floresta de </a:t>
            </a:r>
            <a:r>
              <a:rPr lang="pt-BR" b="1" dirty="0" err="1">
                <a:solidFill>
                  <a:schemeClr val="bg2">
                    <a:lumMod val="25000"/>
                  </a:schemeClr>
                </a:solidFill>
              </a:rPr>
              <a:t>Argonne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, na França, próximo às linhas inimigas. Sob o fogo cruzado, o major Charles </a:t>
            </a:r>
            <a:r>
              <a:rPr lang="pt-BR" b="1" dirty="0" err="1">
                <a:solidFill>
                  <a:schemeClr val="bg2">
                    <a:lumMod val="25000"/>
                  </a:schemeClr>
                </a:solidFill>
              </a:rPr>
              <a:t>Whittlesey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enviou uma carta com a localização da tropa e um pedido de socorro numa cânula presa na pata esquerda do pombo-correio Querido Amigo. Quando a ave voou, foi atingida na pata direita por um tiro. Querido Amigo caiu no chão, mas alçou voo novamente acima do tiroteio até chegar ao acampamento americano. A carta que levava foi lida, e foram enviados reforços que resgataram 194 sobreviventes. Os soldados cuidaram do Querido Amigo, que se recuperou, foi levado para os Estados Unidos e condecorado como um herói.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Você já pensou nos riscos de levar uma mensagem? Uma mensagem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que pode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salvar pessoas? Ao longo dos séculos conflituosos da história, a Bíblia Sagrada, que nos traz as boas-novas de salvação, foi um livro proibido e perseguido em diversas circunstâncias. Pessoas foram mortas pelo simples fato de terem uma Bíblia e seguirem seus ensinos; exemplares foram lançados às chamas; e seu conteúdo tem sido contestado, desacreditado e ridicularizado. Neste estudo, você descobrirá como Deus preservou miraculosamente seu Livro Sagrado para que suas páginas nos trouxessem a mensagem de salvação em Cristo.</a:t>
            </a: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8970" y="6073301"/>
            <a:ext cx="1042768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400" b="1" i="1" dirty="0" smtClean="0">
                <a:solidFill>
                  <a:schemeClr val="bg1"/>
                </a:solidFill>
              </a:rPr>
              <a:t>Darei </a:t>
            </a:r>
            <a:r>
              <a:rPr lang="pt-BR" sz="1400" b="1" i="1" dirty="0">
                <a:solidFill>
                  <a:schemeClr val="bg1"/>
                </a:solidFill>
              </a:rPr>
              <a:t>às minhas duas testemunhas que profetizem por mil duzentos e sessenta dias, vestidas de pano de saco.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400" b="1" i="1" dirty="0" smtClean="0">
                <a:solidFill>
                  <a:schemeClr val="bg1"/>
                </a:solidFill>
              </a:rPr>
              <a:t>São </a:t>
            </a:r>
            <a:r>
              <a:rPr lang="pt-BR" sz="1400" b="1" i="1" dirty="0">
                <a:solidFill>
                  <a:schemeClr val="bg1"/>
                </a:solidFill>
              </a:rPr>
              <a:t>estas as duas oliveiras e os dois candeeiros que se acham em pé diante do Senhor da terra.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11:3, 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8138" y="1650883"/>
            <a:ext cx="1024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5556D"/>
                </a:solidFill>
              </a:rPr>
              <a:t>1</a:t>
            </a:r>
            <a:r>
              <a:rPr lang="pt-BR" sz="3200" b="1" dirty="0" smtClean="0"/>
              <a:t> | </a:t>
            </a:r>
            <a:r>
              <a:rPr lang="pt-BR" sz="3200" b="1" dirty="0"/>
              <a:t>Como a Bíblia </a:t>
            </a:r>
            <a:r>
              <a:rPr lang="pt-BR" sz="3200" b="1" dirty="0" smtClean="0"/>
              <a:t>identifica </a:t>
            </a:r>
            <a:r>
              <a:rPr lang="pt-BR" sz="3200" b="1" dirty="0"/>
              <a:t>as duas testemunhas que </a:t>
            </a:r>
            <a:endParaRPr lang="pt-BR" sz="3200" b="1" dirty="0" smtClean="0"/>
          </a:p>
          <a:p>
            <a:r>
              <a:rPr lang="pt-BR" sz="3200" b="1" dirty="0" smtClean="0"/>
              <a:t>profetizaram </a:t>
            </a:r>
            <a:r>
              <a:rPr lang="pt-BR" sz="3200" b="1" dirty="0"/>
              <a:t>por </a:t>
            </a:r>
            <a:r>
              <a:rPr lang="pt-BR" sz="3200" b="1" dirty="0" smtClean="0"/>
              <a:t>1.260 dias </a:t>
            </a:r>
            <a:r>
              <a:rPr lang="pt-BR" sz="3200" b="1" dirty="0"/>
              <a:t>ou anos? </a:t>
            </a:r>
            <a:r>
              <a:rPr lang="pt-BR" sz="3200" i="1" dirty="0"/>
              <a:t>Apocalipse 11:3, 4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8138" y="2877810"/>
            <a:ext cx="10324712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/>
              <a:t>Duas</a:t>
            </a:r>
            <a:r>
              <a:rPr lang="en-US" sz="2800" dirty="0" smtClean="0"/>
              <a:t> __________________ </a:t>
            </a:r>
            <a:r>
              <a:rPr lang="en-US" sz="2800" dirty="0" err="1" smtClean="0"/>
              <a:t>vestidas</a:t>
            </a:r>
            <a:r>
              <a:rPr lang="en-US" sz="2800" dirty="0" smtClean="0"/>
              <a:t> de </a:t>
            </a:r>
            <a:r>
              <a:rPr lang="pt-BR" sz="2800" dirty="0" smtClean="0"/>
              <a:t>pano de saco que são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duas ____________________ e </a:t>
            </a:r>
            <a:r>
              <a:rPr lang="pt-BR" sz="2800" dirty="0"/>
              <a:t>os dois </a:t>
            </a:r>
            <a:r>
              <a:rPr lang="pt-BR" sz="2800" dirty="0" smtClean="0"/>
              <a:t>___________________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diante </a:t>
            </a:r>
            <a:r>
              <a:rPr lang="pt-BR" sz="2800" dirty="0"/>
              <a:t>de Deus.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624800" y="2839710"/>
            <a:ext cx="164051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TESTEMUNHAS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1788" y="3332562"/>
            <a:ext cx="118654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OLIVEIRAS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15862" y="3332562"/>
            <a:ext cx="142154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CANDEEIROS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5125" y="1563652"/>
            <a:ext cx="79152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As duas testemunhas, comparadas a duas oliveiras e a dois candeeiros, no contexto dos 1.260 dias, significam o Antigo e o Novo Testamento, revelados pelo Espírito Santo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14:26; 15:26; 16:13-15; 2Pe 1:21). Durante o período de perseguição de 1.260 anos (de 538 a 1798), o Antigo e o Novo Testamento foram proibidos 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silenciados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pela Igreja de Roma, mesmo assim continuaram dando testemunho do amor e da verdade de Deus. Em Apocalipse 11:5 e 6, conclui-se que aqueles que pretendem causar danos a essas testemunhas (a Palavra de Deus), ou as atacam, morrerão. A mesma advertência é dada em Apocalipse 22:18 e 19.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36" y="2761929"/>
            <a:ext cx="1551736" cy="15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172" y="6092537"/>
            <a:ext cx="704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Quando tiverem, então, concluído o testemunho que devem dar, a besta que surge do abismo pelejará contra elas, e as vencerá, e matará.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11:7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248" y="1604254"/>
            <a:ext cx="10732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5556D"/>
                </a:solidFill>
              </a:rPr>
              <a:t>2</a:t>
            </a:r>
            <a:r>
              <a:rPr lang="pt-BR" sz="2800" b="1" dirty="0" smtClean="0"/>
              <a:t> </a:t>
            </a:r>
            <a:r>
              <a:rPr lang="pt-BR" sz="2800" b="1" dirty="0"/>
              <a:t>| Qual é o resultado do </a:t>
            </a:r>
            <a:r>
              <a:rPr lang="pt-BR" sz="2800" b="1" dirty="0" smtClean="0"/>
              <a:t>conflito</a:t>
            </a:r>
            <a:r>
              <a:rPr lang="pt-BR" sz="2800" b="1" dirty="0"/>
              <a:t>, após o período de perseguições, </a:t>
            </a:r>
            <a:r>
              <a:rPr lang="pt-BR" sz="2800" b="1" dirty="0" smtClean="0"/>
              <a:t>entre </a:t>
            </a:r>
            <a:r>
              <a:rPr lang="pt-BR" sz="2800" b="1" dirty="0"/>
              <a:t>a </a:t>
            </a:r>
            <a:r>
              <a:rPr lang="pt-BR" sz="2800" b="1" dirty="0" smtClean="0"/>
              <a:t>besta que </a:t>
            </a:r>
            <a:r>
              <a:rPr lang="pt-BR" sz="2800" b="1" dirty="0"/>
              <a:t>sobe do abismo e as duas testemunhas? </a:t>
            </a:r>
            <a:endParaRPr lang="pt-BR" sz="2800" b="1" dirty="0" smtClean="0"/>
          </a:p>
          <a:p>
            <a:r>
              <a:rPr lang="pt-BR" sz="2800" i="1" dirty="0" smtClean="0"/>
              <a:t>Apocalipse </a:t>
            </a:r>
            <a:r>
              <a:rPr lang="pt-BR" sz="2800" i="1" dirty="0"/>
              <a:t>11:7. </a:t>
            </a:r>
            <a:r>
              <a:rPr lang="pt-BR" sz="2800" b="1" dirty="0"/>
              <a:t>Assinale a </a:t>
            </a:r>
            <a:r>
              <a:rPr lang="pt-BR" sz="2800" b="1" dirty="0" smtClean="0"/>
              <a:t>alternativa </a:t>
            </a:r>
            <a:r>
              <a:rPr lang="en-US" sz="2800" b="1" dirty="0" err="1" smtClean="0"/>
              <a:t>correta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9432" y="2891474"/>
            <a:ext cx="10646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A besta do abismo é </a:t>
            </a:r>
            <a:r>
              <a:rPr lang="pt-BR" sz="3200" dirty="0" smtClean="0"/>
              <a:t>finalmente </a:t>
            </a:r>
            <a:r>
              <a:rPr lang="pt-BR" sz="3200" dirty="0"/>
              <a:t>derrotada</a:t>
            </a:r>
            <a:r>
              <a:rPr lang="pt-BR" sz="3200" dirty="0" smtClean="0"/>
              <a:t>.</a:t>
            </a:r>
            <a:endParaRPr lang="en-US" sz="3200" dirty="0" smtClean="0"/>
          </a:p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As duas testemunhas são vencidas e mortas</a:t>
            </a:r>
            <a:r>
              <a:rPr lang="pt-BR" sz="3200" dirty="0" smtClean="0"/>
              <a:t>.</a:t>
            </a:r>
            <a:endParaRPr lang="en-US" sz="3200" dirty="0" smtClean="0"/>
          </a:p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As duas testemunhas fogem para o deserto</a:t>
            </a:r>
            <a:r>
              <a:rPr lang="pt-BR" sz="3200" dirty="0" smtClean="0"/>
              <a:t>.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80475" y="3813200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275" y="1887502"/>
            <a:ext cx="7915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besta que sobe do abismo é o próprio Satanás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20:1-3) e também simboliza os reinos do mundo que estão sob seu controle. Em Apocalipse 11:8, há referência a Sodoma e Egito. Sodoma é símbolo de degradação moral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Ez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16:46-55). Já o Egito era conhecido por negar a existência do Deus verdadeiro e por desafiar os mandamentos Dele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Êx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5:2). Próximo ao fim dos 1.260 anos de perseguição, as testemunhas de Deus sofrem um golpe fatal em um país conhecido tanto pela libertinagem quanto pelo ateísmo.</a:t>
            </a:r>
          </a:p>
        </p:txBody>
      </p:sp>
    </p:spTree>
    <p:extLst>
      <p:ext uri="{BB962C8B-B14F-4D97-AF65-F5344CB8AC3E}">
        <p14:creationId xmlns:p14="http://schemas.microsoft.com/office/powerpoint/2010/main" val="12140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734050"/>
            <a:ext cx="12192000" cy="1123950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87188" y="5850294"/>
            <a:ext cx="8115299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11</a:t>
            </a:r>
            <a:r>
              <a:rPr lang="pt-BR" sz="1300" b="1" i="1" dirty="0" smtClean="0">
                <a:solidFill>
                  <a:schemeClr val="bg1"/>
                </a:solidFill>
              </a:rPr>
              <a:t>Mas</a:t>
            </a:r>
            <a:r>
              <a:rPr lang="pt-BR" sz="1300" b="1" i="1" dirty="0">
                <a:solidFill>
                  <a:schemeClr val="bg1"/>
                </a:solidFill>
              </a:rPr>
              <a:t>, depois dos três dias e meio, um espírito de vida, vindo da parte de Deus, neles penetrou, e eles se ergueram sobre os pés, e àqueles que os viram sobreveio grande medo;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12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as duas testemunhas ouviram grande voz vinda do céu, dizendo-lhes: Subi para aqui. E subiram ao céu numa nuvem, e os seus inimigos as contemplaram. </a:t>
            </a:r>
            <a:r>
              <a:rPr lang="pt-BR" sz="1300" b="1" i="1" dirty="0" smtClean="0">
                <a:solidFill>
                  <a:schemeClr val="bg1"/>
                </a:solidFill>
              </a:rPr>
              <a:t>Apocalipse 11:11, 12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053" y="1772202"/>
            <a:ext cx="10703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5556D"/>
                </a:solidFill>
              </a:rPr>
              <a:t>3</a:t>
            </a:r>
            <a:r>
              <a:rPr lang="pt-BR" sz="2800" b="1" dirty="0" smtClean="0"/>
              <a:t> </a:t>
            </a:r>
            <a:r>
              <a:rPr lang="pt-BR" sz="2800" b="1" dirty="0"/>
              <a:t>| Por quanto tempo as duas testemunhas permaneceriam </a:t>
            </a:r>
            <a:endParaRPr lang="pt-BR" sz="2800" b="1" dirty="0" smtClean="0"/>
          </a:p>
          <a:p>
            <a:pPr algn="ctr"/>
            <a:r>
              <a:rPr lang="pt-BR" sz="2800" b="1" dirty="0"/>
              <a:t> </a:t>
            </a:r>
            <a:r>
              <a:rPr lang="pt-BR" sz="2800" b="1" dirty="0" smtClean="0"/>
              <a:t>     sem </a:t>
            </a:r>
            <a:r>
              <a:rPr lang="pt-BR" sz="2800" b="1" dirty="0"/>
              <a:t>vida? </a:t>
            </a:r>
            <a:r>
              <a:rPr lang="pt-BR" sz="2800" i="1" dirty="0" smtClean="0"/>
              <a:t>Apocalipse </a:t>
            </a:r>
            <a:r>
              <a:rPr lang="en-US" sz="2800" i="1" dirty="0" smtClean="0"/>
              <a:t>11:11</a:t>
            </a:r>
            <a:r>
              <a:rPr lang="en-US" sz="2800" i="1" dirty="0"/>
              <a:t>, 12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78864" y="2757043"/>
            <a:ext cx="9131948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/>
              <a:t>“Mas, </a:t>
            </a:r>
            <a:r>
              <a:rPr lang="en-US" sz="2800" dirty="0" err="1"/>
              <a:t>depois</a:t>
            </a:r>
            <a:r>
              <a:rPr lang="en-US" sz="2800" dirty="0"/>
              <a:t> dos </a:t>
            </a:r>
            <a:r>
              <a:rPr lang="en-US" sz="2800" dirty="0" smtClean="0"/>
              <a:t>_______________, </a:t>
            </a:r>
            <a:r>
              <a:rPr lang="en-US" sz="2800" dirty="0"/>
              <a:t>um </a:t>
            </a:r>
            <a:r>
              <a:rPr lang="en-US" sz="2800" dirty="0" smtClean="0"/>
              <a:t>________________,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vindo </a:t>
            </a:r>
            <a:r>
              <a:rPr lang="pt-BR" sz="2800" dirty="0"/>
              <a:t>da parte de Deus, neles </a:t>
            </a:r>
            <a:r>
              <a:rPr lang="pt-BR" sz="2800" dirty="0" smtClean="0"/>
              <a:t>penetrou </a:t>
            </a:r>
            <a:r>
              <a:rPr lang="pt-BR" sz="2800" dirty="0"/>
              <a:t>[…]. E subiram ao </a:t>
            </a:r>
            <a:r>
              <a:rPr lang="pt-BR" sz="2800" dirty="0" smtClean="0"/>
              <a:t>_______________ numa </a:t>
            </a:r>
            <a:r>
              <a:rPr lang="pt-BR" sz="2800" dirty="0"/>
              <a:t>nuvem, e os seus </a:t>
            </a:r>
            <a:r>
              <a:rPr lang="pt-BR" sz="2800" dirty="0" smtClean="0"/>
              <a:t>_______________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as _________________.”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8964" y="2726309"/>
            <a:ext cx="19040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TRÊS DIAS E MEIO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8410" y="2693989"/>
            <a:ext cx="18828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ESPÍRITO DE VIDA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1189" y="3639810"/>
            <a:ext cx="56938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CÉU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4154" y="3639809"/>
            <a:ext cx="113364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INIMIGOS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1842" y="4135415"/>
            <a:ext cx="187256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CONTEMPLARAM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025" y="1430302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Bíblia sempre desmascara Satanás, e ele, por sua vez, procura silenciar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o testemunho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bíblico. Às vezes, ele oculta ou desvirtua a verdade. Em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outras ocasiões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, tenta destruí-la. Dentro do contexto profético, os “três dias e meio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” equivalem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três anos e meio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Ez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4:7;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Nm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14:34). Essa profecia se cumpriu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de modo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preciso na história da França, o centro ideológico do mundo na época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. Os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três anos e meio apontam para o Reinado de Terror na Revolução Francesa. Esse período começou em 26 de novembro de 1793, quando a França, por decreto de sua Assembleia Legislativa, declarou a não existência de Deus. O decreto durou até 17 de junho de 1797, quando foi anulado e se permitiu a prática da religião outra vez. Durante esse período, Bíblias foram queimadas. As igrejas foram fechadas. Também se decidiu que a semana passaria a ter dez dias. Assim, o sábado, dia de descanso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Êx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20:8-11), foi abandonado e em seu lugar se consagrava um dia em cada dez para orgia e blasfêmia. Uma mulher imoral foi nomeada a deusa da razão e deveria ser adorada. O período durou três anos e meio, exatamente como a profecia havia predito.</a:t>
            </a:r>
          </a:p>
        </p:txBody>
      </p:sp>
    </p:spTree>
    <p:extLst>
      <p:ext uri="{BB962C8B-B14F-4D97-AF65-F5344CB8AC3E}">
        <p14:creationId xmlns:p14="http://schemas.microsoft.com/office/powerpoint/2010/main" val="31315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6784</TotalTime>
  <Words>2250</Words>
  <Application>Microsoft Office PowerPoint</Application>
  <PresentationFormat>Widescreen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241</cp:revision>
  <dcterms:created xsi:type="dcterms:W3CDTF">2019-02-15T00:40:10Z</dcterms:created>
  <dcterms:modified xsi:type="dcterms:W3CDTF">2019-03-01T12:01:00Z</dcterms:modified>
</cp:coreProperties>
</file>