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476" r:id="rId4"/>
    <p:sldId id="360" r:id="rId5"/>
    <p:sldId id="536" r:id="rId6"/>
    <p:sldId id="537" r:id="rId7"/>
    <p:sldId id="538" r:id="rId8"/>
    <p:sldId id="539" r:id="rId9"/>
    <p:sldId id="540" r:id="rId10"/>
    <p:sldId id="541" r:id="rId11"/>
    <p:sldId id="542" r:id="rId12"/>
    <p:sldId id="543" r:id="rId13"/>
    <p:sldId id="544" r:id="rId14"/>
    <p:sldId id="545" r:id="rId15"/>
    <p:sldId id="546" r:id="rId16"/>
    <p:sldId id="547" r:id="rId17"/>
    <p:sldId id="548" r:id="rId18"/>
    <p:sldId id="549" r:id="rId19"/>
    <p:sldId id="550" r:id="rId20"/>
    <p:sldId id="551" r:id="rId21"/>
    <p:sldId id="552" r:id="rId22"/>
    <p:sldId id="553" r:id="rId23"/>
    <p:sldId id="554" r:id="rId24"/>
    <p:sldId id="5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BBB1"/>
    <a:srgbClr val="E2CCC4"/>
    <a:srgbClr val="BEBDD5"/>
    <a:srgbClr val="8887B3"/>
    <a:srgbClr val="B3CCD7"/>
    <a:srgbClr val="A2C0CE"/>
    <a:srgbClr val="B6CABE"/>
    <a:srgbClr val="A3BDAD"/>
    <a:srgbClr val="9E644F"/>
    <a:srgbClr val="ACA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5CF8B-C93B-40CE-A2FE-1B18DDFEDA50}"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BBC80-F9DE-4DCE-BDC4-EE5C6798C401}" type="slidenum">
              <a:rPr lang="en-US" smtClean="0"/>
              <a:t>‹#›</a:t>
            </a:fld>
            <a:endParaRPr lang="en-US"/>
          </a:p>
        </p:txBody>
      </p:sp>
    </p:spTree>
    <p:extLst>
      <p:ext uri="{BB962C8B-B14F-4D97-AF65-F5344CB8AC3E}">
        <p14:creationId xmlns:p14="http://schemas.microsoft.com/office/powerpoint/2010/main" val="247996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64518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415637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105915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022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91653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1552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92487-AE5F-4313-9B26-8685FFDC7404}"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07737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92487-AE5F-4313-9B26-8685FFDC7404}"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5500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92487-AE5F-4313-9B26-8685FFDC7404}"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90872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228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2757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92487-AE5F-4313-9B26-8685FFDC7404}" type="datetimeFigureOut">
              <a:rPr lang="en-US" smtClean="0"/>
              <a:t>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C122-A802-468C-9162-7FE918089260}" type="slidenum">
              <a:rPr lang="en-US" smtClean="0"/>
              <a:t>‹#›</a:t>
            </a:fld>
            <a:endParaRPr lang="en-US"/>
          </a:p>
        </p:txBody>
      </p:sp>
    </p:spTree>
    <p:extLst>
      <p:ext uri="{BB962C8B-B14F-4D97-AF65-F5344CB8AC3E}">
        <p14:creationId xmlns:p14="http://schemas.microsoft.com/office/powerpoint/2010/main" val="28802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oc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632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2CCC4"/>
            </a:gs>
            <a:gs pos="90259">
              <a:srgbClr val="E2CCC4"/>
            </a:gs>
            <a:gs pos="83000">
              <a:srgbClr val="E2CCC4"/>
            </a:gs>
            <a:gs pos="100000">
              <a:srgbClr val="E2CCC4"/>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381625"/>
            <a:ext cx="12192000" cy="1476375"/>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26" name="Rectangle 25"/>
          <p:cNvSpPr/>
          <p:nvPr/>
        </p:nvSpPr>
        <p:spPr>
          <a:xfrm>
            <a:off x="1887736" y="5543610"/>
            <a:ext cx="8416528" cy="1169551"/>
          </a:xfrm>
          <a:prstGeom prst="rect">
            <a:avLst/>
          </a:prstGeom>
        </p:spPr>
        <p:txBody>
          <a:bodyPr wrap="square">
            <a:spAutoFit/>
          </a:bodyPr>
          <a:lstStyle/>
          <a:p>
            <a:pPr algn="ctr">
              <a:spcBef>
                <a:spcPts val="300"/>
              </a:spcBef>
            </a:pPr>
            <a:r>
              <a:rPr lang="pt-BR" sz="1300" b="1" i="1" baseline="30000" dirty="0" smtClean="0">
                <a:solidFill>
                  <a:schemeClr val="bg1"/>
                </a:solidFill>
              </a:rPr>
              <a:t>8</a:t>
            </a:r>
            <a:r>
              <a:rPr lang="pt-BR" sz="1300" b="1" i="1" dirty="0" smtClean="0">
                <a:solidFill>
                  <a:schemeClr val="bg1"/>
                </a:solidFill>
              </a:rPr>
              <a:t>Lembra-te </a:t>
            </a:r>
            <a:r>
              <a:rPr lang="pt-BR" sz="1300" b="1" i="1" dirty="0">
                <a:solidFill>
                  <a:schemeClr val="bg1"/>
                </a:solidFill>
              </a:rPr>
              <a:t>do dia de sábado, para o santificar</a:t>
            </a:r>
            <a:r>
              <a:rPr lang="pt-BR" sz="1300" b="1" i="1" dirty="0" smtClean="0">
                <a:solidFill>
                  <a:schemeClr val="bg1"/>
                </a:solidFill>
              </a:rPr>
              <a:t>.   </a:t>
            </a:r>
            <a:r>
              <a:rPr lang="pt-BR" sz="1300" b="1" i="1" baseline="30000" dirty="0" smtClean="0">
                <a:solidFill>
                  <a:schemeClr val="bg1"/>
                </a:solidFill>
              </a:rPr>
              <a:t>9</a:t>
            </a:r>
            <a:r>
              <a:rPr lang="pt-BR" sz="1300" b="1" i="1" dirty="0" smtClean="0">
                <a:solidFill>
                  <a:schemeClr val="bg1"/>
                </a:solidFill>
              </a:rPr>
              <a:t>Seis </a:t>
            </a:r>
            <a:r>
              <a:rPr lang="pt-BR" sz="1300" b="1" i="1" dirty="0">
                <a:solidFill>
                  <a:schemeClr val="bg1"/>
                </a:solidFill>
              </a:rPr>
              <a:t>dias trabalharás e farás toda a tua obra.</a:t>
            </a:r>
          </a:p>
          <a:p>
            <a:pPr algn="ctr">
              <a:spcBef>
                <a:spcPts val="300"/>
              </a:spcBef>
            </a:pPr>
            <a:r>
              <a:rPr lang="pt-BR" sz="1300" b="1" i="1" baseline="30000" dirty="0" smtClean="0">
                <a:solidFill>
                  <a:schemeClr val="bg1"/>
                </a:solidFill>
              </a:rPr>
              <a:t>10</a:t>
            </a:r>
            <a:r>
              <a:rPr lang="pt-BR" sz="1300" b="1" i="1" dirty="0" smtClean="0">
                <a:solidFill>
                  <a:schemeClr val="bg1"/>
                </a:solidFill>
              </a:rPr>
              <a:t>Mas </a:t>
            </a:r>
            <a:r>
              <a:rPr lang="pt-BR" sz="1300" b="1" i="1" dirty="0">
                <a:solidFill>
                  <a:schemeClr val="bg1"/>
                </a:solidFill>
              </a:rPr>
              <a:t>o sétimo dia é o sábado do SENHOR, teu Deus; não farás nenhum trabalho, nem tu, nem o teu filho, nem a tua filha, nem o teu servo, nem a tua serva, nem o teu animal, nem o forasteiro das tuas portas para dentro;</a:t>
            </a:r>
          </a:p>
          <a:p>
            <a:pPr algn="ctr">
              <a:spcBef>
                <a:spcPts val="300"/>
              </a:spcBef>
            </a:pPr>
            <a:r>
              <a:rPr lang="pt-BR" sz="1300" b="1" i="1" baseline="30000" dirty="0" smtClean="0">
                <a:solidFill>
                  <a:schemeClr val="bg1"/>
                </a:solidFill>
              </a:rPr>
              <a:t>11</a:t>
            </a:r>
            <a:r>
              <a:rPr lang="pt-BR" sz="1300" b="1" i="1" dirty="0" smtClean="0">
                <a:solidFill>
                  <a:schemeClr val="bg1"/>
                </a:solidFill>
              </a:rPr>
              <a:t>porque</a:t>
            </a:r>
            <a:r>
              <a:rPr lang="pt-BR" sz="1300" b="1" i="1" dirty="0">
                <a:solidFill>
                  <a:schemeClr val="bg1"/>
                </a:solidFill>
              </a:rPr>
              <a:t>, em seis dias, fez o SENHOR os céus e a terra, o mar e tudo o que neles há e, ao sétimo dia, descansou; por isso, o SENHOR abençoou o dia de sábado e o santificou. </a:t>
            </a:r>
            <a:r>
              <a:rPr lang="pt-BR" sz="1300" b="1" i="1" dirty="0" smtClean="0">
                <a:solidFill>
                  <a:schemeClr val="bg1"/>
                </a:solidFill>
              </a:rPr>
              <a:t>Êxodo 20:8-11</a:t>
            </a:r>
            <a:endParaRPr lang="en-US" sz="1300" b="1" i="1" dirty="0">
              <a:solidFill>
                <a:schemeClr val="bg1"/>
              </a:solidFill>
            </a:endParaRPr>
          </a:p>
        </p:txBody>
      </p:sp>
      <p:sp>
        <p:nvSpPr>
          <p:cNvPr id="7" name="TextBox 6"/>
          <p:cNvSpPr txBox="1"/>
          <p:nvPr/>
        </p:nvSpPr>
        <p:spPr>
          <a:xfrm>
            <a:off x="904055" y="1453427"/>
            <a:ext cx="9640119" cy="1384995"/>
          </a:xfrm>
          <a:prstGeom prst="rect">
            <a:avLst/>
          </a:prstGeom>
          <a:noFill/>
        </p:spPr>
        <p:txBody>
          <a:bodyPr wrap="square" rtlCol="0">
            <a:spAutoFit/>
          </a:bodyPr>
          <a:lstStyle/>
          <a:p>
            <a:r>
              <a:rPr lang="pt-BR" sz="2800" b="1" dirty="0" smtClean="0">
                <a:solidFill>
                  <a:srgbClr val="793520"/>
                </a:solidFill>
              </a:rPr>
              <a:t>4</a:t>
            </a:r>
            <a:r>
              <a:rPr lang="pt-BR" sz="2800" b="1" dirty="0" smtClean="0"/>
              <a:t> | </a:t>
            </a:r>
            <a:r>
              <a:rPr lang="pt-BR" sz="2800" b="1" dirty="0"/>
              <a:t>Qual mandamento apresenta as três características históricas dos </a:t>
            </a:r>
            <a:r>
              <a:rPr lang="pt-BR" sz="2800" b="1" dirty="0" smtClean="0"/>
              <a:t>selos dos tempos </a:t>
            </a:r>
            <a:r>
              <a:rPr lang="pt-BR" sz="2800" b="1" dirty="0"/>
              <a:t>bíblicos? </a:t>
            </a:r>
            <a:r>
              <a:rPr lang="pt-BR" sz="2800" i="1" dirty="0"/>
              <a:t>Êxodo 20:8-11. </a:t>
            </a:r>
            <a:r>
              <a:rPr lang="pt-BR" sz="2800" b="1" dirty="0"/>
              <a:t>Relacione as colunas.</a:t>
            </a:r>
            <a:endParaRPr lang="en-US" sz="2800" dirty="0"/>
          </a:p>
        </p:txBody>
      </p:sp>
      <p:sp>
        <p:nvSpPr>
          <p:cNvPr id="10" name="TextBox 9"/>
          <p:cNvSpPr txBox="1"/>
          <p:nvPr/>
        </p:nvSpPr>
        <p:spPr>
          <a:xfrm>
            <a:off x="904055" y="2876061"/>
            <a:ext cx="4683200" cy="1969770"/>
          </a:xfrm>
          <a:prstGeom prst="rect">
            <a:avLst/>
          </a:prstGeom>
          <a:noFill/>
        </p:spPr>
        <p:txBody>
          <a:bodyPr wrap="square" rtlCol="0">
            <a:spAutoFit/>
          </a:bodyPr>
          <a:lstStyle/>
          <a:p>
            <a:pPr>
              <a:spcBef>
                <a:spcPts val="300"/>
              </a:spcBef>
              <a:spcAft>
                <a:spcPts val="300"/>
              </a:spcAft>
            </a:pPr>
            <a:r>
              <a:rPr lang="en-US" sz="2800" dirty="0" smtClean="0"/>
              <a:t>a) Nome </a:t>
            </a:r>
            <a:r>
              <a:rPr lang="en-US" sz="2800" dirty="0"/>
              <a:t>do </a:t>
            </a:r>
            <a:r>
              <a:rPr lang="en-US" sz="2800" dirty="0" err="1" smtClean="0"/>
              <a:t>governante</a:t>
            </a:r>
            <a:endParaRPr lang="en-US" sz="2800" dirty="0" smtClean="0"/>
          </a:p>
          <a:p>
            <a:pPr>
              <a:spcBef>
                <a:spcPts val="300"/>
              </a:spcBef>
              <a:spcAft>
                <a:spcPts val="300"/>
              </a:spcAft>
            </a:pPr>
            <a:r>
              <a:rPr lang="en-US" sz="2800" dirty="0" smtClean="0"/>
              <a:t>b) Cargo</a:t>
            </a:r>
          </a:p>
          <a:p>
            <a:pPr>
              <a:spcBef>
                <a:spcPts val="300"/>
              </a:spcBef>
              <a:spcAft>
                <a:spcPts val="300"/>
              </a:spcAft>
            </a:pPr>
            <a:r>
              <a:rPr lang="en-US" sz="2800" dirty="0" smtClean="0"/>
              <a:t>c) </a:t>
            </a:r>
            <a:r>
              <a:rPr lang="en-US" sz="2800" dirty="0" err="1" smtClean="0"/>
              <a:t>Território</a:t>
            </a:r>
            <a:r>
              <a:rPr lang="en-US" sz="2800" dirty="0" smtClean="0"/>
              <a:t> </a:t>
            </a:r>
            <a:r>
              <a:rPr lang="en-US" sz="2800" dirty="0"/>
              <a:t>de </a:t>
            </a:r>
            <a:r>
              <a:rPr lang="en-US" sz="2800" dirty="0" err="1"/>
              <a:t>seu</a:t>
            </a:r>
            <a:r>
              <a:rPr lang="en-US" sz="2800" dirty="0"/>
              <a:t> </a:t>
            </a:r>
            <a:r>
              <a:rPr lang="en-US" sz="2800" dirty="0" err="1" smtClean="0"/>
              <a:t>domínio</a:t>
            </a:r>
            <a:r>
              <a:rPr lang="en-US" sz="2800" dirty="0" smtClean="0"/>
              <a:t> 	</a:t>
            </a:r>
            <a:endParaRPr lang="en-US" sz="2800" dirty="0"/>
          </a:p>
        </p:txBody>
      </p:sp>
      <p:sp>
        <p:nvSpPr>
          <p:cNvPr id="11" name="TextBox 10"/>
          <p:cNvSpPr txBox="1"/>
          <p:nvPr/>
        </p:nvSpPr>
        <p:spPr>
          <a:xfrm>
            <a:off x="5406280" y="2676006"/>
            <a:ext cx="6601205" cy="2369880"/>
          </a:xfrm>
          <a:prstGeom prst="rect">
            <a:avLst/>
          </a:prstGeom>
          <a:noFill/>
        </p:spPr>
        <p:txBody>
          <a:bodyPr wrap="square" rtlCol="0">
            <a:spAutoFit/>
          </a:bodyPr>
          <a:lstStyle/>
          <a:p>
            <a:r>
              <a:rPr lang="en-US" sz="4000" dirty="0" smtClean="0"/>
              <a:t>□</a:t>
            </a:r>
            <a:r>
              <a:rPr lang="en-US" sz="2800" dirty="0" smtClean="0"/>
              <a:t> </a:t>
            </a:r>
            <a:r>
              <a:rPr lang="en-US" sz="2800" dirty="0"/>
              <a:t>“SENHOR, </a:t>
            </a:r>
            <a:r>
              <a:rPr lang="en-US" sz="2800" dirty="0" err="1"/>
              <a:t>teu</a:t>
            </a:r>
            <a:r>
              <a:rPr lang="en-US" sz="2800" dirty="0"/>
              <a:t> Deus”</a:t>
            </a:r>
            <a:r>
              <a:rPr lang="en-US" sz="2800" dirty="0" smtClean="0"/>
              <a:t>.</a:t>
            </a:r>
          </a:p>
          <a:p>
            <a:r>
              <a:rPr lang="en-US" sz="4000" dirty="0" smtClean="0"/>
              <a:t>□</a:t>
            </a:r>
            <a:r>
              <a:rPr lang="en-US" sz="2800" dirty="0" smtClean="0"/>
              <a:t> </a:t>
            </a:r>
            <a:r>
              <a:rPr lang="pt-BR" sz="2800" dirty="0"/>
              <a:t>“porque, em seis dias, fez o SENHOR”</a:t>
            </a:r>
            <a:r>
              <a:rPr lang="pt-BR" sz="2800" dirty="0" smtClean="0"/>
              <a:t>.</a:t>
            </a:r>
            <a:r>
              <a:rPr lang="en-US" sz="2800" dirty="0" smtClean="0"/>
              <a:t> </a:t>
            </a:r>
          </a:p>
          <a:p>
            <a:r>
              <a:rPr lang="en-US" sz="4000" dirty="0"/>
              <a:t>□</a:t>
            </a:r>
            <a:r>
              <a:rPr lang="en-US" sz="2800" dirty="0"/>
              <a:t> </a:t>
            </a:r>
            <a:r>
              <a:rPr lang="pt-BR" sz="2800" dirty="0"/>
              <a:t>“os céus e a terra, o mar e                                               </a:t>
            </a:r>
          </a:p>
          <a:p>
            <a:r>
              <a:rPr lang="pt-BR" sz="2800" dirty="0"/>
              <a:t>      tudo o que neles há”</a:t>
            </a:r>
            <a:r>
              <a:rPr lang="en-US" sz="2800" dirty="0" smtClean="0"/>
              <a:t>.	</a:t>
            </a:r>
            <a:endParaRPr lang="en-US" sz="2800" dirty="0"/>
          </a:p>
        </p:txBody>
      </p:sp>
      <p:sp>
        <p:nvSpPr>
          <p:cNvPr id="12" name="Rectangle 11"/>
          <p:cNvSpPr/>
          <p:nvPr/>
        </p:nvSpPr>
        <p:spPr>
          <a:xfrm>
            <a:off x="5507967" y="2876061"/>
            <a:ext cx="298480" cy="369332"/>
          </a:xfrm>
          <a:prstGeom prst="rect">
            <a:avLst/>
          </a:prstGeom>
        </p:spPr>
        <p:txBody>
          <a:bodyPr wrap="none">
            <a:spAutoFit/>
          </a:bodyPr>
          <a:lstStyle/>
          <a:p>
            <a:r>
              <a:rPr lang="pt-BR" b="1" dirty="0" smtClean="0">
                <a:solidFill>
                  <a:srgbClr val="C00000"/>
                </a:solidFill>
              </a:rPr>
              <a:t>a</a:t>
            </a:r>
            <a:endParaRPr lang="en-US" dirty="0"/>
          </a:p>
        </p:txBody>
      </p:sp>
      <p:sp>
        <p:nvSpPr>
          <p:cNvPr id="13" name="Rectangle 12"/>
          <p:cNvSpPr/>
          <p:nvPr/>
        </p:nvSpPr>
        <p:spPr>
          <a:xfrm>
            <a:off x="5498442" y="3520189"/>
            <a:ext cx="308098" cy="369332"/>
          </a:xfrm>
          <a:prstGeom prst="rect">
            <a:avLst/>
          </a:prstGeom>
        </p:spPr>
        <p:txBody>
          <a:bodyPr wrap="none">
            <a:spAutoFit/>
          </a:bodyPr>
          <a:lstStyle/>
          <a:p>
            <a:r>
              <a:rPr lang="pt-BR" b="1" dirty="0" smtClean="0">
                <a:solidFill>
                  <a:srgbClr val="C00000"/>
                </a:solidFill>
              </a:rPr>
              <a:t>b</a:t>
            </a:r>
            <a:endParaRPr lang="en-US" dirty="0"/>
          </a:p>
        </p:txBody>
      </p:sp>
      <p:sp>
        <p:nvSpPr>
          <p:cNvPr id="14" name="Rectangle 13"/>
          <p:cNvSpPr/>
          <p:nvPr/>
        </p:nvSpPr>
        <p:spPr>
          <a:xfrm>
            <a:off x="5507967" y="4107167"/>
            <a:ext cx="280846" cy="369332"/>
          </a:xfrm>
          <a:prstGeom prst="rect">
            <a:avLst/>
          </a:prstGeom>
        </p:spPr>
        <p:txBody>
          <a:bodyPr wrap="none">
            <a:spAutoFit/>
          </a:bodyPr>
          <a:lstStyle/>
          <a:p>
            <a:r>
              <a:rPr lang="pt-BR" b="1" dirty="0" smtClean="0">
                <a:solidFill>
                  <a:srgbClr val="C00000"/>
                </a:solidFill>
              </a:rPr>
              <a:t>c</a:t>
            </a:r>
            <a:endParaRPr lang="en-US" dirty="0"/>
          </a:p>
        </p:txBody>
      </p:sp>
    </p:spTree>
    <p:extLst>
      <p:ext uri="{BB962C8B-B14F-4D97-AF65-F5344CB8AC3E}">
        <p14:creationId xmlns:p14="http://schemas.microsoft.com/office/powerpoint/2010/main" val="52613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3" name="TextBox 2"/>
          <p:cNvSpPr txBox="1"/>
          <p:nvPr/>
        </p:nvSpPr>
        <p:spPr>
          <a:xfrm>
            <a:off x="3185298" y="1839877"/>
            <a:ext cx="6996927" cy="2677656"/>
          </a:xfrm>
          <a:prstGeom prst="rect">
            <a:avLst/>
          </a:prstGeom>
          <a:noFill/>
        </p:spPr>
        <p:txBody>
          <a:bodyPr wrap="square" rtlCol="0">
            <a:spAutoFit/>
          </a:bodyPr>
          <a:lstStyle/>
          <a:p>
            <a:r>
              <a:rPr lang="pt-BR" sz="2400" b="1" dirty="0">
                <a:solidFill>
                  <a:schemeClr val="bg2">
                    <a:lumMod val="25000"/>
                  </a:schemeClr>
                </a:solidFill>
              </a:rPr>
              <a:t>O quarto mandamento da lei de Deus é o único dentre os dez mandamentos que apresenta todos os elementos que devem estar presentes no selo divino: (1) nome do governante (“SENHOR, teu Deus”); (2) cargo (Criador, “porque, em seis dias, fez o SENHOR”); e (3) o território de Seu domínio (“os céus e a terra, o mar e tudo o que neles há”). </a:t>
            </a:r>
          </a:p>
        </p:txBody>
      </p:sp>
      <p:pic>
        <p:nvPicPr>
          <p:cNvPr id="4" name="Picture 3"/>
          <p:cNvPicPr>
            <a:picLocks noChangeAspect="1"/>
          </p:cNvPicPr>
          <p:nvPr/>
        </p:nvPicPr>
        <p:blipFill>
          <a:blip r:embed="rId4"/>
          <a:stretch>
            <a:fillRect/>
          </a:stretch>
        </p:blipFill>
        <p:spPr>
          <a:xfrm>
            <a:off x="1251888" y="2353867"/>
            <a:ext cx="1607341" cy="1599008"/>
          </a:xfrm>
          <a:prstGeom prst="rect">
            <a:avLst/>
          </a:prstGeom>
        </p:spPr>
      </p:pic>
    </p:spTree>
    <p:extLst>
      <p:ext uri="{BB962C8B-B14F-4D97-AF65-F5344CB8AC3E}">
        <p14:creationId xmlns:p14="http://schemas.microsoft.com/office/powerpoint/2010/main" val="3787901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2CCC4"/>
            </a:gs>
            <a:gs pos="90259">
              <a:srgbClr val="E2CCC4"/>
            </a:gs>
            <a:gs pos="83000">
              <a:srgbClr val="E2CCC4"/>
            </a:gs>
            <a:gs pos="100000">
              <a:srgbClr val="E2CCC4"/>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23" name="TextBox 22"/>
          <p:cNvSpPr txBox="1"/>
          <p:nvPr/>
        </p:nvSpPr>
        <p:spPr>
          <a:xfrm>
            <a:off x="3727416" y="3398891"/>
            <a:ext cx="4312078" cy="507831"/>
          </a:xfrm>
          <a:prstGeom prst="rect">
            <a:avLst/>
          </a:prstGeom>
          <a:noFill/>
        </p:spPr>
        <p:txBody>
          <a:bodyPr wrap="none" rtlCol="0">
            <a:spAutoFit/>
          </a:bodyPr>
          <a:lstStyle/>
          <a:p>
            <a:pPr algn="ctr">
              <a:lnSpc>
                <a:spcPct val="150000"/>
              </a:lnSpc>
            </a:pPr>
            <a:r>
              <a:rPr lang="pt-BR" b="1" dirty="0" smtClean="0">
                <a:solidFill>
                  <a:srgbClr val="C00000"/>
                </a:solidFill>
              </a:rPr>
              <a:t>...sinal </a:t>
            </a:r>
            <a:r>
              <a:rPr lang="pt-BR" b="1" dirty="0">
                <a:solidFill>
                  <a:srgbClr val="C00000"/>
                </a:solidFill>
              </a:rPr>
              <a:t>da criação, santificação e libertação</a:t>
            </a:r>
            <a:r>
              <a:rPr lang="pt-BR" b="1" dirty="0" smtClean="0">
                <a:solidFill>
                  <a:srgbClr val="C00000"/>
                </a:solidFill>
              </a:rPr>
              <a:t>.</a:t>
            </a:r>
            <a:endParaRPr lang="en-US" dirty="0">
              <a:solidFill>
                <a:srgbClr val="C00000"/>
              </a:solidFill>
            </a:endParaRPr>
          </a:p>
        </p:txBody>
      </p:sp>
      <p:cxnSp>
        <p:nvCxnSpPr>
          <p:cNvPr id="24" name="Straight Connector 23"/>
          <p:cNvCxnSpPr/>
          <p:nvPr/>
        </p:nvCxnSpPr>
        <p:spPr>
          <a:xfrm>
            <a:off x="1057275" y="3863762"/>
            <a:ext cx="98548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278261" y="6092537"/>
            <a:ext cx="7635478" cy="523220"/>
          </a:xfrm>
          <a:prstGeom prst="rect">
            <a:avLst/>
          </a:prstGeom>
        </p:spPr>
        <p:txBody>
          <a:bodyPr wrap="square">
            <a:spAutoFit/>
          </a:bodyPr>
          <a:lstStyle/>
          <a:p>
            <a:pPr algn="ctr">
              <a:spcBef>
                <a:spcPts val="300"/>
              </a:spcBef>
            </a:pPr>
            <a:r>
              <a:rPr lang="pt-BR" sz="1400" b="1" i="1" dirty="0">
                <a:solidFill>
                  <a:schemeClr val="bg1"/>
                </a:solidFill>
              </a:rPr>
              <a:t>Entre mim e os filhos de Israel é sinal para sempre; porque, em seis dias, fez o SENHOR os céus e a terra, e, ao sétimo dia, descansou, e tomou alento. </a:t>
            </a:r>
            <a:r>
              <a:rPr lang="pt-BR" sz="1400" b="1" i="1" dirty="0" smtClean="0">
                <a:solidFill>
                  <a:schemeClr val="bg1"/>
                </a:solidFill>
              </a:rPr>
              <a:t>Êxodo </a:t>
            </a:r>
            <a:r>
              <a:rPr lang="pt-BR" sz="1400" b="1" i="1" dirty="0">
                <a:solidFill>
                  <a:schemeClr val="bg1"/>
                </a:solidFill>
              </a:rPr>
              <a:t>31:17</a:t>
            </a:r>
            <a:endParaRPr lang="en-US" sz="1400" b="1" i="1" dirty="0">
              <a:solidFill>
                <a:schemeClr val="bg1"/>
              </a:solidFill>
            </a:endParaRPr>
          </a:p>
        </p:txBody>
      </p:sp>
      <p:sp>
        <p:nvSpPr>
          <p:cNvPr id="8" name="TextBox 7"/>
          <p:cNvSpPr txBox="1"/>
          <p:nvPr/>
        </p:nvSpPr>
        <p:spPr>
          <a:xfrm>
            <a:off x="895350" y="2321673"/>
            <a:ext cx="10039350" cy="1077218"/>
          </a:xfrm>
          <a:prstGeom prst="rect">
            <a:avLst/>
          </a:prstGeom>
          <a:noFill/>
        </p:spPr>
        <p:txBody>
          <a:bodyPr wrap="square" rtlCol="0">
            <a:spAutoFit/>
          </a:bodyPr>
          <a:lstStyle/>
          <a:p>
            <a:pPr algn="ctr"/>
            <a:r>
              <a:rPr lang="pt-BR" sz="3200" b="1" dirty="0" smtClean="0">
                <a:solidFill>
                  <a:srgbClr val="793520"/>
                </a:solidFill>
              </a:rPr>
              <a:t>5</a:t>
            </a:r>
            <a:r>
              <a:rPr lang="pt-BR" sz="3200" b="1" dirty="0" smtClean="0"/>
              <a:t> </a:t>
            </a:r>
            <a:r>
              <a:rPr lang="pt-BR" sz="3200" b="1" dirty="0"/>
              <a:t>| Como o sábado é </a:t>
            </a:r>
            <a:r>
              <a:rPr lang="pt-BR" sz="3200" b="1" dirty="0" smtClean="0"/>
              <a:t>identificado </a:t>
            </a:r>
            <a:r>
              <a:rPr lang="pt-BR" sz="3200" b="1" dirty="0"/>
              <a:t>nas Escrituras Sagradas? </a:t>
            </a:r>
            <a:r>
              <a:rPr lang="pt-BR" sz="3200" i="1" dirty="0" smtClean="0"/>
              <a:t>Êxodo 31:17</a:t>
            </a:r>
            <a:endParaRPr lang="en-US" sz="3200" dirty="0"/>
          </a:p>
        </p:txBody>
      </p:sp>
    </p:spTree>
    <p:extLst>
      <p:ext uri="{BB962C8B-B14F-4D97-AF65-F5344CB8AC3E}">
        <p14:creationId xmlns:p14="http://schemas.microsoft.com/office/powerpoint/2010/main" val="145127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3" name="TextBox 2"/>
          <p:cNvSpPr txBox="1"/>
          <p:nvPr/>
        </p:nvSpPr>
        <p:spPr>
          <a:xfrm>
            <a:off x="1819275" y="2268502"/>
            <a:ext cx="8210550" cy="2677656"/>
          </a:xfrm>
          <a:prstGeom prst="rect">
            <a:avLst/>
          </a:prstGeom>
          <a:noFill/>
        </p:spPr>
        <p:txBody>
          <a:bodyPr wrap="square" rtlCol="0">
            <a:spAutoFit/>
          </a:bodyPr>
          <a:lstStyle/>
          <a:p>
            <a:pPr algn="ctr"/>
            <a:r>
              <a:rPr lang="pt-BR" sz="2400" b="1" dirty="0">
                <a:solidFill>
                  <a:schemeClr val="bg2">
                    <a:lumMod val="25000"/>
                  </a:schemeClr>
                </a:solidFill>
              </a:rPr>
              <a:t>O sábado é apresentado nas Escrituras como memorial da criação (</a:t>
            </a:r>
            <a:r>
              <a:rPr lang="pt-BR" sz="2400" b="1" dirty="0" err="1">
                <a:solidFill>
                  <a:schemeClr val="bg2">
                    <a:lumMod val="25000"/>
                  </a:schemeClr>
                </a:solidFill>
              </a:rPr>
              <a:t>Êx</a:t>
            </a:r>
            <a:r>
              <a:rPr lang="pt-BR" sz="2400" b="1" dirty="0">
                <a:solidFill>
                  <a:schemeClr val="bg2">
                    <a:lumMod val="25000"/>
                  </a:schemeClr>
                </a:solidFill>
              </a:rPr>
              <a:t> 20:11), sinal de santificação (</a:t>
            </a:r>
            <a:r>
              <a:rPr lang="pt-BR" sz="2400" b="1" dirty="0" err="1">
                <a:solidFill>
                  <a:schemeClr val="bg2">
                    <a:lumMod val="25000"/>
                  </a:schemeClr>
                </a:solidFill>
              </a:rPr>
              <a:t>Êx</a:t>
            </a:r>
            <a:r>
              <a:rPr lang="pt-BR" sz="2400" b="1" dirty="0">
                <a:solidFill>
                  <a:schemeClr val="bg2">
                    <a:lumMod val="25000"/>
                  </a:schemeClr>
                </a:solidFill>
              </a:rPr>
              <a:t> 31:13; </a:t>
            </a:r>
            <a:r>
              <a:rPr lang="pt-BR" sz="2400" b="1" dirty="0" err="1">
                <a:solidFill>
                  <a:schemeClr val="bg2">
                    <a:lumMod val="25000"/>
                  </a:schemeClr>
                </a:solidFill>
              </a:rPr>
              <a:t>Ez</a:t>
            </a:r>
            <a:r>
              <a:rPr lang="pt-BR" sz="2400" b="1" dirty="0">
                <a:solidFill>
                  <a:schemeClr val="bg2">
                    <a:lumMod val="25000"/>
                  </a:schemeClr>
                </a:solidFill>
              </a:rPr>
              <a:t> 20:12, 20) e símbolo da liberdade obtida no Êxodo (</a:t>
            </a:r>
            <a:r>
              <a:rPr lang="pt-BR" sz="2400" b="1" dirty="0" err="1">
                <a:solidFill>
                  <a:schemeClr val="bg2">
                    <a:lumMod val="25000"/>
                  </a:schemeClr>
                </a:solidFill>
              </a:rPr>
              <a:t>Dt</a:t>
            </a:r>
            <a:r>
              <a:rPr lang="pt-BR" sz="2400" b="1" dirty="0">
                <a:solidFill>
                  <a:schemeClr val="bg2">
                    <a:lumMod val="25000"/>
                  </a:schemeClr>
                </a:solidFill>
              </a:rPr>
              <a:t> 5:12-15). É, portanto, sinal da criação, santificação e libertação. O selo aplicado na fronte, em Apocalipse 7:2 e 3, significa a aceitação voluntária de Deus e de Seus  atos na história pelo ser humano. O selamento atesta que o fiel cristão é propriedade divina.</a:t>
            </a:r>
          </a:p>
        </p:txBody>
      </p:sp>
    </p:spTree>
    <p:extLst>
      <p:ext uri="{BB962C8B-B14F-4D97-AF65-F5344CB8AC3E}">
        <p14:creationId xmlns:p14="http://schemas.microsoft.com/office/powerpoint/2010/main" val="3943793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2CCC4"/>
            </a:gs>
            <a:gs pos="90259">
              <a:srgbClr val="E2CCC4"/>
            </a:gs>
            <a:gs pos="83000">
              <a:srgbClr val="E2CCC4"/>
            </a:gs>
            <a:gs pos="100000">
              <a:srgbClr val="E2CCC4"/>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26" name="Rectangle 25"/>
          <p:cNvSpPr/>
          <p:nvPr/>
        </p:nvSpPr>
        <p:spPr>
          <a:xfrm>
            <a:off x="1260872" y="6200258"/>
            <a:ext cx="9632156" cy="307777"/>
          </a:xfrm>
          <a:prstGeom prst="rect">
            <a:avLst/>
          </a:prstGeom>
        </p:spPr>
        <p:txBody>
          <a:bodyPr wrap="square">
            <a:spAutoFit/>
          </a:bodyPr>
          <a:lstStyle/>
          <a:p>
            <a:pPr algn="ctr">
              <a:spcBef>
                <a:spcPts val="300"/>
              </a:spcBef>
            </a:pPr>
            <a:r>
              <a:rPr lang="pt-BR" sz="1400" b="1" i="1" dirty="0">
                <a:solidFill>
                  <a:schemeClr val="bg1"/>
                </a:solidFill>
              </a:rPr>
              <a:t>Indo para Nazaré, onde fora criado, entrou, num sábado, na sinagoga, segundo o seu costume, e levantou-se para ler. </a:t>
            </a:r>
            <a:r>
              <a:rPr lang="pt-BR" sz="1400" b="1" i="1" dirty="0" smtClean="0">
                <a:solidFill>
                  <a:schemeClr val="bg1"/>
                </a:solidFill>
              </a:rPr>
              <a:t>Lucas </a:t>
            </a:r>
            <a:r>
              <a:rPr lang="pt-BR" sz="1400" b="1" i="1" dirty="0">
                <a:solidFill>
                  <a:schemeClr val="bg1"/>
                </a:solidFill>
              </a:rPr>
              <a:t>4:16</a:t>
            </a:r>
            <a:endParaRPr lang="en-US" sz="1400" b="1" i="1" dirty="0">
              <a:solidFill>
                <a:schemeClr val="bg1"/>
              </a:solidFill>
            </a:endParaRPr>
          </a:p>
        </p:txBody>
      </p:sp>
      <p:sp>
        <p:nvSpPr>
          <p:cNvPr id="9" name="TextBox 8"/>
          <p:cNvSpPr txBox="1"/>
          <p:nvPr/>
        </p:nvSpPr>
        <p:spPr>
          <a:xfrm>
            <a:off x="1012178" y="1635392"/>
            <a:ext cx="10065397" cy="1077218"/>
          </a:xfrm>
          <a:prstGeom prst="rect">
            <a:avLst/>
          </a:prstGeom>
          <a:noFill/>
        </p:spPr>
        <p:txBody>
          <a:bodyPr wrap="square" rtlCol="0">
            <a:spAutoFit/>
          </a:bodyPr>
          <a:lstStyle/>
          <a:p>
            <a:r>
              <a:rPr lang="pt-BR" sz="3200" b="1" dirty="0" smtClean="0">
                <a:solidFill>
                  <a:srgbClr val="793520"/>
                </a:solidFill>
              </a:rPr>
              <a:t>6</a:t>
            </a:r>
            <a:r>
              <a:rPr lang="pt-BR" sz="3200" b="1" dirty="0" smtClean="0"/>
              <a:t> </a:t>
            </a:r>
            <a:r>
              <a:rPr lang="pt-BR" sz="3200" b="1" dirty="0"/>
              <a:t>| Qual era o costume de Jesus em relação ao sábado</a:t>
            </a:r>
            <a:r>
              <a:rPr lang="pt-BR" sz="3200" b="1" dirty="0" smtClean="0"/>
              <a:t>?</a:t>
            </a:r>
          </a:p>
          <a:p>
            <a:r>
              <a:rPr lang="pt-BR" sz="3200" i="1" dirty="0" smtClean="0"/>
              <a:t>Lucas </a:t>
            </a:r>
            <a:r>
              <a:rPr lang="pt-BR" sz="3200" i="1" dirty="0"/>
              <a:t>4:16</a:t>
            </a:r>
            <a:endParaRPr lang="en-US" sz="3200" dirty="0"/>
          </a:p>
        </p:txBody>
      </p:sp>
      <p:sp>
        <p:nvSpPr>
          <p:cNvPr id="10" name="TextBox 9"/>
          <p:cNvSpPr txBox="1"/>
          <p:nvPr/>
        </p:nvSpPr>
        <p:spPr>
          <a:xfrm>
            <a:off x="1012178" y="2712610"/>
            <a:ext cx="9208148" cy="2369880"/>
          </a:xfrm>
          <a:prstGeom prst="rect">
            <a:avLst/>
          </a:prstGeom>
          <a:noFill/>
        </p:spPr>
        <p:txBody>
          <a:bodyPr wrap="square" rtlCol="0">
            <a:spAutoFit/>
          </a:bodyPr>
          <a:lstStyle/>
          <a:p>
            <a:r>
              <a:rPr lang="en-US" sz="4000" dirty="0" smtClean="0"/>
              <a:t>□</a:t>
            </a:r>
            <a:r>
              <a:rPr lang="en-US" sz="2800" dirty="0" smtClean="0"/>
              <a:t> </a:t>
            </a:r>
            <a:r>
              <a:rPr lang="en-US" sz="2800" dirty="0" err="1"/>
              <a:t>Passear</a:t>
            </a:r>
            <a:r>
              <a:rPr lang="en-US" sz="2800" dirty="0"/>
              <a:t> no </a:t>
            </a:r>
            <a:r>
              <a:rPr lang="en-US" sz="2800" dirty="0" err="1"/>
              <a:t>sábado</a:t>
            </a:r>
            <a:r>
              <a:rPr lang="pt-BR" sz="2800" dirty="0" smtClean="0"/>
              <a:t>.</a:t>
            </a:r>
            <a:endParaRPr lang="en-US" sz="2800" dirty="0" smtClean="0"/>
          </a:p>
          <a:p>
            <a:r>
              <a:rPr lang="en-US" sz="4000" dirty="0" smtClean="0"/>
              <a:t>□</a:t>
            </a:r>
            <a:r>
              <a:rPr lang="en-US" sz="2800" dirty="0" smtClean="0"/>
              <a:t> </a:t>
            </a:r>
            <a:r>
              <a:rPr lang="pt-BR" sz="2800" dirty="0"/>
              <a:t>Adorava a Deus em um culto público</a:t>
            </a:r>
            <a:r>
              <a:rPr lang="pt-BR" sz="2800" dirty="0" smtClean="0"/>
              <a:t>.</a:t>
            </a:r>
          </a:p>
          <a:p>
            <a:r>
              <a:rPr lang="en-US" sz="4000" dirty="0"/>
              <a:t>□</a:t>
            </a:r>
            <a:r>
              <a:rPr lang="en-US" sz="2000" dirty="0" smtClean="0"/>
              <a:t> </a:t>
            </a:r>
            <a:r>
              <a:rPr lang="pt-BR" sz="2800" dirty="0"/>
              <a:t>Fazer o mesmo que fazia em qualquer outro dia da semana</a:t>
            </a:r>
            <a:r>
              <a:rPr lang="pt-BR" sz="2800" dirty="0" smtClean="0"/>
              <a:t>.</a:t>
            </a:r>
            <a:endParaRPr lang="en-US" sz="2800" dirty="0"/>
          </a:p>
          <a:p>
            <a:r>
              <a:rPr lang="en-US" sz="2800" dirty="0" smtClean="0"/>
              <a:t> 	</a:t>
            </a:r>
            <a:endParaRPr lang="en-US" sz="2800" dirty="0"/>
          </a:p>
        </p:txBody>
      </p:sp>
      <p:sp>
        <p:nvSpPr>
          <p:cNvPr id="11" name="Rectangle 10"/>
          <p:cNvSpPr/>
          <p:nvPr/>
        </p:nvSpPr>
        <p:spPr>
          <a:xfrm>
            <a:off x="1115640" y="3537743"/>
            <a:ext cx="290464" cy="369332"/>
          </a:xfrm>
          <a:prstGeom prst="rect">
            <a:avLst/>
          </a:prstGeom>
        </p:spPr>
        <p:txBody>
          <a:bodyPr wrap="none">
            <a:spAutoFit/>
          </a:bodyPr>
          <a:lstStyle/>
          <a:p>
            <a:r>
              <a:rPr lang="pt-BR" b="1" dirty="0" smtClean="0">
                <a:solidFill>
                  <a:srgbClr val="C00000"/>
                </a:solidFill>
              </a:rPr>
              <a:t>x</a:t>
            </a:r>
            <a:endParaRPr lang="en-US" dirty="0"/>
          </a:p>
        </p:txBody>
      </p:sp>
    </p:spTree>
    <p:extLst>
      <p:ext uri="{BB962C8B-B14F-4D97-AF65-F5344CB8AC3E}">
        <p14:creationId xmlns:p14="http://schemas.microsoft.com/office/powerpoint/2010/main" val="117033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3" name="TextBox 2"/>
          <p:cNvSpPr txBox="1"/>
          <p:nvPr/>
        </p:nvSpPr>
        <p:spPr>
          <a:xfrm>
            <a:off x="1866900" y="2125627"/>
            <a:ext cx="8591550" cy="3046988"/>
          </a:xfrm>
          <a:prstGeom prst="rect">
            <a:avLst/>
          </a:prstGeom>
          <a:noFill/>
        </p:spPr>
        <p:txBody>
          <a:bodyPr wrap="square" rtlCol="0">
            <a:spAutoFit/>
          </a:bodyPr>
          <a:lstStyle/>
          <a:p>
            <a:pPr algn="ctr"/>
            <a:r>
              <a:rPr lang="pt-BR" sz="2400" b="1" dirty="0">
                <a:solidFill>
                  <a:schemeClr val="bg2">
                    <a:lumMod val="25000"/>
                  </a:schemeClr>
                </a:solidFill>
              </a:rPr>
              <a:t>A Bíblia diz que o sábado é um sinal perpétuo entre Deus e Seu povo (</a:t>
            </a:r>
            <a:r>
              <a:rPr lang="pt-BR" sz="2400" b="1" dirty="0" err="1">
                <a:solidFill>
                  <a:schemeClr val="bg2">
                    <a:lumMod val="25000"/>
                  </a:schemeClr>
                </a:solidFill>
              </a:rPr>
              <a:t>Êx</a:t>
            </a:r>
            <a:r>
              <a:rPr lang="pt-BR" sz="2400" b="1" dirty="0">
                <a:solidFill>
                  <a:schemeClr val="bg2">
                    <a:lumMod val="25000"/>
                  </a:schemeClr>
                </a:solidFill>
              </a:rPr>
              <a:t> 31:16, 17), e também demonstra claramente que o sinal é para todo crente, independente de sexo, nacionalidade, etnia ou qualquer outra característica (</a:t>
            </a:r>
            <a:r>
              <a:rPr lang="pt-BR" sz="2400" b="1" dirty="0" err="1">
                <a:solidFill>
                  <a:schemeClr val="bg2">
                    <a:lumMod val="25000"/>
                  </a:schemeClr>
                </a:solidFill>
              </a:rPr>
              <a:t>Is</a:t>
            </a:r>
            <a:r>
              <a:rPr lang="pt-BR" sz="2400" b="1" dirty="0">
                <a:solidFill>
                  <a:schemeClr val="bg2">
                    <a:lumMod val="25000"/>
                  </a:schemeClr>
                </a:solidFill>
              </a:rPr>
              <a:t> 56:1-7). Jesus demonstrou sua validade fazendo do sábado um dia de culto e de benefício ao próximo (</a:t>
            </a:r>
            <a:r>
              <a:rPr lang="pt-BR" sz="2400" b="1" dirty="0" err="1">
                <a:solidFill>
                  <a:schemeClr val="bg2">
                    <a:lumMod val="25000"/>
                  </a:schemeClr>
                </a:solidFill>
              </a:rPr>
              <a:t>Lc</a:t>
            </a:r>
            <a:r>
              <a:rPr lang="pt-BR" sz="2400" b="1" dirty="0">
                <a:solidFill>
                  <a:schemeClr val="bg2">
                    <a:lumMod val="25000"/>
                  </a:schemeClr>
                </a:solidFill>
              </a:rPr>
              <a:t> 4:16; </a:t>
            </a:r>
            <a:r>
              <a:rPr lang="pt-BR" sz="2400" b="1" dirty="0" err="1" smtClean="0">
                <a:solidFill>
                  <a:schemeClr val="bg2">
                    <a:lumMod val="25000"/>
                  </a:schemeClr>
                </a:solidFill>
              </a:rPr>
              <a:t>Mt</a:t>
            </a:r>
            <a:r>
              <a:rPr lang="pt-BR" sz="2400" b="1" dirty="0" smtClean="0">
                <a:solidFill>
                  <a:schemeClr val="bg2">
                    <a:lumMod val="25000"/>
                  </a:schemeClr>
                </a:solidFill>
              </a:rPr>
              <a:t> </a:t>
            </a:r>
            <a:r>
              <a:rPr lang="pt-BR" sz="2400" b="1" dirty="0">
                <a:solidFill>
                  <a:schemeClr val="bg2">
                    <a:lumMod val="25000"/>
                  </a:schemeClr>
                </a:solidFill>
              </a:rPr>
              <a:t>12:12), e mesmo Sua mãe e outras seguidoras, diante da Sua morte, não embalsamaram Jesus no sábado, mas esperaram o dia seguinte (</a:t>
            </a:r>
            <a:r>
              <a:rPr lang="pt-BR" sz="2400" b="1" dirty="0" err="1">
                <a:solidFill>
                  <a:schemeClr val="bg2">
                    <a:lumMod val="25000"/>
                  </a:schemeClr>
                </a:solidFill>
              </a:rPr>
              <a:t>Lc</a:t>
            </a:r>
            <a:r>
              <a:rPr lang="pt-BR" sz="2400" b="1" dirty="0">
                <a:solidFill>
                  <a:schemeClr val="bg2">
                    <a:lumMod val="25000"/>
                  </a:schemeClr>
                </a:solidFill>
              </a:rPr>
              <a:t> 23:54-56).</a:t>
            </a:r>
          </a:p>
        </p:txBody>
      </p:sp>
    </p:spTree>
    <p:extLst>
      <p:ext uri="{BB962C8B-B14F-4D97-AF65-F5344CB8AC3E}">
        <p14:creationId xmlns:p14="http://schemas.microsoft.com/office/powerpoint/2010/main" val="2579866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2CCC4"/>
            </a:gs>
            <a:gs pos="90259">
              <a:srgbClr val="E2CCC4"/>
            </a:gs>
            <a:gs pos="83000">
              <a:srgbClr val="E2CCC4"/>
            </a:gs>
            <a:gs pos="100000">
              <a:srgbClr val="E2CCC4"/>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26" name="Rectangle 25"/>
          <p:cNvSpPr/>
          <p:nvPr/>
        </p:nvSpPr>
        <p:spPr>
          <a:xfrm>
            <a:off x="1279922" y="6092537"/>
            <a:ext cx="9632156" cy="523220"/>
          </a:xfrm>
          <a:prstGeom prst="rect">
            <a:avLst/>
          </a:prstGeom>
        </p:spPr>
        <p:txBody>
          <a:bodyPr wrap="square">
            <a:spAutoFit/>
          </a:bodyPr>
          <a:lstStyle/>
          <a:p>
            <a:pPr algn="ctr">
              <a:spcBef>
                <a:spcPts val="300"/>
              </a:spcBef>
            </a:pPr>
            <a:r>
              <a:rPr lang="pt-BR" sz="1400" b="1" i="1" dirty="0">
                <a:solidFill>
                  <a:schemeClr val="bg1"/>
                </a:solidFill>
              </a:rPr>
              <a:t>Proferirá palavras contra o Altíssimo, magoará os santos do Altíssimo e cuidará em mudar os tempos e a lei; e os santos lhe serão entregues nas mãos, por um tempo, dois tempos e metade de um tempo. </a:t>
            </a:r>
            <a:r>
              <a:rPr lang="pt-BR" sz="1400" b="1" i="1" dirty="0" smtClean="0">
                <a:solidFill>
                  <a:schemeClr val="bg1"/>
                </a:solidFill>
              </a:rPr>
              <a:t>Daniel </a:t>
            </a:r>
            <a:r>
              <a:rPr lang="pt-BR" sz="1400" b="1" i="1" dirty="0">
                <a:solidFill>
                  <a:schemeClr val="bg1"/>
                </a:solidFill>
              </a:rPr>
              <a:t>7:25</a:t>
            </a:r>
            <a:endParaRPr lang="en-US" sz="1400" b="1" i="1" dirty="0">
              <a:solidFill>
                <a:schemeClr val="bg1"/>
              </a:solidFill>
            </a:endParaRPr>
          </a:p>
        </p:txBody>
      </p:sp>
      <p:sp>
        <p:nvSpPr>
          <p:cNvPr id="7" name="TextBox 6"/>
          <p:cNvSpPr txBox="1"/>
          <p:nvPr/>
        </p:nvSpPr>
        <p:spPr>
          <a:xfrm>
            <a:off x="1133472" y="1978703"/>
            <a:ext cx="9925055" cy="1077218"/>
          </a:xfrm>
          <a:prstGeom prst="rect">
            <a:avLst/>
          </a:prstGeom>
          <a:noFill/>
        </p:spPr>
        <p:txBody>
          <a:bodyPr wrap="square" rtlCol="0">
            <a:spAutoFit/>
          </a:bodyPr>
          <a:lstStyle/>
          <a:p>
            <a:pPr algn="ctr"/>
            <a:r>
              <a:rPr lang="pt-BR" sz="3200" b="1" dirty="0" smtClean="0">
                <a:solidFill>
                  <a:srgbClr val="793520"/>
                </a:solidFill>
              </a:rPr>
              <a:t>7</a:t>
            </a:r>
            <a:r>
              <a:rPr lang="pt-BR" sz="3200" b="1" dirty="0" smtClean="0"/>
              <a:t> </a:t>
            </a:r>
            <a:r>
              <a:rPr lang="pt-BR" sz="3200" b="1" dirty="0"/>
              <a:t>| O que Daniel profetizou quanto ao ataque do inimigo de Deus </a:t>
            </a:r>
            <a:r>
              <a:rPr lang="pt-BR" sz="3200" b="1" dirty="0" smtClean="0"/>
              <a:t>a </a:t>
            </a:r>
            <a:r>
              <a:rPr lang="pt-BR" sz="3200" b="1" dirty="0"/>
              <a:t>Seu povo </a:t>
            </a:r>
            <a:r>
              <a:rPr lang="pt-BR" sz="3200" b="1" dirty="0" smtClean="0"/>
              <a:t>e </a:t>
            </a:r>
            <a:r>
              <a:rPr lang="en-US" sz="3200" b="1" dirty="0" smtClean="0"/>
              <a:t>à </a:t>
            </a:r>
            <a:r>
              <a:rPr lang="en-US" sz="3200" b="1" dirty="0" err="1"/>
              <a:t>Sua</a:t>
            </a:r>
            <a:r>
              <a:rPr lang="en-US" sz="3200" b="1" dirty="0"/>
              <a:t> lei? </a:t>
            </a:r>
            <a:r>
              <a:rPr lang="en-US" sz="3200" i="1" dirty="0"/>
              <a:t>Daniel 7:25</a:t>
            </a:r>
            <a:endParaRPr lang="en-US" sz="3200" dirty="0"/>
          </a:p>
        </p:txBody>
      </p:sp>
      <p:sp>
        <p:nvSpPr>
          <p:cNvPr id="8" name="TextBox 7"/>
          <p:cNvSpPr txBox="1"/>
          <p:nvPr/>
        </p:nvSpPr>
        <p:spPr>
          <a:xfrm>
            <a:off x="1279922" y="3094021"/>
            <a:ext cx="9944490" cy="1384995"/>
          </a:xfrm>
          <a:prstGeom prst="rect">
            <a:avLst/>
          </a:prstGeom>
          <a:noFill/>
        </p:spPr>
        <p:txBody>
          <a:bodyPr wrap="square" rtlCol="0">
            <a:spAutoFit/>
          </a:bodyPr>
          <a:lstStyle/>
          <a:p>
            <a:pPr>
              <a:spcBef>
                <a:spcPts val="200"/>
              </a:spcBef>
              <a:spcAft>
                <a:spcPts val="200"/>
              </a:spcAft>
            </a:pPr>
            <a:r>
              <a:rPr lang="pt-BR" sz="2800" dirty="0"/>
              <a:t>“Proferirá palavras contra o </a:t>
            </a:r>
            <a:r>
              <a:rPr lang="pt-BR" sz="2800" dirty="0" smtClean="0"/>
              <a:t>__________________, </a:t>
            </a:r>
            <a:r>
              <a:rPr lang="pt-BR" sz="2800" dirty="0"/>
              <a:t>magoará os </a:t>
            </a:r>
            <a:r>
              <a:rPr lang="pt-BR" sz="2800" dirty="0" smtClean="0"/>
              <a:t>_____________ do Altíssimo </a:t>
            </a:r>
            <a:r>
              <a:rPr lang="pt-BR" sz="2800" dirty="0"/>
              <a:t>e cuidará em </a:t>
            </a:r>
            <a:r>
              <a:rPr lang="pt-BR" sz="2800" dirty="0" smtClean="0"/>
              <a:t>______________ </a:t>
            </a:r>
            <a:r>
              <a:rPr lang="pt-BR" sz="2800" dirty="0"/>
              <a:t>os </a:t>
            </a:r>
            <a:r>
              <a:rPr lang="pt-BR" sz="2800" dirty="0" smtClean="0"/>
              <a:t>______________ </a:t>
            </a:r>
            <a:r>
              <a:rPr lang="pt-BR" sz="2800" dirty="0"/>
              <a:t>e a </a:t>
            </a:r>
            <a:r>
              <a:rPr lang="pt-BR" sz="2800" dirty="0" smtClean="0"/>
              <a:t>______________…”</a:t>
            </a:r>
            <a:endParaRPr lang="en-US" sz="2800" dirty="0"/>
          </a:p>
        </p:txBody>
      </p:sp>
      <p:sp>
        <p:nvSpPr>
          <p:cNvPr id="11" name="Rectangle 10"/>
          <p:cNvSpPr/>
          <p:nvPr/>
        </p:nvSpPr>
        <p:spPr>
          <a:xfrm>
            <a:off x="6095999" y="3168512"/>
            <a:ext cx="1778658" cy="369332"/>
          </a:xfrm>
          <a:prstGeom prst="rect">
            <a:avLst/>
          </a:prstGeom>
        </p:spPr>
        <p:txBody>
          <a:bodyPr wrap="square">
            <a:spAutoFit/>
          </a:bodyPr>
          <a:lstStyle/>
          <a:p>
            <a:pPr algn="ctr"/>
            <a:r>
              <a:rPr lang="pt-BR" b="1" dirty="0" smtClean="0">
                <a:solidFill>
                  <a:srgbClr val="C00000"/>
                </a:solidFill>
              </a:rPr>
              <a:t>ALTÍSSIMO</a:t>
            </a:r>
            <a:endParaRPr lang="en-US" dirty="0"/>
          </a:p>
        </p:txBody>
      </p:sp>
      <p:sp>
        <p:nvSpPr>
          <p:cNvPr id="12" name="Rectangle 11"/>
          <p:cNvSpPr/>
          <p:nvPr/>
        </p:nvSpPr>
        <p:spPr>
          <a:xfrm>
            <a:off x="1533524" y="3601852"/>
            <a:ext cx="1778658" cy="369332"/>
          </a:xfrm>
          <a:prstGeom prst="rect">
            <a:avLst/>
          </a:prstGeom>
        </p:spPr>
        <p:txBody>
          <a:bodyPr wrap="square">
            <a:spAutoFit/>
          </a:bodyPr>
          <a:lstStyle/>
          <a:p>
            <a:pPr algn="ctr"/>
            <a:r>
              <a:rPr lang="pt-BR" b="1" dirty="0" smtClean="0">
                <a:solidFill>
                  <a:srgbClr val="C00000"/>
                </a:solidFill>
              </a:rPr>
              <a:t>SANTOS</a:t>
            </a:r>
            <a:endParaRPr lang="en-US" dirty="0"/>
          </a:p>
        </p:txBody>
      </p:sp>
      <p:sp>
        <p:nvSpPr>
          <p:cNvPr id="13" name="Rectangle 12"/>
          <p:cNvSpPr/>
          <p:nvPr/>
        </p:nvSpPr>
        <p:spPr>
          <a:xfrm>
            <a:off x="7874657" y="3612937"/>
            <a:ext cx="1778658" cy="369332"/>
          </a:xfrm>
          <a:prstGeom prst="rect">
            <a:avLst/>
          </a:prstGeom>
        </p:spPr>
        <p:txBody>
          <a:bodyPr wrap="square">
            <a:spAutoFit/>
          </a:bodyPr>
          <a:lstStyle/>
          <a:p>
            <a:pPr algn="ctr"/>
            <a:r>
              <a:rPr lang="pt-BR" b="1" dirty="0" smtClean="0">
                <a:solidFill>
                  <a:srgbClr val="C00000"/>
                </a:solidFill>
              </a:rPr>
              <a:t>MUDAR</a:t>
            </a:r>
            <a:endParaRPr lang="en-US" dirty="0"/>
          </a:p>
        </p:txBody>
      </p:sp>
      <p:sp>
        <p:nvSpPr>
          <p:cNvPr id="14" name="Rectangle 13"/>
          <p:cNvSpPr/>
          <p:nvPr/>
        </p:nvSpPr>
        <p:spPr>
          <a:xfrm>
            <a:off x="1533524" y="4040434"/>
            <a:ext cx="1778658" cy="369332"/>
          </a:xfrm>
          <a:prstGeom prst="rect">
            <a:avLst/>
          </a:prstGeom>
        </p:spPr>
        <p:txBody>
          <a:bodyPr wrap="square">
            <a:spAutoFit/>
          </a:bodyPr>
          <a:lstStyle/>
          <a:p>
            <a:pPr algn="ctr"/>
            <a:r>
              <a:rPr lang="pt-BR" b="1" dirty="0" smtClean="0">
                <a:solidFill>
                  <a:srgbClr val="C00000"/>
                </a:solidFill>
              </a:rPr>
              <a:t>TEMPOS</a:t>
            </a:r>
            <a:endParaRPr lang="en-US" dirty="0"/>
          </a:p>
        </p:txBody>
      </p:sp>
      <p:sp>
        <p:nvSpPr>
          <p:cNvPr id="15" name="Rectangle 14"/>
          <p:cNvSpPr/>
          <p:nvPr/>
        </p:nvSpPr>
        <p:spPr>
          <a:xfrm>
            <a:off x="4711301" y="4040434"/>
            <a:ext cx="1778658" cy="369332"/>
          </a:xfrm>
          <a:prstGeom prst="rect">
            <a:avLst/>
          </a:prstGeom>
        </p:spPr>
        <p:txBody>
          <a:bodyPr wrap="square">
            <a:spAutoFit/>
          </a:bodyPr>
          <a:lstStyle/>
          <a:p>
            <a:pPr algn="ctr"/>
            <a:r>
              <a:rPr lang="pt-BR" b="1" dirty="0" smtClean="0">
                <a:solidFill>
                  <a:srgbClr val="C00000"/>
                </a:solidFill>
              </a:rPr>
              <a:t>LEI</a:t>
            </a:r>
            <a:endParaRPr lang="en-US" dirty="0"/>
          </a:p>
        </p:txBody>
      </p:sp>
    </p:spTree>
    <p:extLst>
      <p:ext uri="{BB962C8B-B14F-4D97-AF65-F5344CB8AC3E}">
        <p14:creationId xmlns:p14="http://schemas.microsoft.com/office/powerpoint/2010/main" val="368677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3" name="TextBox 2"/>
          <p:cNvSpPr txBox="1"/>
          <p:nvPr/>
        </p:nvSpPr>
        <p:spPr>
          <a:xfrm>
            <a:off x="2066925" y="2316127"/>
            <a:ext cx="7991475" cy="2677656"/>
          </a:xfrm>
          <a:prstGeom prst="rect">
            <a:avLst/>
          </a:prstGeom>
          <a:noFill/>
        </p:spPr>
        <p:txBody>
          <a:bodyPr wrap="square" rtlCol="0">
            <a:spAutoFit/>
          </a:bodyPr>
          <a:lstStyle/>
          <a:p>
            <a:pPr algn="ctr"/>
            <a:r>
              <a:rPr lang="pt-BR" sz="2400" b="1" dirty="0">
                <a:solidFill>
                  <a:schemeClr val="bg2">
                    <a:lumMod val="25000"/>
                  </a:schemeClr>
                </a:solidFill>
              </a:rPr>
              <a:t>Em Seu ministério, Cristo foi muito enfático ao declarar que Ele não veio mudar a lei nem promover sua mudança posterior (</a:t>
            </a:r>
            <a:r>
              <a:rPr lang="pt-BR" sz="2400" b="1" dirty="0" err="1">
                <a:solidFill>
                  <a:schemeClr val="bg2">
                    <a:lumMod val="25000"/>
                  </a:schemeClr>
                </a:solidFill>
              </a:rPr>
              <a:t>Mt</a:t>
            </a:r>
            <a:r>
              <a:rPr lang="pt-BR" sz="2400" b="1" dirty="0">
                <a:solidFill>
                  <a:schemeClr val="bg2">
                    <a:lumMod val="25000"/>
                  </a:schemeClr>
                </a:solidFill>
              </a:rPr>
              <a:t> 5:17-19). Portanto, qualquer alteração na lei de Deus não obedece à vontade divina, mas ao desejo daquele que se rebelou contra a lei e foi expulso do Céu (</a:t>
            </a:r>
            <a:r>
              <a:rPr lang="pt-BR" sz="2400" b="1" dirty="0" err="1">
                <a:solidFill>
                  <a:schemeClr val="bg2">
                    <a:lumMod val="25000"/>
                  </a:schemeClr>
                </a:solidFill>
              </a:rPr>
              <a:t>Ap</a:t>
            </a:r>
            <a:r>
              <a:rPr lang="pt-BR" sz="2400" b="1" dirty="0">
                <a:solidFill>
                  <a:schemeClr val="bg2">
                    <a:lumMod val="25000"/>
                  </a:schemeClr>
                </a:solidFill>
              </a:rPr>
              <a:t> 12:7-9). Dessa forma, a obediência ao quarto mandamento constitui um sinal ou selo de lealdade a Deus (</a:t>
            </a:r>
            <a:r>
              <a:rPr lang="pt-BR" sz="2400" b="1" dirty="0" err="1">
                <a:solidFill>
                  <a:schemeClr val="bg2">
                    <a:lumMod val="25000"/>
                  </a:schemeClr>
                </a:solidFill>
              </a:rPr>
              <a:t>Ez</a:t>
            </a:r>
            <a:r>
              <a:rPr lang="pt-BR" sz="2400" b="1" dirty="0">
                <a:solidFill>
                  <a:schemeClr val="bg2">
                    <a:lumMod val="25000"/>
                  </a:schemeClr>
                </a:solidFill>
              </a:rPr>
              <a:t> 20:20).</a:t>
            </a:r>
          </a:p>
        </p:txBody>
      </p:sp>
    </p:spTree>
    <p:extLst>
      <p:ext uri="{BB962C8B-B14F-4D97-AF65-F5344CB8AC3E}">
        <p14:creationId xmlns:p14="http://schemas.microsoft.com/office/powerpoint/2010/main" val="1535813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2CCC4"/>
            </a:gs>
            <a:gs pos="90259">
              <a:srgbClr val="E2CCC4"/>
            </a:gs>
            <a:gs pos="83000">
              <a:srgbClr val="E2CCC4"/>
            </a:gs>
            <a:gs pos="100000">
              <a:srgbClr val="E2CCC4"/>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23" name="TextBox 22"/>
          <p:cNvSpPr txBox="1"/>
          <p:nvPr/>
        </p:nvSpPr>
        <p:spPr>
          <a:xfrm>
            <a:off x="1793462" y="3397433"/>
            <a:ext cx="8026813" cy="507831"/>
          </a:xfrm>
          <a:prstGeom prst="rect">
            <a:avLst/>
          </a:prstGeom>
          <a:noFill/>
        </p:spPr>
        <p:txBody>
          <a:bodyPr wrap="none" rtlCol="0">
            <a:spAutoFit/>
          </a:bodyPr>
          <a:lstStyle/>
          <a:p>
            <a:pPr algn="ctr">
              <a:lnSpc>
                <a:spcPct val="150000"/>
              </a:lnSpc>
            </a:pPr>
            <a:r>
              <a:rPr lang="pt-BR" b="1" dirty="0">
                <a:solidFill>
                  <a:srgbClr val="C00000"/>
                </a:solidFill>
              </a:rPr>
              <a:t>eram cento e quarenta e quatro mil selados, de todas as tribos dos filhos de Israel</a:t>
            </a:r>
            <a:r>
              <a:rPr lang="pt-BR" b="1" dirty="0" smtClean="0">
                <a:solidFill>
                  <a:srgbClr val="C00000"/>
                </a:solidFill>
              </a:rPr>
              <a:t>.</a:t>
            </a:r>
            <a:endParaRPr lang="en-US" dirty="0">
              <a:solidFill>
                <a:srgbClr val="C00000"/>
              </a:solidFill>
            </a:endParaRPr>
          </a:p>
        </p:txBody>
      </p:sp>
      <p:cxnSp>
        <p:nvCxnSpPr>
          <p:cNvPr id="24" name="Straight Connector 23"/>
          <p:cNvCxnSpPr/>
          <p:nvPr/>
        </p:nvCxnSpPr>
        <p:spPr>
          <a:xfrm>
            <a:off x="1704975" y="3863762"/>
            <a:ext cx="8115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667893" y="6092537"/>
            <a:ext cx="6856214" cy="523220"/>
          </a:xfrm>
          <a:prstGeom prst="rect">
            <a:avLst/>
          </a:prstGeom>
        </p:spPr>
        <p:txBody>
          <a:bodyPr wrap="square">
            <a:spAutoFit/>
          </a:bodyPr>
          <a:lstStyle/>
          <a:p>
            <a:pPr algn="ctr">
              <a:spcBef>
                <a:spcPts val="300"/>
              </a:spcBef>
            </a:pPr>
            <a:r>
              <a:rPr lang="pt-BR" sz="1400" b="1" i="1" dirty="0">
                <a:solidFill>
                  <a:schemeClr val="bg1"/>
                </a:solidFill>
              </a:rPr>
              <a:t>Então, ouvi o número dos que foram selados, que era cento e quarenta e quatro mil, de todas as tribos dos filhos de </a:t>
            </a:r>
            <a:r>
              <a:rPr lang="pt-BR" sz="1400" b="1" i="1" dirty="0" smtClean="0">
                <a:solidFill>
                  <a:schemeClr val="bg1"/>
                </a:solidFill>
              </a:rPr>
              <a:t>Israel: Apocalipse </a:t>
            </a:r>
            <a:r>
              <a:rPr lang="pt-BR" sz="1400" b="1" i="1" dirty="0">
                <a:solidFill>
                  <a:schemeClr val="bg1"/>
                </a:solidFill>
              </a:rPr>
              <a:t>7:4</a:t>
            </a:r>
            <a:endParaRPr lang="en-US" sz="1400" b="1" i="1" dirty="0">
              <a:solidFill>
                <a:schemeClr val="bg1"/>
              </a:solidFill>
            </a:endParaRPr>
          </a:p>
        </p:txBody>
      </p:sp>
      <p:sp>
        <p:nvSpPr>
          <p:cNvPr id="9" name="TextBox 8"/>
          <p:cNvSpPr txBox="1"/>
          <p:nvPr/>
        </p:nvSpPr>
        <p:spPr>
          <a:xfrm>
            <a:off x="775078" y="2331888"/>
            <a:ext cx="9854803" cy="1077218"/>
          </a:xfrm>
          <a:prstGeom prst="rect">
            <a:avLst/>
          </a:prstGeom>
          <a:noFill/>
        </p:spPr>
        <p:txBody>
          <a:bodyPr wrap="square" rtlCol="0">
            <a:spAutoFit/>
          </a:bodyPr>
          <a:lstStyle/>
          <a:p>
            <a:pPr algn="ctr"/>
            <a:r>
              <a:rPr lang="pt-BR" sz="3200" b="1" dirty="0" smtClean="0">
                <a:solidFill>
                  <a:srgbClr val="793520"/>
                </a:solidFill>
              </a:rPr>
              <a:t>8</a:t>
            </a:r>
            <a:r>
              <a:rPr lang="pt-BR" sz="3200" b="1" dirty="0" smtClean="0"/>
              <a:t> </a:t>
            </a:r>
            <a:r>
              <a:rPr lang="pt-BR" sz="3200" b="1" dirty="0"/>
              <a:t>| Quem são os que receberão o selo de Deus? </a:t>
            </a:r>
            <a:r>
              <a:rPr lang="pt-BR" sz="3200" i="1" dirty="0"/>
              <a:t>Apocalipse 7:4</a:t>
            </a:r>
            <a:endParaRPr lang="en-US" sz="3200" dirty="0"/>
          </a:p>
        </p:txBody>
      </p:sp>
    </p:spTree>
    <p:extLst>
      <p:ext uri="{BB962C8B-B14F-4D97-AF65-F5344CB8AC3E}">
        <p14:creationId xmlns:p14="http://schemas.microsoft.com/office/powerpoint/2010/main" val="19256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3" name="TextBox 2"/>
          <p:cNvSpPr txBox="1"/>
          <p:nvPr/>
        </p:nvSpPr>
        <p:spPr>
          <a:xfrm>
            <a:off x="1724026" y="2297077"/>
            <a:ext cx="8839200" cy="2862322"/>
          </a:xfrm>
          <a:prstGeom prst="rect">
            <a:avLst/>
          </a:prstGeom>
          <a:noFill/>
        </p:spPr>
        <p:txBody>
          <a:bodyPr wrap="square" rtlCol="0">
            <a:spAutoFit/>
          </a:bodyPr>
          <a:lstStyle/>
          <a:p>
            <a:pPr algn="ctr"/>
            <a:r>
              <a:rPr lang="pt-BR" sz="2000" b="1" dirty="0">
                <a:solidFill>
                  <a:schemeClr val="bg2">
                    <a:lumMod val="25000"/>
                  </a:schemeClr>
                </a:solidFill>
              </a:rPr>
              <a:t>O capítulo 7 identifica e descreve aqueles que permanecerão em pé diante de Cristo em Sua segunda vinda. Nos versos 1 a 8, encontramos uma referência simbólica ao grupo especial dos 144 mil, composto de unidades de pessoas das 12 tribos de Israel (embora, a lista omita Efraim e </a:t>
            </a:r>
            <a:r>
              <a:rPr lang="pt-BR" sz="2000" b="1" dirty="0" err="1">
                <a:solidFill>
                  <a:schemeClr val="bg2">
                    <a:lumMod val="25000"/>
                  </a:schemeClr>
                </a:solidFill>
              </a:rPr>
              <a:t>Dã</a:t>
            </a:r>
            <a:r>
              <a:rPr lang="pt-BR" sz="2000" b="1" dirty="0">
                <a:solidFill>
                  <a:schemeClr val="bg2">
                    <a:lumMod val="25000"/>
                  </a:schemeClr>
                </a:solidFill>
              </a:rPr>
              <a:t> e mencione José e Levi). Eles são selados simbolicamente a fim de ser poupados da destruição causada pela liberação dos “quatro ventos da terra” (7:1). O capítulo 14 fornece algumas características adicionais desse grupo de salvos que estará vivo por ocasião da segunda vinda. Eles têm um caráter puro (14:4, 5) e uma experiência única de fé refletida no cântico que apenas eles podem entoar (14:3).</a:t>
            </a:r>
          </a:p>
        </p:txBody>
      </p:sp>
    </p:spTree>
    <p:extLst>
      <p:ext uri="{BB962C8B-B14F-4D97-AF65-F5344CB8AC3E}">
        <p14:creationId xmlns:p14="http://schemas.microsoft.com/office/powerpoint/2010/main" val="1856460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97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2CCC4"/>
            </a:gs>
            <a:gs pos="90259">
              <a:srgbClr val="E2CCC4"/>
            </a:gs>
            <a:gs pos="83000">
              <a:srgbClr val="E2CCC4"/>
            </a:gs>
            <a:gs pos="100000">
              <a:srgbClr val="E2CCC4"/>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26" name="Rectangle 25"/>
          <p:cNvSpPr/>
          <p:nvPr/>
        </p:nvSpPr>
        <p:spPr>
          <a:xfrm>
            <a:off x="1964436" y="6090998"/>
            <a:ext cx="8263128" cy="523220"/>
          </a:xfrm>
          <a:prstGeom prst="rect">
            <a:avLst/>
          </a:prstGeom>
        </p:spPr>
        <p:txBody>
          <a:bodyPr wrap="square">
            <a:spAutoFit/>
          </a:bodyPr>
          <a:lstStyle/>
          <a:p>
            <a:pPr algn="ctr">
              <a:spcBef>
                <a:spcPts val="300"/>
              </a:spcBef>
            </a:pPr>
            <a:r>
              <a:rPr lang="pt-BR" sz="1400" b="1" i="1" dirty="0">
                <a:solidFill>
                  <a:schemeClr val="bg1"/>
                </a:solidFill>
              </a:rPr>
              <a:t>Dizendo com grande voz: Temei a Deus, e dai-lhe glória; porque é vinda a hora do seu juízo. E adorai aquele que fez o céu, e a terra, e o mar, e as fontes das </a:t>
            </a:r>
            <a:r>
              <a:rPr lang="pt-BR" sz="1400" b="1" i="1" dirty="0" smtClean="0">
                <a:solidFill>
                  <a:schemeClr val="bg1"/>
                </a:solidFill>
              </a:rPr>
              <a:t>águas. Apocalipse </a:t>
            </a:r>
            <a:r>
              <a:rPr lang="pt-BR" sz="1400" b="1" i="1" dirty="0">
                <a:solidFill>
                  <a:schemeClr val="bg1"/>
                </a:solidFill>
              </a:rPr>
              <a:t>14:7</a:t>
            </a:r>
            <a:endParaRPr lang="en-US" sz="1400" b="1" i="1" dirty="0">
              <a:solidFill>
                <a:schemeClr val="bg1"/>
              </a:solidFill>
            </a:endParaRPr>
          </a:p>
        </p:txBody>
      </p:sp>
      <p:sp>
        <p:nvSpPr>
          <p:cNvPr id="8" name="TextBox 7"/>
          <p:cNvSpPr txBox="1"/>
          <p:nvPr/>
        </p:nvSpPr>
        <p:spPr>
          <a:xfrm>
            <a:off x="640893" y="1422290"/>
            <a:ext cx="10141407" cy="954107"/>
          </a:xfrm>
          <a:prstGeom prst="rect">
            <a:avLst/>
          </a:prstGeom>
          <a:noFill/>
        </p:spPr>
        <p:txBody>
          <a:bodyPr wrap="square" rtlCol="0">
            <a:spAutoFit/>
          </a:bodyPr>
          <a:lstStyle/>
          <a:p>
            <a:r>
              <a:rPr lang="pt-BR" sz="2800" b="1" dirty="0" smtClean="0">
                <a:solidFill>
                  <a:srgbClr val="793520"/>
                </a:solidFill>
              </a:rPr>
              <a:t>9</a:t>
            </a:r>
            <a:r>
              <a:rPr lang="pt-BR" sz="2800" b="1" dirty="0" smtClean="0"/>
              <a:t> </a:t>
            </a:r>
            <a:r>
              <a:rPr lang="pt-BR" sz="2800" b="1" dirty="0"/>
              <a:t>| Que mensagem é proclamada a toda a humanidade </a:t>
            </a:r>
            <a:r>
              <a:rPr lang="pt-BR" sz="2800" b="1" dirty="0" smtClean="0"/>
              <a:t>no tempo </a:t>
            </a:r>
            <a:r>
              <a:rPr lang="pt-BR" sz="2800" b="1" dirty="0"/>
              <a:t>do </a:t>
            </a:r>
            <a:r>
              <a:rPr lang="pt-BR" sz="2800" b="1" dirty="0" smtClean="0"/>
              <a:t>fim</a:t>
            </a:r>
            <a:r>
              <a:rPr lang="pt-BR" sz="2800" b="1" dirty="0"/>
              <a:t>? </a:t>
            </a:r>
            <a:r>
              <a:rPr lang="pt-BR" sz="2800" i="1" dirty="0" smtClean="0"/>
              <a:t>Apocalipse </a:t>
            </a:r>
            <a:r>
              <a:rPr lang="en-US" sz="2800" i="1" dirty="0" smtClean="0"/>
              <a:t>14:7</a:t>
            </a:r>
            <a:endParaRPr lang="en-US" sz="2800" dirty="0"/>
          </a:p>
        </p:txBody>
      </p:sp>
      <p:sp>
        <p:nvSpPr>
          <p:cNvPr id="10" name="TextBox 9"/>
          <p:cNvSpPr txBox="1"/>
          <p:nvPr/>
        </p:nvSpPr>
        <p:spPr>
          <a:xfrm>
            <a:off x="625151" y="2271622"/>
            <a:ext cx="10941698" cy="3231654"/>
          </a:xfrm>
          <a:prstGeom prst="rect">
            <a:avLst/>
          </a:prstGeom>
          <a:noFill/>
        </p:spPr>
        <p:txBody>
          <a:bodyPr wrap="square" rtlCol="0">
            <a:spAutoFit/>
          </a:bodyPr>
          <a:lstStyle/>
          <a:p>
            <a:r>
              <a:rPr lang="en-US" sz="4000" dirty="0" smtClean="0"/>
              <a:t>□</a:t>
            </a:r>
            <a:r>
              <a:rPr lang="en-US" sz="2800" dirty="0" smtClean="0"/>
              <a:t> </a:t>
            </a:r>
            <a:r>
              <a:rPr lang="pt-BR" sz="2800" dirty="0"/>
              <a:t>“Temei a Deus e dai-Lhe glória, pois é chegada a hora do Seu </a:t>
            </a:r>
            <a:endParaRPr lang="pt-BR" sz="2800" dirty="0" smtClean="0"/>
          </a:p>
          <a:p>
            <a:r>
              <a:rPr lang="pt-BR" sz="2800" dirty="0"/>
              <a:t> </a:t>
            </a:r>
            <a:r>
              <a:rPr lang="pt-BR" sz="2800" dirty="0" smtClean="0"/>
              <a:t>      juízo</a:t>
            </a:r>
            <a:r>
              <a:rPr lang="pt-BR" sz="2800" dirty="0"/>
              <a:t>; e </a:t>
            </a:r>
            <a:r>
              <a:rPr lang="pt-BR" sz="2800" dirty="0" smtClean="0"/>
              <a:t>adorai Aquele </a:t>
            </a:r>
            <a:r>
              <a:rPr lang="pt-BR" sz="2800" dirty="0"/>
              <a:t>que fez o céu, e a terra, e o mar, e as </a:t>
            </a:r>
            <a:endParaRPr lang="pt-BR" sz="2800" dirty="0" smtClean="0"/>
          </a:p>
          <a:p>
            <a:r>
              <a:rPr lang="pt-BR" sz="2800" dirty="0"/>
              <a:t> </a:t>
            </a:r>
            <a:r>
              <a:rPr lang="pt-BR" sz="2800" dirty="0" smtClean="0"/>
              <a:t>      fontes </a:t>
            </a:r>
            <a:r>
              <a:rPr lang="pt-BR" sz="2800" dirty="0"/>
              <a:t>das águas</a:t>
            </a:r>
            <a:r>
              <a:rPr lang="pt-BR" sz="2800" dirty="0" smtClean="0"/>
              <a:t>.”</a:t>
            </a:r>
            <a:endParaRPr lang="en-US" sz="2800" dirty="0" smtClean="0"/>
          </a:p>
          <a:p>
            <a:r>
              <a:rPr lang="en-US" sz="4000" dirty="0" smtClean="0"/>
              <a:t>□</a:t>
            </a:r>
            <a:r>
              <a:rPr lang="en-US" sz="2800" dirty="0" smtClean="0"/>
              <a:t> </a:t>
            </a:r>
            <a:r>
              <a:rPr lang="pt-BR" sz="2800" dirty="0"/>
              <a:t>“Caiu! Caiu a grande Babilônia e se tornou morada de </a:t>
            </a:r>
            <a:endParaRPr lang="pt-BR" sz="2800" dirty="0" smtClean="0"/>
          </a:p>
          <a:p>
            <a:r>
              <a:rPr lang="pt-BR" sz="2800" dirty="0"/>
              <a:t> </a:t>
            </a:r>
            <a:r>
              <a:rPr lang="pt-BR" sz="2800" dirty="0" smtClean="0"/>
              <a:t>     demônios”.</a:t>
            </a:r>
          </a:p>
          <a:p>
            <a:r>
              <a:rPr lang="en-US" sz="4000" dirty="0"/>
              <a:t>□</a:t>
            </a:r>
            <a:r>
              <a:rPr lang="en-US" sz="2000" dirty="0" smtClean="0"/>
              <a:t> </a:t>
            </a:r>
            <a:r>
              <a:rPr lang="pt-BR" sz="2800" dirty="0"/>
              <a:t>“Vinde, reuni-vos para a grande ceia de Deus</a:t>
            </a:r>
            <a:r>
              <a:rPr lang="pt-BR" sz="2800" dirty="0" smtClean="0"/>
              <a:t>”.</a:t>
            </a:r>
            <a:endParaRPr lang="en-US" sz="2800" dirty="0"/>
          </a:p>
        </p:txBody>
      </p:sp>
      <p:sp>
        <p:nvSpPr>
          <p:cNvPr id="11" name="Rectangle 10"/>
          <p:cNvSpPr/>
          <p:nvPr/>
        </p:nvSpPr>
        <p:spPr>
          <a:xfrm>
            <a:off x="725115" y="2470276"/>
            <a:ext cx="290464" cy="369332"/>
          </a:xfrm>
          <a:prstGeom prst="rect">
            <a:avLst/>
          </a:prstGeom>
        </p:spPr>
        <p:txBody>
          <a:bodyPr wrap="none">
            <a:spAutoFit/>
          </a:bodyPr>
          <a:lstStyle/>
          <a:p>
            <a:r>
              <a:rPr lang="pt-BR" b="1" dirty="0" smtClean="0">
                <a:solidFill>
                  <a:srgbClr val="C00000"/>
                </a:solidFill>
              </a:rPr>
              <a:t>x</a:t>
            </a:r>
            <a:endParaRPr lang="en-US" dirty="0"/>
          </a:p>
        </p:txBody>
      </p:sp>
    </p:spTree>
    <p:extLst>
      <p:ext uri="{BB962C8B-B14F-4D97-AF65-F5344CB8AC3E}">
        <p14:creationId xmlns:p14="http://schemas.microsoft.com/office/powerpoint/2010/main" val="8764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3" name="TextBox 2"/>
          <p:cNvSpPr txBox="1"/>
          <p:nvPr/>
        </p:nvSpPr>
        <p:spPr>
          <a:xfrm>
            <a:off x="2019301" y="1963702"/>
            <a:ext cx="7800974" cy="3416320"/>
          </a:xfrm>
          <a:prstGeom prst="rect">
            <a:avLst/>
          </a:prstGeom>
          <a:noFill/>
        </p:spPr>
        <p:txBody>
          <a:bodyPr wrap="square" rtlCol="0">
            <a:spAutoFit/>
          </a:bodyPr>
          <a:lstStyle/>
          <a:p>
            <a:pPr algn="ctr"/>
            <a:r>
              <a:rPr lang="pt-BR" sz="2400" b="1" dirty="0">
                <a:solidFill>
                  <a:schemeClr val="bg2">
                    <a:lumMod val="25000"/>
                  </a:schemeClr>
                </a:solidFill>
              </a:rPr>
              <a:t>Essa é a primeira mensagem angélica. Ela destaca a adoração ao </a:t>
            </a:r>
            <a:r>
              <a:rPr lang="pt-BR" sz="2400" b="1" dirty="0" smtClean="0">
                <a:solidFill>
                  <a:schemeClr val="bg2">
                    <a:lumMod val="25000"/>
                  </a:schemeClr>
                </a:solidFill>
              </a:rPr>
              <a:t>Criador em </a:t>
            </a:r>
            <a:r>
              <a:rPr lang="pt-BR" sz="2400" b="1" dirty="0">
                <a:solidFill>
                  <a:schemeClr val="bg2">
                    <a:lumMod val="25000"/>
                  </a:schemeClr>
                </a:solidFill>
              </a:rPr>
              <a:t>um momento único da história: </a:t>
            </a:r>
            <a:endParaRPr lang="pt-BR" sz="2400" b="1" dirty="0" smtClean="0">
              <a:solidFill>
                <a:schemeClr val="bg2">
                  <a:lumMod val="25000"/>
                </a:schemeClr>
              </a:solidFill>
            </a:endParaRPr>
          </a:p>
          <a:p>
            <a:pPr algn="ctr"/>
            <a:r>
              <a:rPr lang="pt-BR" sz="2400" b="1" dirty="0" smtClean="0">
                <a:solidFill>
                  <a:schemeClr val="bg2">
                    <a:lumMod val="25000"/>
                  </a:schemeClr>
                </a:solidFill>
              </a:rPr>
              <a:t>a </a:t>
            </a:r>
            <a:r>
              <a:rPr lang="pt-BR" sz="2400" b="1" dirty="0">
                <a:solidFill>
                  <a:schemeClr val="bg2">
                    <a:lumMod val="25000"/>
                  </a:schemeClr>
                </a:solidFill>
              </a:rPr>
              <a:t>hora do juízo. Essa mensagem também chama a atenção para o monumento que recorda as obras criadas por Deus: </a:t>
            </a:r>
            <a:endParaRPr lang="pt-BR" sz="2400" b="1" dirty="0" smtClean="0">
              <a:solidFill>
                <a:schemeClr val="bg2">
                  <a:lumMod val="25000"/>
                </a:schemeClr>
              </a:solidFill>
            </a:endParaRPr>
          </a:p>
          <a:p>
            <a:pPr algn="ctr"/>
            <a:r>
              <a:rPr lang="pt-BR" sz="2400" b="1" dirty="0" smtClean="0">
                <a:solidFill>
                  <a:schemeClr val="bg2">
                    <a:lumMod val="25000"/>
                  </a:schemeClr>
                </a:solidFill>
              </a:rPr>
              <a:t>o </a:t>
            </a:r>
            <a:r>
              <a:rPr lang="pt-BR" sz="2400" b="1" dirty="0">
                <a:solidFill>
                  <a:schemeClr val="bg2">
                    <a:lumMod val="25000"/>
                  </a:schemeClr>
                </a:solidFill>
              </a:rPr>
              <a:t>sábado do Senhor. O texto de Apocalipse 14:7 usa os mesmos termos encontrados no quarto mandamento </a:t>
            </a:r>
            <a:endParaRPr lang="pt-BR" sz="2400" b="1" dirty="0" smtClean="0">
              <a:solidFill>
                <a:schemeClr val="bg2">
                  <a:lumMod val="25000"/>
                </a:schemeClr>
              </a:solidFill>
            </a:endParaRPr>
          </a:p>
          <a:p>
            <a:pPr algn="ctr"/>
            <a:r>
              <a:rPr lang="pt-BR" sz="2400" b="1" dirty="0" smtClean="0">
                <a:solidFill>
                  <a:schemeClr val="bg2">
                    <a:lumMod val="25000"/>
                  </a:schemeClr>
                </a:solidFill>
              </a:rPr>
              <a:t>(</a:t>
            </a:r>
            <a:r>
              <a:rPr lang="pt-BR" sz="2400" b="1" dirty="0" err="1">
                <a:solidFill>
                  <a:schemeClr val="bg2">
                    <a:lumMod val="25000"/>
                  </a:schemeClr>
                </a:solidFill>
              </a:rPr>
              <a:t>Êx</a:t>
            </a:r>
            <a:r>
              <a:rPr lang="pt-BR" sz="2400" b="1" dirty="0">
                <a:solidFill>
                  <a:schemeClr val="bg2">
                    <a:lumMod val="25000"/>
                  </a:schemeClr>
                </a:solidFill>
              </a:rPr>
              <a:t> 20:11). O sábado tem importância determinante na controvérsia final entre os adoradores de Deus e os adoradores da besta.</a:t>
            </a:r>
          </a:p>
        </p:txBody>
      </p:sp>
    </p:spTree>
    <p:extLst>
      <p:ext uri="{BB962C8B-B14F-4D97-AF65-F5344CB8AC3E}">
        <p14:creationId xmlns:p14="http://schemas.microsoft.com/office/powerpoint/2010/main" val="2756966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2CCC4"/>
            </a:gs>
            <a:gs pos="90259">
              <a:srgbClr val="E2CCC4"/>
            </a:gs>
            <a:gs pos="83000">
              <a:srgbClr val="E2CCC4"/>
            </a:gs>
            <a:gs pos="100000">
              <a:srgbClr val="E2CCC4"/>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23" name="TextBox 22"/>
          <p:cNvSpPr txBox="1"/>
          <p:nvPr/>
        </p:nvSpPr>
        <p:spPr>
          <a:xfrm>
            <a:off x="3029789" y="3398891"/>
            <a:ext cx="5707332" cy="464871"/>
          </a:xfrm>
          <a:prstGeom prst="rect">
            <a:avLst/>
          </a:prstGeom>
          <a:noFill/>
        </p:spPr>
        <p:txBody>
          <a:bodyPr wrap="none" rtlCol="0">
            <a:spAutoFit/>
          </a:bodyPr>
          <a:lstStyle/>
          <a:p>
            <a:pPr algn="ctr">
              <a:lnSpc>
                <a:spcPct val="150000"/>
              </a:lnSpc>
            </a:pPr>
            <a:r>
              <a:rPr lang="pt-BR" b="1" dirty="0" smtClean="0">
                <a:solidFill>
                  <a:srgbClr val="C00000"/>
                </a:solidFill>
              </a:rPr>
              <a:t>A </a:t>
            </a:r>
            <a:r>
              <a:rPr lang="pt-BR" b="1" dirty="0">
                <a:solidFill>
                  <a:srgbClr val="C00000"/>
                </a:solidFill>
              </a:rPr>
              <a:t>observância dos mandamentos de Deus e a fé em Jesus</a:t>
            </a:r>
            <a:r>
              <a:rPr lang="pt-BR" b="1" dirty="0" smtClean="0">
                <a:solidFill>
                  <a:srgbClr val="C00000"/>
                </a:solidFill>
              </a:rPr>
              <a:t>.</a:t>
            </a:r>
            <a:endParaRPr lang="en-US" dirty="0">
              <a:solidFill>
                <a:srgbClr val="C00000"/>
              </a:solidFill>
            </a:endParaRPr>
          </a:p>
        </p:txBody>
      </p:sp>
      <p:cxnSp>
        <p:nvCxnSpPr>
          <p:cNvPr id="24" name="Straight Connector 23"/>
          <p:cNvCxnSpPr/>
          <p:nvPr/>
        </p:nvCxnSpPr>
        <p:spPr>
          <a:xfrm>
            <a:off x="1095375" y="3863762"/>
            <a:ext cx="9391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62546" y="6200258"/>
            <a:ext cx="9066907" cy="307777"/>
          </a:xfrm>
          <a:prstGeom prst="rect">
            <a:avLst/>
          </a:prstGeom>
        </p:spPr>
        <p:txBody>
          <a:bodyPr wrap="square">
            <a:spAutoFit/>
          </a:bodyPr>
          <a:lstStyle/>
          <a:p>
            <a:pPr algn="ctr">
              <a:spcBef>
                <a:spcPts val="300"/>
              </a:spcBef>
            </a:pPr>
            <a:r>
              <a:rPr lang="pt-BR" sz="1400" b="1" i="1" dirty="0">
                <a:solidFill>
                  <a:schemeClr val="bg1"/>
                </a:solidFill>
              </a:rPr>
              <a:t>Aqui está a perseverança dos santos, os que guardam os mandamentos de Deus e a fé em Jesus. </a:t>
            </a:r>
            <a:r>
              <a:rPr lang="pt-BR" sz="1400" b="1" i="1" dirty="0" smtClean="0">
                <a:solidFill>
                  <a:schemeClr val="bg1"/>
                </a:solidFill>
              </a:rPr>
              <a:t>Apocalipse </a:t>
            </a:r>
            <a:r>
              <a:rPr lang="pt-BR" sz="1400" b="1" i="1" dirty="0">
                <a:solidFill>
                  <a:schemeClr val="bg1"/>
                </a:solidFill>
              </a:rPr>
              <a:t>14:12</a:t>
            </a:r>
            <a:endParaRPr lang="en-US" sz="1400" b="1" i="1" dirty="0">
              <a:solidFill>
                <a:schemeClr val="bg1"/>
              </a:solidFill>
            </a:endParaRPr>
          </a:p>
        </p:txBody>
      </p:sp>
      <p:sp>
        <p:nvSpPr>
          <p:cNvPr id="8" name="TextBox 7"/>
          <p:cNvSpPr txBox="1"/>
          <p:nvPr/>
        </p:nvSpPr>
        <p:spPr>
          <a:xfrm>
            <a:off x="487134" y="2369057"/>
            <a:ext cx="10550982" cy="1077218"/>
          </a:xfrm>
          <a:prstGeom prst="rect">
            <a:avLst/>
          </a:prstGeom>
          <a:noFill/>
        </p:spPr>
        <p:txBody>
          <a:bodyPr wrap="square" rtlCol="0">
            <a:spAutoFit/>
          </a:bodyPr>
          <a:lstStyle/>
          <a:p>
            <a:pPr algn="ctr"/>
            <a:r>
              <a:rPr lang="pt-BR" sz="3200" b="1" dirty="0" smtClean="0">
                <a:solidFill>
                  <a:srgbClr val="793520"/>
                </a:solidFill>
              </a:rPr>
              <a:t>10</a:t>
            </a:r>
            <a:r>
              <a:rPr lang="pt-BR" sz="3200" b="1" dirty="0" smtClean="0"/>
              <a:t> </a:t>
            </a:r>
            <a:r>
              <a:rPr lang="pt-BR" sz="3200" b="1" dirty="0"/>
              <a:t>| O que caracteriza o povo de Deus nos dias </a:t>
            </a:r>
            <a:r>
              <a:rPr lang="pt-BR" sz="3200" b="1" dirty="0" smtClean="0"/>
              <a:t>finais </a:t>
            </a:r>
            <a:r>
              <a:rPr lang="pt-BR" sz="3200" b="1" dirty="0"/>
              <a:t>da </a:t>
            </a:r>
            <a:r>
              <a:rPr lang="pt-BR" sz="3200" b="1" dirty="0" smtClean="0"/>
              <a:t> </a:t>
            </a:r>
          </a:p>
          <a:p>
            <a:pPr algn="ctr"/>
            <a:r>
              <a:rPr lang="pt-BR" sz="3200" b="1" dirty="0" smtClean="0"/>
              <a:t>história </a:t>
            </a:r>
            <a:r>
              <a:rPr lang="pt-BR" sz="3200" b="1" dirty="0"/>
              <a:t>do mundo</a:t>
            </a:r>
            <a:r>
              <a:rPr lang="pt-BR" sz="3200" b="1" dirty="0" smtClean="0"/>
              <a:t>? </a:t>
            </a:r>
            <a:r>
              <a:rPr lang="en-US" sz="3200" i="1" dirty="0" err="1" smtClean="0"/>
              <a:t>Apocalipse</a:t>
            </a:r>
            <a:r>
              <a:rPr lang="en-US" sz="3200" i="1" dirty="0" smtClean="0"/>
              <a:t> </a:t>
            </a:r>
            <a:r>
              <a:rPr lang="en-US" sz="3200" i="1" dirty="0"/>
              <a:t>14:12</a:t>
            </a:r>
            <a:endParaRPr lang="en-US" sz="3200" dirty="0"/>
          </a:p>
        </p:txBody>
      </p:sp>
    </p:spTree>
    <p:extLst>
      <p:ext uri="{BB962C8B-B14F-4D97-AF65-F5344CB8AC3E}">
        <p14:creationId xmlns:p14="http://schemas.microsoft.com/office/powerpoint/2010/main" val="13671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3" name="TextBox 2"/>
          <p:cNvSpPr txBox="1"/>
          <p:nvPr/>
        </p:nvSpPr>
        <p:spPr>
          <a:xfrm>
            <a:off x="1800226" y="2173252"/>
            <a:ext cx="8467724" cy="3046988"/>
          </a:xfrm>
          <a:prstGeom prst="rect">
            <a:avLst/>
          </a:prstGeom>
          <a:noFill/>
        </p:spPr>
        <p:txBody>
          <a:bodyPr wrap="square" rtlCol="0">
            <a:spAutoFit/>
          </a:bodyPr>
          <a:lstStyle/>
          <a:p>
            <a:pPr algn="ctr"/>
            <a:r>
              <a:rPr lang="pt-BR" sz="2400" b="1" dirty="0">
                <a:solidFill>
                  <a:schemeClr val="bg2">
                    <a:lumMod val="25000"/>
                  </a:schemeClr>
                </a:solidFill>
              </a:rPr>
              <a:t>O povo de Deus nos últimos dias será reconhecido por estas duas importantes características: a observância dos mandamentos de Deus e a fé em Jesus. Os mandamentos de Deus refletem Seu caráter. Eles expõem a norma pela qual Deus deseja que todo ser humano Lhe obedeça como resultado da salvação provida por Jesus, mas nunca como meio para se obter salvação – isso seria legalismo. A fé em Jesus é o instrumento por meio do qual o indivíduo passa a possuir as bênçãos do perdão (</a:t>
            </a:r>
            <a:r>
              <a:rPr lang="pt-BR" sz="2400" b="1" dirty="0" err="1">
                <a:solidFill>
                  <a:schemeClr val="bg2">
                    <a:lumMod val="25000"/>
                  </a:schemeClr>
                </a:solidFill>
              </a:rPr>
              <a:t>Ef</a:t>
            </a:r>
            <a:r>
              <a:rPr lang="pt-BR" sz="2400" b="1" dirty="0">
                <a:solidFill>
                  <a:schemeClr val="bg2">
                    <a:lumMod val="25000"/>
                  </a:schemeClr>
                </a:solidFill>
              </a:rPr>
              <a:t> 2:8).</a:t>
            </a:r>
          </a:p>
        </p:txBody>
      </p:sp>
    </p:spTree>
    <p:extLst>
      <p:ext uri="{BB962C8B-B14F-4D97-AF65-F5344CB8AC3E}">
        <p14:creationId xmlns:p14="http://schemas.microsoft.com/office/powerpoint/2010/main" val="2464454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4" name="Rectangle 3"/>
          <p:cNvSpPr/>
          <p:nvPr/>
        </p:nvSpPr>
        <p:spPr>
          <a:xfrm>
            <a:off x="3497347" y="2294312"/>
            <a:ext cx="4546734" cy="2877127"/>
          </a:xfrm>
          <a:prstGeom prst="rect">
            <a:avLst/>
          </a:prstGeom>
          <a:solidFill>
            <a:srgbClr val="D9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92622" y="2562999"/>
            <a:ext cx="3943350" cy="2585323"/>
          </a:xfrm>
          <a:prstGeom prst="rect">
            <a:avLst/>
          </a:prstGeom>
          <a:noFill/>
        </p:spPr>
        <p:txBody>
          <a:bodyPr wrap="square" rtlCol="0">
            <a:spAutoFit/>
          </a:bodyPr>
          <a:lstStyle/>
          <a:p>
            <a:pPr algn="ctr"/>
            <a:r>
              <a:rPr lang="en-US" b="1" dirty="0" smtClean="0">
                <a:solidFill>
                  <a:srgbClr val="793520"/>
                </a:solidFill>
              </a:rPr>
              <a:t>MEU COMPROMISSO:</a:t>
            </a:r>
          </a:p>
          <a:p>
            <a:pPr algn="ctr"/>
            <a:endParaRPr lang="en-US" b="1" dirty="0"/>
          </a:p>
          <a:p>
            <a:pPr algn="ctr"/>
            <a:r>
              <a:rPr lang="pt-BR" b="1" dirty="0"/>
              <a:t>Entendi que o sábado é o único mandamento que </a:t>
            </a:r>
            <a:r>
              <a:rPr lang="pt-BR" b="1" dirty="0" smtClean="0"/>
              <a:t>reflete </a:t>
            </a:r>
            <a:r>
              <a:rPr lang="pt-BR" b="1" dirty="0"/>
              <a:t>exatamente o </a:t>
            </a:r>
            <a:r>
              <a:rPr lang="pt-BR" b="1" dirty="0" smtClean="0"/>
              <a:t>conceito de </a:t>
            </a:r>
            <a:r>
              <a:rPr lang="pt-BR" b="1" dirty="0"/>
              <a:t>sinal distintivo para o povo de Deus. Eu me comprometo a honrar </a:t>
            </a:r>
            <a:r>
              <a:rPr lang="pt-BR" b="1" dirty="0" smtClean="0"/>
              <a:t>a Deus </a:t>
            </a:r>
            <a:r>
              <a:rPr lang="pt-BR" b="1" dirty="0"/>
              <a:t>por meio da observância do quarto mandamento da lei do Senhor.</a:t>
            </a:r>
            <a:endParaRPr lang="en-US" dirty="0" smtClean="0"/>
          </a:p>
          <a:p>
            <a:pPr algn="ctr"/>
            <a:endParaRPr lang="en-US" dirty="0" smtClean="0"/>
          </a:p>
        </p:txBody>
      </p:sp>
    </p:spTree>
    <p:extLst>
      <p:ext uri="{BB962C8B-B14F-4D97-AF65-F5344CB8AC3E}">
        <p14:creationId xmlns:p14="http://schemas.microsoft.com/office/powerpoint/2010/main" val="2616974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3" name="TextBox 2"/>
          <p:cNvSpPr txBox="1"/>
          <p:nvPr/>
        </p:nvSpPr>
        <p:spPr>
          <a:xfrm>
            <a:off x="508773" y="1487452"/>
            <a:ext cx="8197077" cy="4708981"/>
          </a:xfrm>
          <a:prstGeom prst="rect">
            <a:avLst/>
          </a:prstGeom>
          <a:noFill/>
        </p:spPr>
        <p:txBody>
          <a:bodyPr wrap="square" rtlCol="0">
            <a:spAutoFit/>
          </a:bodyPr>
          <a:lstStyle/>
          <a:p>
            <a:pPr>
              <a:spcBef>
                <a:spcPts val="1800"/>
              </a:spcBef>
            </a:pPr>
            <a:r>
              <a:rPr lang="pt-BR" b="1" dirty="0">
                <a:solidFill>
                  <a:schemeClr val="bg2">
                    <a:lumMod val="25000"/>
                  </a:schemeClr>
                </a:solidFill>
              </a:rPr>
              <a:t>Imagine um marido combinando com sua mulher: “Querida, sei que </a:t>
            </a:r>
            <a:r>
              <a:rPr lang="pt-BR" b="1" dirty="0" smtClean="0">
                <a:solidFill>
                  <a:schemeClr val="bg2">
                    <a:lumMod val="25000"/>
                  </a:schemeClr>
                </a:solidFill>
              </a:rPr>
              <a:t>seu </a:t>
            </a:r>
            <a:r>
              <a:rPr lang="pt-BR" b="1" dirty="0">
                <a:solidFill>
                  <a:schemeClr val="bg2">
                    <a:lumMod val="25000"/>
                  </a:schemeClr>
                </a:solidFill>
              </a:rPr>
              <a:t>aniversário foi na semana passada, mas, sabe como é, era fim de mês e não podia oferecer nada a você. Na verdade, esqueci-me completamente da data. Que tal comemorar seu aniversário em outro dia, perto do meu pagamento, ou num dia mais fácil de ser lembrado, como no dia de Natal. Eu poderia economizar ao comprar um presente único para as duas comemorações.”</a:t>
            </a:r>
          </a:p>
          <a:p>
            <a:pPr>
              <a:spcBef>
                <a:spcPts val="1800"/>
              </a:spcBef>
            </a:pPr>
            <a:r>
              <a:rPr lang="pt-BR" b="1" dirty="0">
                <a:solidFill>
                  <a:schemeClr val="bg2">
                    <a:lumMod val="25000"/>
                  </a:schemeClr>
                </a:solidFill>
              </a:rPr>
              <a:t>O que essa mulher pensaria da proposta do marido? É provável que </a:t>
            </a:r>
            <a:r>
              <a:rPr lang="pt-BR" b="1" dirty="0" smtClean="0">
                <a:solidFill>
                  <a:schemeClr val="bg2">
                    <a:lumMod val="25000"/>
                  </a:schemeClr>
                </a:solidFill>
              </a:rPr>
              <a:t>você tenha </a:t>
            </a:r>
            <a:r>
              <a:rPr lang="pt-BR" b="1" dirty="0">
                <a:solidFill>
                  <a:schemeClr val="bg2">
                    <a:lumMod val="25000"/>
                  </a:schemeClr>
                </a:solidFill>
              </a:rPr>
              <a:t>concluído que ela jamais aceitaria um acordo como esse. Você aceitaria? Um homem que propõe algo semelhante para a esposa é realmente atencioso e </a:t>
            </a:r>
            <a:r>
              <a:rPr lang="pt-BR" b="1" dirty="0" smtClean="0">
                <a:solidFill>
                  <a:schemeClr val="bg2">
                    <a:lumMod val="25000"/>
                  </a:schemeClr>
                </a:solidFill>
              </a:rPr>
              <a:t>amável?</a:t>
            </a:r>
          </a:p>
          <a:p>
            <a:pPr>
              <a:spcBef>
                <a:spcPts val="1800"/>
              </a:spcBef>
            </a:pPr>
            <a:r>
              <a:rPr lang="pt-BR" b="1" dirty="0" smtClean="0">
                <a:solidFill>
                  <a:schemeClr val="bg2">
                    <a:lumMod val="25000"/>
                  </a:schemeClr>
                </a:solidFill>
              </a:rPr>
              <a:t>A </a:t>
            </a:r>
            <a:r>
              <a:rPr lang="pt-BR" b="1" dirty="0">
                <a:solidFill>
                  <a:schemeClr val="bg2">
                    <a:lumMod val="25000"/>
                  </a:schemeClr>
                </a:solidFill>
              </a:rPr>
              <a:t>atenção a datas especiais é importante nos relacionamentos </a:t>
            </a:r>
            <a:r>
              <a:rPr lang="pt-BR" b="1" dirty="0" smtClean="0">
                <a:solidFill>
                  <a:schemeClr val="bg2">
                    <a:lumMod val="25000"/>
                  </a:schemeClr>
                </a:solidFill>
              </a:rPr>
              <a:t>humanos. É </a:t>
            </a:r>
            <a:r>
              <a:rPr lang="pt-BR" b="1" dirty="0">
                <a:solidFill>
                  <a:schemeClr val="bg2">
                    <a:lumMod val="25000"/>
                  </a:schemeClr>
                </a:solidFill>
              </a:rPr>
              <a:t>um sinal de amor da parte de quem lembra delas. No entanto, muita gente, inclusive cristãos, acredita que pode ter um bom relacionamento com Deus não observando o dia que Ele declarou ser santificado. Neste estudo, você descobrirá que um sinal que caracteriza quem realmente tem compromisso com Deus é se lembrar toda semana do dia que Ele abençoou.</a:t>
            </a:r>
          </a:p>
        </p:txBody>
      </p:sp>
    </p:spTree>
    <p:extLst>
      <p:ext uri="{BB962C8B-B14F-4D97-AF65-F5344CB8AC3E}">
        <p14:creationId xmlns:p14="http://schemas.microsoft.com/office/powerpoint/2010/main" val="183258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2CCC4"/>
            </a:gs>
            <a:gs pos="90259">
              <a:srgbClr val="E2CCC4"/>
            </a:gs>
            <a:gs pos="83000">
              <a:srgbClr val="E2CCC4"/>
            </a:gs>
            <a:gs pos="100000">
              <a:srgbClr val="E2CCC4"/>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23" name="TextBox 22"/>
          <p:cNvSpPr txBox="1"/>
          <p:nvPr/>
        </p:nvSpPr>
        <p:spPr>
          <a:xfrm>
            <a:off x="1874057" y="3398891"/>
            <a:ext cx="8018797" cy="880369"/>
          </a:xfrm>
          <a:prstGeom prst="rect">
            <a:avLst/>
          </a:prstGeom>
          <a:noFill/>
        </p:spPr>
        <p:txBody>
          <a:bodyPr wrap="none" rtlCol="0">
            <a:spAutoFit/>
          </a:bodyPr>
          <a:lstStyle/>
          <a:p>
            <a:pPr algn="ctr">
              <a:lnSpc>
                <a:spcPct val="150000"/>
              </a:lnSpc>
            </a:pPr>
            <a:r>
              <a:rPr lang="pt-BR" b="1" i="1" dirty="0" smtClean="0">
                <a:solidFill>
                  <a:srgbClr val="C00000"/>
                </a:solidFill>
              </a:rPr>
              <a:t>...vi </a:t>
            </a:r>
            <a:r>
              <a:rPr lang="pt-BR" b="1" i="1" dirty="0">
                <a:solidFill>
                  <a:srgbClr val="C00000"/>
                </a:solidFill>
              </a:rPr>
              <a:t>quatro anjos que estavam sobre os quatro cantos da terra, retendo os quatro </a:t>
            </a:r>
            <a:endParaRPr lang="pt-BR" b="1" i="1" dirty="0" smtClean="0">
              <a:solidFill>
                <a:srgbClr val="C00000"/>
              </a:solidFill>
            </a:endParaRPr>
          </a:p>
          <a:p>
            <a:pPr algn="ctr">
              <a:lnSpc>
                <a:spcPct val="150000"/>
              </a:lnSpc>
            </a:pPr>
            <a:r>
              <a:rPr lang="pt-BR" b="1" i="1" dirty="0" smtClean="0">
                <a:solidFill>
                  <a:srgbClr val="C00000"/>
                </a:solidFill>
              </a:rPr>
              <a:t>ventos </a:t>
            </a:r>
            <a:r>
              <a:rPr lang="pt-BR" b="1" i="1" dirty="0">
                <a:solidFill>
                  <a:srgbClr val="C00000"/>
                </a:solidFill>
              </a:rPr>
              <a:t>da terra, para que nenhum vento soprasse sobre a </a:t>
            </a:r>
            <a:r>
              <a:rPr lang="pt-BR" b="1" i="1" dirty="0" smtClean="0">
                <a:solidFill>
                  <a:srgbClr val="C00000"/>
                </a:solidFill>
              </a:rPr>
              <a:t>terra...</a:t>
            </a:r>
            <a:endParaRPr lang="en-US" i="1" dirty="0">
              <a:solidFill>
                <a:srgbClr val="C00000"/>
              </a:solidFill>
            </a:endParaRPr>
          </a:p>
        </p:txBody>
      </p:sp>
      <p:cxnSp>
        <p:nvCxnSpPr>
          <p:cNvPr id="24" name="Straight Connector 23"/>
          <p:cNvCxnSpPr/>
          <p:nvPr/>
        </p:nvCxnSpPr>
        <p:spPr>
          <a:xfrm>
            <a:off x="1514475" y="3863762"/>
            <a:ext cx="8801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52755" y="2389065"/>
            <a:ext cx="8924539" cy="1077218"/>
          </a:xfrm>
          <a:prstGeom prst="rect">
            <a:avLst/>
          </a:prstGeom>
          <a:noFill/>
        </p:spPr>
        <p:txBody>
          <a:bodyPr wrap="square" rtlCol="0">
            <a:spAutoFit/>
          </a:bodyPr>
          <a:lstStyle/>
          <a:p>
            <a:pPr algn="ctr"/>
            <a:r>
              <a:rPr lang="pt-BR" sz="3200" b="1" dirty="0">
                <a:solidFill>
                  <a:srgbClr val="793520"/>
                </a:solidFill>
              </a:rPr>
              <a:t>1</a:t>
            </a:r>
            <a:r>
              <a:rPr lang="pt-BR" sz="3200" b="1" dirty="0"/>
              <a:t> | Como o mundo é protegido da destruição </a:t>
            </a:r>
            <a:r>
              <a:rPr lang="pt-BR" sz="3200" b="1" dirty="0" smtClean="0"/>
              <a:t>final</a:t>
            </a:r>
            <a:r>
              <a:rPr lang="pt-BR" sz="3200" b="1" dirty="0"/>
              <a:t>? </a:t>
            </a:r>
            <a:endParaRPr lang="pt-BR" sz="3200" b="1" dirty="0" smtClean="0"/>
          </a:p>
          <a:p>
            <a:pPr algn="ctr"/>
            <a:r>
              <a:rPr lang="pt-BR" sz="3200" i="1" dirty="0" smtClean="0"/>
              <a:t>Apocalipse </a:t>
            </a:r>
            <a:r>
              <a:rPr lang="pt-BR" sz="3200" i="1" dirty="0"/>
              <a:t>7:1</a:t>
            </a:r>
            <a:endParaRPr lang="en-US" sz="3200" dirty="0"/>
          </a:p>
        </p:txBody>
      </p:sp>
      <p:sp>
        <p:nvSpPr>
          <p:cNvPr id="26" name="Rectangle 25"/>
          <p:cNvSpPr/>
          <p:nvPr/>
        </p:nvSpPr>
        <p:spPr>
          <a:xfrm>
            <a:off x="1279922" y="6092537"/>
            <a:ext cx="9632156" cy="523220"/>
          </a:xfrm>
          <a:prstGeom prst="rect">
            <a:avLst/>
          </a:prstGeom>
        </p:spPr>
        <p:txBody>
          <a:bodyPr wrap="square">
            <a:spAutoFit/>
          </a:bodyPr>
          <a:lstStyle/>
          <a:p>
            <a:pPr algn="ctr">
              <a:spcBef>
                <a:spcPts val="300"/>
              </a:spcBef>
            </a:pPr>
            <a:r>
              <a:rPr lang="pt-BR" sz="1400" b="1" i="1" dirty="0">
                <a:solidFill>
                  <a:schemeClr val="bg1"/>
                </a:solidFill>
              </a:rPr>
              <a:t>Depois disto, vi quatro anjos em pé nos quatro cantos da terra, conservando seguros os quatro ventos da terra, para que nenhum vento soprasse sobre a terra, nem sobre o mar, nem sobre árvore alguma. </a:t>
            </a:r>
            <a:r>
              <a:rPr lang="pt-BR" sz="1400" b="1" i="1" dirty="0" smtClean="0">
                <a:solidFill>
                  <a:schemeClr val="bg1"/>
                </a:solidFill>
              </a:rPr>
              <a:t>Apocalipse </a:t>
            </a:r>
            <a:r>
              <a:rPr lang="pt-BR" sz="1400" b="1" i="1" dirty="0">
                <a:solidFill>
                  <a:schemeClr val="bg1"/>
                </a:solidFill>
              </a:rPr>
              <a:t>7:1</a:t>
            </a:r>
            <a:endParaRPr lang="en-US" sz="1400" b="1" i="1" dirty="0">
              <a:solidFill>
                <a:schemeClr val="bg1"/>
              </a:solidFill>
            </a:endParaRPr>
          </a:p>
        </p:txBody>
      </p:sp>
      <p:cxnSp>
        <p:nvCxnSpPr>
          <p:cNvPr id="27" name="Straight Connector 26"/>
          <p:cNvCxnSpPr/>
          <p:nvPr/>
        </p:nvCxnSpPr>
        <p:spPr>
          <a:xfrm>
            <a:off x="1514475" y="4285397"/>
            <a:ext cx="8801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7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3" name="TextBox 2"/>
          <p:cNvSpPr txBox="1"/>
          <p:nvPr/>
        </p:nvSpPr>
        <p:spPr>
          <a:xfrm>
            <a:off x="2051823" y="2211352"/>
            <a:ext cx="7787502" cy="3108543"/>
          </a:xfrm>
          <a:prstGeom prst="rect">
            <a:avLst/>
          </a:prstGeom>
          <a:noFill/>
        </p:spPr>
        <p:txBody>
          <a:bodyPr wrap="square" rtlCol="0">
            <a:spAutoFit/>
          </a:bodyPr>
          <a:lstStyle/>
          <a:p>
            <a:pPr algn="ctr"/>
            <a:r>
              <a:rPr lang="pt-BR" sz="2800" b="1" dirty="0">
                <a:solidFill>
                  <a:schemeClr val="bg2">
                    <a:lumMod val="25000"/>
                  </a:schemeClr>
                </a:solidFill>
              </a:rPr>
              <a:t>Antes do fim do mundo e da trasladação dos salvos para o Céu, há </a:t>
            </a:r>
            <a:r>
              <a:rPr lang="pt-BR" sz="2800" b="1" dirty="0" smtClean="0">
                <a:solidFill>
                  <a:schemeClr val="bg2">
                    <a:lumMod val="25000"/>
                  </a:schemeClr>
                </a:solidFill>
              </a:rPr>
              <a:t>um período </a:t>
            </a:r>
            <a:r>
              <a:rPr lang="pt-BR" sz="2800" b="1" dirty="0">
                <a:solidFill>
                  <a:schemeClr val="bg2">
                    <a:lumMod val="25000"/>
                  </a:schemeClr>
                </a:solidFill>
              </a:rPr>
              <a:t>em que “os quatro ventos da terra” são impedidos de executar sua obra destruidora. Os “quatro ventos” na linguagem profética representam </a:t>
            </a:r>
            <a:r>
              <a:rPr lang="pt-BR" sz="2800" b="1" dirty="0" smtClean="0">
                <a:solidFill>
                  <a:schemeClr val="bg2">
                    <a:lumMod val="25000"/>
                  </a:schemeClr>
                </a:solidFill>
              </a:rPr>
              <a:t>o mal</a:t>
            </a:r>
            <a:r>
              <a:rPr lang="pt-BR" sz="2800" b="1" dirty="0">
                <a:solidFill>
                  <a:schemeClr val="bg2">
                    <a:lumMod val="25000"/>
                  </a:schemeClr>
                </a:solidFill>
              </a:rPr>
              <a:t>, a destruição e a calamidade resultantes da ira de Deus contra a maldade humana (Jr 49:36, 37; 51:1, 2).</a:t>
            </a:r>
          </a:p>
        </p:txBody>
      </p:sp>
    </p:spTree>
    <p:extLst>
      <p:ext uri="{BB962C8B-B14F-4D97-AF65-F5344CB8AC3E}">
        <p14:creationId xmlns:p14="http://schemas.microsoft.com/office/powerpoint/2010/main" val="3721691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2CCC4"/>
            </a:gs>
            <a:gs pos="90259">
              <a:srgbClr val="E2CCC4"/>
            </a:gs>
            <a:gs pos="83000">
              <a:srgbClr val="E2CCC4"/>
            </a:gs>
            <a:gs pos="100000">
              <a:srgbClr val="E2CCC4"/>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610225"/>
            <a:ext cx="12192000" cy="1247775"/>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7" name="TextBox 6"/>
          <p:cNvSpPr txBox="1"/>
          <p:nvPr/>
        </p:nvSpPr>
        <p:spPr>
          <a:xfrm>
            <a:off x="771116" y="1712383"/>
            <a:ext cx="10792234" cy="954107"/>
          </a:xfrm>
          <a:prstGeom prst="rect">
            <a:avLst/>
          </a:prstGeom>
          <a:noFill/>
        </p:spPr>
        <p:txBody>
          <a:bodyPr wrap="square" rtlCol="0">
            <a:spAutoFit/>
          </a:bodyPr>
          <a:lstStyle/>
          <a:p>
            <a:r>
              <a:rPr lang="pt-BR" sz="2800" b="1" dirty="0" smtClean="0">
                <a:solidFill>
                  <a:srgbClr val="793520"/>
                </a:solidFill>
              </a:rPr>
              <a:t>2</a:t>
            </a:r>
            <a:r>
              <a:rPr lang="pt-BR" sz="2800" b="1" dirty="0" smtClean="0"/>
              <a:t> </a:t>
            </a:r>
            <a:r>
              <a:rPr lang="pt-BR" sz="2800" b="1" dirty="0"/>
              <a:t>| O que precisa ocorrer antes de os anjos liberarem os quatro </a:t>
            </a:r>
            <a:r>
              <a:rPr lang="pt-BR" sz="2800" b="1" dirty="0" smtClean="0"/>
              <a:t>ventos</a:t>
            </a:r>
            <a:r>
              <a:rPr lang="pt-BR" sz="2800" b="1" dirty="0"/>
              <a:t>? </a:t>
            </a:r>
            <a:r>
              <a:rPr lang="pt-BR" sz="2800" i="1" dirty="0" smtClean="0"/>
              <a:t>Apocalipse 7:2</a:t>
            </a:r>
            <a:r>
              <a:rPr lang="pt-BR" sz="2800" i="1" dirty="0"/>
              <a:t>, 3. </a:t>
            </a:r>
            <a:r>
              <a:rPr lang="pt-BR" sz="2800" b="1" dirty="0"/>
              <a:t>Assinale V para verdadeiro ou F para falso</a:t>
            </a:r>
            <a:endParaRPr lang="en-US" sz="2800" dirty="0"/>
          </a:p>
        </p:txBody>
      </p:sp>
      <p:sp>
        <p:nvSpPr>
          <p:cNvPr id="8" name="TextBox 7"/>
          <p:cNvSpPr txBox="1"/>
          <p:nvPr/>
        </p:nvSpPr>
        <p:spPr>
          <a:xfrm>
            <a:off x="695324" y="2694555"/>
            <a:ext cx="6448425" cy="2123658"/>
          </a:xfrm>
          <a:prstGeom prst="rect">
            <a:avLst/>
          </a:prstGeom>
          <a:noFill/>
        </p:spPr>
        <p:txBody>
          <a:bodyPr wrap="square" rtlCol="0">
            <a:spAutoFit/>
          </a:bodyPr>
          <a:lstStyle/>
          <a:p>
            <a:r>
              <a:rPr lang="en-US" sz="4400" dirty="0" smtClean="0"/>
              <a:t>□</a:t>
            </a:r>
            <a:r>
              <a:rPr lang="en-US" sz="3200" dirty="0" smtClean="0"/>
              <a:t> </a:t>
            </a:r>
            <a:r>
              <a:rPr lang="pt-BR" sz="3200" dirty="0"/>
              <a:t>Morte e ressurreição de Jesus</a:t>
            </a:r>
            <a:r>
              <a:rPr lang="en-US" sz="3200" dirty="0" smtClean="0"/>
              <a:t>. </a:t>
            </a:r>
          </a:p>
          <a:p>
            <a:r>
              <a:rPr lang="en-US" sz="4400" dirty="0" smtClean="0"/>
              <a:t>□</a:t>
            </a:r>
            <a:r>
              <a:rPr lang="en-US" sz="3200" dirty="0" smtClean="0"/>
              <a:t> </a:t>
            </a:r>
            <a:r>
              <a:rPr lang="en-US" sz="3200" dirty="0" err="1"/>
              <a:t>Julgamento</a:t>
            </a:r>
            <a:r>
              <a:rPr lang="en-US" sz="3200" dirty="0"/>
              <a:t> de </a:t>
            </a:r>
            <a:r>
              <a:rPr lang="en-US" sz="3200" dirty="0" err="1"/>
              <a:t>Satanás</a:t>
            </a:r>
            <a:r>
              <a:rPr lang="pt-BR" sz="3200" dirty="0" smtClean="0"/>
              <a:t>.</a:t>
            </a:r>
            <a:r>
              <a:rPr lang="en-US" sz="3200" dirty="0" smtClean="0"/>
              <a:t>          </a:t>
            </a:r>
          </a:p>
          <a:p>
            <a:r>
              <a:rPr lang="en-US" sz="4400" dirty="0" smtClean="0"/>
              <a:t>□</a:t>
            </a:r>
            <a:r>
              <a:rPr lang="en-US" sz="3200" dirty="0" smtClean="0"/>
              <a:t> </a:t>
            </a:r>
            <a:r>
              <a:rPr lang="pt-BR" sz="3200" dirty="0"/>
              <a:t>Selamento dos servos de Deus</a:t>
            </a:r>
            <a:r>
              <a:rPr lang="en-US" sz="3200" dirty="0" smtClean="0"/>
              <a:t>.</a:t>
            </a:r>
          </a:p>
        </p:txBody>
      </p:sp>
      <p:sp>
        <p:nvSpPr>
          <p:cNvPr id="9" name="Rectangle 8"/>
          <p:cNvSpPr/>
          <p:nvPr/>
        </p:nvSpPr>
        <p:spPr>
          <a:xfrm>
            <a:off x="2333071" y="5737822"/>
            <a:ext cx="7668323" cy="992579"/>
          </a:xfrm>
          <a:prstGeom prst="rect">
            <a:avLst/>
          </a:prstGeom>
        </p:spPr>
        <p:txBody>
          <a:bodyPr wrap="square">
            <a:spAutoFit/>
          </a:bodyPr>
          <a:lstStyle/>
          <a:p>
            <a:pPr algn="ctr">
              <a:spcBef>
                <a:spcPts val="300"/>
              </a:spcBef>
            </a:pPr>
            <a:r>
              <a:rPr lang="pt-BR" sz="1400" b="1" i="1" baseline="30000" dirty="0" smtClean="0">
                <a:solidFill>
                  <a:schemeClr val="bg1"/>
                </a:solidFill>
              </a:rPr>
              <a:t>2</a:t>
            </a:r>
            <a:r>
              <a:rPr lang="pt-BR" sz="1400" b="1" i="1" dirty="0" smtClean="0">
                <a:solidFill>
                  <a:schemeClr val="bg1"/>
                </a:solidFill>
              </a:rPr>
              <a:t>Vi </a:t>
            </a:r>
            <a:r>
              <a:rPr lang="pt-BR" sz="1400" b="1" i="1" dirty="0">
                <a:solidFill>
                  <a:schemeClr val="bg1"/>
                </a:solidFill>
              </a:rPr>
              <a:t>outro anjo que subia do nascente do sol, tendo o selo do Deus vivo, e clamou em grande voz aos quatro anjos, aqueles aos quais fora dado fazer dano à terra e ao mar,</a:t>
            </a:r>
          </a:p>
          <a:p>
            <a:pPr algn="ctr">
              <a:spcBef>
                <a:spcPts val="300"/>
              </a:spcBef>
            </a:pPr>
            <a:r>
              <a:rPr lang="pt-BR" sz="1400" b="1" i="1" baseline="30000" dirty="0" smtClean="0">
                <a:solidFill>
                  <a:schemeClr val="bg1"/>
                </a:solidFill>
              </a:rPr>
              <a:t>3</a:t>
            </a:r>
            <a:r>
              <a:rPr lang="pt-BR" sz="1400" b="1" i="1" dirty="0" smtClean="0">
                <a:solidFill>
                  <a:schemeClr val="bg1"/>
                </a:solidFill>
              </a:rPr>
              <a:t>dizendo</a:t>
            </a:r>
            <a:r>
              <a:rPr lang="pt-BR" sz="1400" b="1" i="1" dirty="0">
                <a:solidFill>
                  <a:schemeClr val="bg1"/>
                </a:solidFill>
              </a:rPr>
              <a:t>: Não danifiqueis nem a terra, nem o mar, nem as árvores, até selarmos na fronte os servos do nosso Deus. </a:t>
            </a:r>
            <a:r>
              <a:rPr lang="pt-BR" sz="1400" b="1" i="1" dirty="0" smtClean="0">
                <a:solidFill>
                  <a:schemeClr val="bg1"/>
                </a:solidFill>
              </a:rPr>
              <a:t>Apocalipse </a:t>
            </a:r>
            <a:r>
              <a:rPr lang="pt-BR" sz="1400" b="1" i="1" dirty="0">
                <a:solidFill>
                  <a:schemeClr val="bg1"/>
                </a:solidFill>
              </a:rPr>
              <a:t>7:2</a:t>
            </a:r>
            <a:r>
              <a:rPr lang="pt-BR" sz="1400" b="1" i="1" dirty="0" smtClean="0">
                <a:solidFill>
                  <a:schemeClr val="bg1"/>
                </a:solidFill>
              </a:rPr>
              <a:t>, 3</a:t>
            </a:r>
            <a:endParaRPr lang="en-US" sz="1400" b="1" i="1" dirty="0">
              <a:solidFill>
                <a:schemeClr val="bg1"/>
              </a:solidFill>
            </a:endParaRPr>
          </a:p>
        </p:txBody>
      </p:sp>
      <p:sp>
        <p:nvSpPr>
          <p:cNvPr id="2" name="Rectangle 1"/>
          <p:cNvSpPr/>
          <p:nvPr/>
        </p:nvSpPr>
        <p:spPr>
          <a:xfrm>
            <a:off x="799691" y="4306116"/>
            <a:ext cx="320922" cy="369332"/>
          </a:xfrm>
          <a:prstGeom prst="rect">
            <a:avLst/>
          </a:prstGeom>
        </p:spPr>
        <p:txBody>
          <a:bodyPr wrap="none">
            <a:spAutoFit/>
          </a:bodyPr>
          <a:lstStyle/>
          <a:p>
            <a:r>
              <a:rPr lang="pt-BR" b="1" dirty="0" smtClean="0">
                <a:solidFill>
                  <a:srgbClr val="C00000"/>
                </a:solidFill>
              </a:rPr>
              <a:t>V</a:t>
            </a:r>
            <a:endParaRPr lang="en-US" dirty="0"/>
          </a:p>
        </p:txBody>
      </p:sp>
      <p:sp>
        <p:nvSpPr>
          <p:cNvPr id="11" name="Rectangle 10"/>
          <p:cNvSpPr/>
          <p:nvPr/>
        </p:nvSpPr>
        <p:spPr>
          <a:xfrm>
            <a:off x="799691" y="3631984"/>
            <a:ext cx="290464" cy="369332"/>
          </a:xfrm>
          <a:prstGeom prst="rect">
            <a:avLst/>
          </a:prstGeom>
        </p:spPr>
        <p:txBody>
          <a:bodyPr wrap="none">
            <a:spAutoFit/>
          </a:bodyPr>
          <a:lstStyle/>
          <a:p>
            <a:r>
              <a:rPr lang="pt-BR" b="1" dirty="0" smtClean="0">
                <a:solidFill>
                  <a:srgbClr val="C00000"/>
                </a:solidFill>
              </a:rPr>
              <a:t>F</a:t>
            </a:r>
            <a:endParaRPr lang="en-US" dirty="0"/>
          </a:p>
        </p:txBody>
      </p:sp>
      <p:sp>
        <p:nvSpPr>
          <p:cNvPr id="12" name="Rectangle 11"/>
          <p:cNvSpPr/>
          <p:nvPr/>
        </p:nvSpPr>
        <p:spPr>
          <a:xfrm>
            <a:off x="809216" y="2952240"/>
            <a:ext cx="290464" cy="369332"/>
          </a:xfrm>
          <a:prstGeom prst="rect">
            <a:avLst/>
          </a:prstGeom>
        </p:spPr>
        <p:txBody>
          <a:bodyPr wrap="none">
            <a:spAutoFit/>
          </a:bodyPr>
          <a:lstStyle/>
          <a:p>
            <a:r>
              <a:rPr lang="pt-BR" b="1" dirty="0" smtClean="0">
                <a:solidFill>
                  <a:srgbClr val="C00000"/>
                </a:solidFill>
              </a:rPr>
              <a:t>F</a:t>
            </a:r>
            <a:endParaRPr lang="en-US" dirty="0"/>
          </a:p>
        </p:txBody>
      </p:sp>
    </p:spTree>
    <p:extLst>
      <p:ext uri="{BB962C8B-B14F-4D97-AF65-F5344CB8AC3E}">
        <p14:creationId xmlns:p14="http://schemas.microsoft.com/office/powerpoint/2010/main" val="404188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3" name="TextBox 2"/>
          <p:cNvSpPr txBox="1"/>
          <p:nvPr/>
        </p:nvSpPr>
        <p:spPr>
          <a:xfrm>
            <a:off x="2099448" y="2211352"/>
            <a:ext cx="7882752" cy="3046988"/>
          </a:xfrm>
          <a:prstGeom prst="rect">
            <a:avLst/>
          </a:prstGeom>
          <a:noFill/>
        </p:spPr>
        <p:txBody>
          <a:bodyPr wrap="square" rtlCol="0">
            <a:spAutoFit/>
          </a:bodyPr>
          <a:lstStyle/>
          <a:p>
            <a:pPr algn="ctr"/>
            <a:r>
              <a:rPr lang="pt-BR" sz="2400" b="1" dirty="0">
                <a:solidFill>
                  <a:schemeClr val="bg2">
                    <a:lumMod val="25000"/>
                  </a:schemeClr>
                </a:solidFill>
              </a:rPr>
              <a:t>Anjos simbolizam os instrumentos divinos que detêm as forças do mal no mundo, até que esteja terminada a obra divina no coração humano e o povo de Deus seja selado na fronte. Além disso, a referência simbólica aos quatro cantos da Terra indica que o mundo todo está sob ameaça. Quando a obra divina for concluída, então a maldade infligida por Satanás agirá sem nenhuma contenção, e o mundo verá a manifestação de toda a impiedade das trevas.</a:t>
            </a:r>
          </a:p>
        </p:txBody>
      </p:sp>
    </p:spTree>
    <p:extLst>
      <p:ext uri="{BB962C8B-B14F-4D97-AF65-F5344CB8AC3E}">
        <p14:creationId xmlns:p14="http://schemas.microsoft.com/office/powerpoint/2010/main" val="1475035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2CCC4"/>
            </a:gs>
            <a:gs pos="90259">
              <a:srgbClr val="E2CCC4"/>
            </a:gs>
            <a:gs pos="83000">
              <a:srgbClr val="E2CCC4"/>
            </a:gs>
            <a:gs pos="100000">
              <a:srgbClr val="E2CCC4"/>
            </a:gs>
          </a:gsLst>
          <a:lin ang="5400000" scaled="1"/>
        </a:gradFill>
        <a:effectLst/>
      </p:bgPr>
    </p:bg>
    <p:spTree>
      <p:nvGrpSpPr>
        <p:cNvPr id="1" name=""/>
        <p:cNvGrpSpPr/>
        <p:nvPr/>
      </p:nvGrpSpPr>
      <p:grpSpPr>
        <a:xfrm>
          <a:off x="0" y="0"/>
          <a:ext cx="0" cy="0"/>
          <a:chOff x="0" y="0"/>
          <a:chExt cx="0" cy="0"/>
        </a:xfrm>
      </p:grpSpPr>
      <p:sp>
        <p:nvSpPr>
          <p:cNvPr id="13" name="Rectangle 12"/>
          <p:cNvSpPr/>
          <p:nvPr/>
        </p:nvSpPr>
        <p:spPr>
          <a:xfrm>
            <a:off x="2333243" y="2539317"/>
            <a:ext cx="6725031" cy="1384995"/>
          </a:xfrm>
          <a:prstGeom prst="rect">
            <a:avLst/>
          </a:prstGeom>
        </p:spPr>
        <p:txBody>
          <a:bodyPr wrap="square">
            <a:spAutoFit/>
          </a:bodyPr>
          <a:lstStyle/>
          <a:p>
            <a:pPr>
              <a:spcBef>
                <a:spcPts val="300"/>
              </a:spcBef>
              <a:spcAft>
                <a:spcPts val="300"/>
              </a:spcAft>
            </a:pPr>
            <a:r>
              <a:rPr lang="pt-BR" sz="2800" dirty="0"/>
              <a:t>“Resguarda o ____________________, sela a _______________ </a:t>
            </a:r>
            <a:r>
              <a:rPr lang="pt-BR" sz="2800" dirty="0" smtClean="0"/>
              <a:t> no _______________ dos </a:t>
            </a:r>
            <a:r>
              <a:rPr lang="en-US" sz="2800" dirty="0" smtClean="0"/>
              <a:t>meus </a:t>
            </a:r>
            <a:r>
              <a:rPr lang="en-US" sz="2800" dirty="0" err="1"/>
              <a:t>discípulos</a:t>
            </a:r>
            <a:r>
              <a:rPr lang="en-US" sz="2800" dirty="0"/>
              <a:t>.”</a:t>
            </a:r>
          </a:p>
        </p:txBody>
      </p:sp>
      <p:sp>
        <p:nvSpPr>
          <p:cNvPr id="21" name="Rectangle 20"/>
          <p:cNvSpPr/>
          <p:nvPr/>
        </p:nvSpPr>
        <p:spPr>
          <a:xfrm>
            <a:off x="0" y="5850294"/>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26" name="Rectangle 25"/>
          <p:cNvSpPr/>
          <p:nvPr/>
        </p:nvSpPr>
        <p:spPr>
          <a:xfrm>
            <a:off x="1217408" y="6199479"/>
            <a:ext cx="9632156" cy="307777"/>
          </a:xfrm>
          <a:prstGeom prst="rect">
            <a:avLst/>
          </a:prstGeom>
        </p:spPr>
        <p:txBody>
          <a:bodyPr wrap="square">
            <a:spAutoFit/>
          </a:bodyPr>
          <a:lstStyle/>
          <a:p>
            <a:pPr algn="ctr">
              <a:spcBef>
                <a:spcPts val="300"/>
              </a:spcBef>
            </a:pPr>
            <a:r>
              <a:rPr lang="pt-BR" sz="1400" b="1" i="1" dirty="0">
                <a:solidFill>
                  <a:schemeClr val="bg1"/>
                </a:solidFill>
              </a:rPr>
              <a:t>Resguarda o testemunho, sela a lei no coração dos meus discípulos. </a:t>
            </a:r>
            <a:r>
              <a:rPr lang="pt-BR" sz="1400" b="1" i="1" dirty="0" smtClean="0">
                <a:solidFill>
                  <a:schemeClr val="bg1"/>
                </a:solidFill>
              </a:rPr>
              <a:t>Isaías </a:t>
            </a:r>
            <a:r>
              <a:rPr lang="pt-BR" sz="1400" b="1" i="1" dirty="0">
                <a:solidFill>
                  <a:schemeClr val="bg1"/>
                </a:solidFill>
              </a:rPr>
              <a:t>8:16</a:t>
            </a:r>
            <a:endParaRPr lang="en-US" sz="1400" b="1" i="1" dirty="0">
              <a:solidFill>
                <a:schemeClr val="bg1"/>
              </a:solidFill>
            </a:endParaRPr>
          </a:p>
        </p:txBody>
      </p:sp>
      <p:sp>
        <p:nvSpPr>
          <p:cNvPr id="8" name="TextBox 7"/>
          <p:cNvSpPr txBox="1"/>
          <p:nvPr/>
        </p:nvSpPr>
        <p:spPr>
          <a:xfrm>
            <a:off x="2399918" y="1920310"/>
            <a:ext cx="8972931" cy="584775"/>
          </a:xfrm>
          <a:prstGeom prst="rect">
            <a:avLst/>
          </a:prstGeom>
          <a:noFill/>
        </p:spPr>
        <p:txBody>
          <a:bodyPr wrap="square" rtlCol="0">
            <a:spAutoFit/>
          </a:bodyPr>
          <a:lstStyle/>
          <a:p>
            <a:r>
              <a:rPr lang="pt-BR" sz="3200" b="1" dirty="0" smtClean="0">
                <a:solidFill>
                  <a:srgbClr val="793520"/>
                </a:solidFill>
              </a:rPr>
              <a:t>3</a:t>
            </a:r>
            <a:r>
              <a:rPr lang="pt-BR" sz="3200" b="1" dirty="0" smtClean="0"/>
              <a:t> | </a:t>
            </a:r>
            <a:r>
              <a:rPr lang="pt-BR" sz="3200" b="1" dirty="0"/>
              <a:t>O que é o selo de Deus? </a:t>
            </a:r>
            <a:r>
              <a:rPr lang="pt-BR" sz="3200" i="1" dirty="0"/>
              <a:t>Isaías 8:16</a:t>
            </a:r>
            <a:endParaRPr lang="en-US" sz="3200" dirty="0"/>
          </a:p>
        </p:txBody>
      </p:sp>
      <p:sp>
        <p:nvSpPr>
          <p:cNvPr id="10" name="Rectangle 9"/>
          <p:cNvSpPr/>
          <p:nvPr/>
        </p:nvSpPr>
        <p:spPr>
          <a:xfrm>
            <a:off x="5262358" y="2590884"/>
            <a:ext cx="1667284" cy="369332"/>
          </a:xfrm>
          <a:prstGeom prst="rect">
            <a:avLst/>
          </a:prstGeom>
        </p:spPr>
        <p:txBody>
          <a:bodyPr wrap="square">
            <a:spAutoFit/>
          </a:bodyPr>
          <a:lstStyle/>
          <a:p>
            <a:pPr algn="ctr"/>
            <a:r>
              <a:rPr lang="pt-BR" b="1" dirty="0" smtClean="0">
                <a:solidFill>
                  <a:srgbClr val="C00000"/>
                </a:solidFill>
              </a:rPr>
              <a:t>TESTEMUNHO</a:t>
            </a:r>
            <a:endParaRPr lang="en-US" dirty="0"/>
          </a:p>
        </p:txBody>
      </p:sp>
      <p:sp>
        <p:nvSpPr>
          <p:cNvPr id="11" name="Rectangle 10"/>
          <p:cNvSpPr/>
          <p:nvPr/>
        </p:nvSpPr>
        <p:spPr>
          <a:xfrm>
            <a:off x="3095216" y="3025829"/>
            <a:ext cx="1667284" cy="369332"/>
          </a:xfrm>
          <a:prstGeom prst="rect">
            <a:avLst/>
          </a:prstGeom>
        </p:spPr>
        <p:txBody>
          <a:bodyPr wrap="square">
            <a:spAutoFit/>
          </a:bodyPr>
          <a:lstStyle/>
          <a:p>
            <a:pPr algn="ctr"/>
            <a:r>
              <a:rPr lang="pt-BR" b="1" dirty="0" smtClean="0">
                <a:solidFill>
                  <a:srgbClr val="C00000"/>
                </a:solidFill>
              </a:rPr>
              <a:t>LEI</a:t>
            </a:r>
            <a:endParaRPr lang="en-US" dirty="0"/>
          </a:p>
        </p:txBody>
      </p:sp>
      <p:sp>
        <p:nvSpPr>
          <p:cNvPr id="12" name="Rectangle 11"/>
          <p:cNvSpPr/>
          <p:nvPr/>
        </p:nvSpPr>
        <p:spPr>
          <a:xfrm>
            <a:off x="6376374" y="3047148"/>
            <a:ext cx="1667284" cy="369332"/>
          </a:xfrm>
          <a:prstGeom prst="rect">
            <a:avLst/>
          </a:prstGeom>
        </p:spPr>
        <p:txBody>
          <a:bodyPr wrap="square">
            <a:spAutoFit/>
          </a:bodyPr>
          <a:lstStyle/>
          <a:p>
            <a:pPr algn="ctr"/>
            <a:r>
              <a:rPr lang="pt-BR" b="1" dirty="0" smtClean="0">
                <a:solidFill>
                  <a:srgbClr val="C00000"/>
                </a:solidFill>
              </a:rPr>
              <a:t>CORAÇÃO</a:t>
            </a:r>
            <a:endParaRPr lang="en-US" dirty="0"/>
          </a:p>
        </p:txBody>
      </p:sp>
    </p:spTree>
    <p:extLst>
      <p:ext uri="{BB962C8B-B14F-4D97-AF65-F5344CB8AC3E}">
        <p14:creationId xmlns:p14="http://schemas.microsoft.com/office/powerpoint/2010/main" val="318945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156"/>
            <a:ext cx="5038344" cy="638873"/>
          </a:xfrm>
          <a:prstGeom prst="rect">
            <a:avLst/>
          </a:prstGeom>
        </p:spPr>
      </p:pic>
      <p:sp>
        <p:nvSpPr>
          <p:cNvPr id="3" name="TextBox 2"/>
          <p:cNvSpPr txBox="1"/>
          <p:nvPr/>
        </p:nvSpPr>
        <p:spPr>
          <a:xfrm>
            <a:off x="2147073" y="2363752"/>
            <a:ext cx="7978002" cy="1938992"/>
          </a:xfrm>
          <a:prstGeom prst="rect">
            <a:avLst/>
          </a:prstGeom>
          <a:noFill/>
        </p:spPr>
        <p:txBody>
          <a:bodyPr wrap="square" rtlCol="0">
            <a:spAutoFit/>
          </a:bodyPr>
          <a:lstStyle/>
          <a:p>
            <a:pPr algn="ctr"/>
            <a:r>
              <a:rPr lang="pt-BR" sz="2400" b="1" dirty="0">
                <a:solidFill>
                  <a:schemeClr val="bg2">
                    <a:lumMod val="25000"/>
                  </a:schemeClr>
                </a:solidFill>
              </a:rPr>
              <a:t>O selo era algo muito comum na época em que a Bíblia foi escrita. Ele dava autenticidade e importância àquilo em que era colocado. Um selo deveria conter três elementos básicos: </a:t>
            </a:r>
            <a:endParaRPr lang="pt-BR" sz="2400" b="1" dirty="0" smtClean="0">
              <a:solidFill>
                <a:schemeClr val="bg2">
                  <a:lumMod val="25000"/>
                </a:schemeClr>
              </a:solidFill>
            </a:endParaRPr>
          </a:p>
          <a:p>
            <a:pPr marL="457200" indent="-457200" algn="ctr">
              <a:buAutoNum type="arabicParenBoth"/>
            </a:pPr>
            <a:r>
              <a:rPr lang="pt-BR" sz="2400" b="1" dirty="0" smtClean="0">
                <a:solidFill>
                  <a:schemeClr val="bg2">
                    <a:lumMod val="25000"/>
                  </a:schemeClr>
                </a:solidFill>
              </a:rPr>
              <a:t>nome </a:t>
            </a:r>
            <a:r>
              <a:rPr lang="pt-BR" sz="2400" b="1" dirty="0">
                <a:solidFill>
                  <a:schemeClr val="bg2">
                    <a:lumMod val="25000"/>
                  </a:schemeClr>
                </a:solidFill>
              </a:rPr>
              <a:t>do governante, </a:t>
            </a:r>
            <a:r>
              <a:rPr lang="pt-BR" sz="2400" b="1" dirty="0" smtClean="0">
                <a:solidFill>
                  <a:schemeClr val="bg2">
                    <a:lumMod val="25000"/>
                  </a:schemeClr>
                </a:solidFill>
              </a:rPr>
              <a:t>(</a:t>
            </a:r>
            <a:r>
              <a:rPr lang="pt-BR" sz="2400" b="1" dirty="0">
                <a:solidFill>
                  <a:schemeClr val="bg2">
                    <a:lumMod val="25000"/>
                  </a:schemeClr>
                </a:solidFill>
              </a:rPr>
              <a:t>2) cargo e </a:t>
            </a:r>
            <a:endParaRPr lang="pt-BR" sz="2400" b="1" dirty="0" smtClean="0">
              <a:solidFill>
                <a:schemeClr val="bg2">
                  <a:lumMod val="25000"/>
                </a:schemeClr>
              </a:solidFill>
            </a:endParaRPr>
          </a:p>
          <a:p>
            <a:pPr algn="ctr"/>
            <a:r>
              <a:rPr lang="pt-BR" sz="2400" b="1" dirty="0" smtClean="0">
                <a:solidFill>
                  <a:schemeClr val="bg2">
                    <a:lumMod val="25000"/>
                  </a:schemeClr>
                </a:solidFill>
              </a:rPr>
              <a:t>(</a:t>
            </a:r>
            <a:r>
              <a:rPr lang="pt-BR" sz="2400" b="1" dirty="0">
                <a:solidFill>
                  <a:schemeClr val="bg2">
                    <a:lumMod val="25000"/>
                  </a:schemeClr>
                </a:solidFill>
              </a:rPr>
              <a:t>3) território de seu domínio.</a:t>
            </a:r>
          </a:p>
        </p:txBody>
      </p:sp>
    </p:spTree>
    <p:extLst>
      <p:ext uri="{BB962C8B-B14F-4D97-AF65-F5344CB8AC3E}">
        <p14:creationId xmlns:p14="http://schemas.microsoft.com/office/powerpoint/2010/main" val="1785094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6032</TotalTime>
  <Words>2039</Words>
  <Application>Microsoft Office PowerPoint</Application>
  <PresentationFormat>Widescreen</PresentationFormat>
  <Paragraphs>90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Suzana Lima</cp:lastModifiedBy>
  <cp:revision>225</cp:revision>
  <dcterms:created xsi:type="dcterms:W3CDTF">2019-02-15T00:40:10Z</dcterms:created>
  <dcterms:modified xsi:type="dcterms:W3CDTF">2019-03-01T11:56:39Z</dcterms:modified>
</cp:coreProperties>
</file>