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476" r:id="rId4"/>
    <p:sldId id="360" r:id="rId5"/>
    <p:sldId id="514" r:id="rId6"/>
    <p:sldId id="515" r:id="rId7"/>
    <p:sldId id="516" r:id="rId8"/>
    <p:sldId id="517" r:id="rId9"/>
    <p:sldId id="518" r:id="rId10"/>
    <p:sldId id="519" r:id="rId11"/>
    <p:sldId id="520" r:id="rId12"/>
    <p:sldId id="521" r:id="rId13"/>
    <p:sldId id="522" r:id="rId14"/>
    <p:sldId id="523" r:id="rId15"/>
    <p:sldId id="524" r:id="rId16"/>
    <p:sldId id="525" r:id="rId17"/>
    <p:sldId id="526" r:id="rId18"/>
    <p:sldId id="527" r:id="rId19"/>
    <p:sldId id="528" r:id="rId20"/>
    <p:sldId id="529" r:id="rId21"/>
    <p:sldId id="530" r:id="rId22"/>
    <p:sldId id="531" r:id="rId23"/>
    <p:sldId id="532" r:id="rId24"/>
    <p:sldId id="533" r:id="rId25"/>
    <p:sldId id="534" r:id="rId26"/>
    <p:sldId id="53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BDD5"/>
    <a:srgbClr val="8887B3"/>
    <a:srgbClr val="B3CCD7"/>
    <a:srgbClr val="A2C0CE"/>
    <a:srgbClr val="B6CABE"/>
    <a:srgbClr val="A3BDAD"/>
    <a:srgbClr val="E2CCC4"/>
    <a:srgbClr val="9E644F"/>
    <a:srgbClr val="ACABC9"/>
    <a:srgbClr val="D4D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5CF8B-C93B-40CE-A2FE-1B18DDFEDA50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7BBC80-F9DE-4DCE-BDC4-EE5C6798C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67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182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78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56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36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27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70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02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28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43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78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8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poc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2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BEBDD5"/>
            </a:gs>
            <a:gs pos="90259">
              <a:srgbClr val="BEBDD5"/>
            </a:gs>
            <a:gs pos="83000">
              <a:srgbClr val="BEBDD5"/>
            </a:gs>
            <a:gs pos="100000">
              <a:srgbClr val="BEBDD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156"/>
            <a:ext cx="5038344" cy="6291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619750"/>
            <a:ext cx="12192000" cy="1238250"/>
          </a:xfrm>
          <a:prstGeom prst="rect">
            <a:avLst/>
          </a:prstGeom>
          <a:solidFill>
            <a:srgbClr val="88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443037" y="5773363"/>
            <a:ext cx="8905875" cy="931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pt-BR" sz="1300" b="1" i="1" baseline="30000" dirty="0" smtClean="0">
                <a:solidFill>
                  <a:schemeClr val="bg1"/>
                </a:solidFill>
              </a:rPr>
              <a:t>5</a:t>
            </a:r>
            <a:r>
              <a:rPr lang="pt-BR" sz="1300" b="1" i="1" dirty="0" smtClean="0">
                <a:solidFill>
                  <a:schemeClr val="bg1"/>
                </a:solidFill>
              </a:rPr>
              <a:t>E</a:t>
            </a:r>
            <a:r>
              <a:rPr lang="pt-BR" sz="1300" b="1" i="1" dirty="0">
                <a:solidFill>
                  <a:schemeClr val="bg1"/>
                </a:solidFill>
              </a:rPr>
              <a:t>, havendo aberto o terceiro selo, ouvi dizer o terceiro animal: Vem, e vê. E olhei, e eis um cavalo preto e o que sobre ele estava assentado tinha uma balança em sua mão.</a:t>
            </a:r>
          </a:p>
          <a:p>
            <a:pPr algn="ctr">
              <a:spcBef>
                <a:spcPts val="300"/>
              </a:spcBef>
            </a:pPr>
            <a:r>
              <a:rPr lang="pt-BR" sz="1300" b="1" i="1" baseline="30000" dirty="0" smtClean="0">
                <a:solidFill>
                  <a:schemeClr val="bg1"/>
                </a:solidFill>
              </a:rPr>
              <a:t>6</a:t>
            </a:r>
            <a:r>
              <a:rPr lang="pt-BR" sz="1300" b="1" i="1" dirty="0" smtClean="0">
                <a:solidFill>
                  <a:schemeClr val="bg1"/>
                </a:solidFill>
              </a:rPr>
              <a:t>E </a:t>
            </a:r>
            <a:r>
              <a:rPr lang="pt-BR" sz="1300" b="1" i="1" dirty="0">
                <a:solidFill>
                  <a:schemeClr val="bg1"/>
                </a:solidFill>
              </a:rPr>
              <a:t>ouvi uma voz no meio dos quatro animais, que dizia: Uma medida de trigo por um dinheiro, e três medidas de cevada por um dinheiro; e não danifiques o azeite e o vinho</a:t>
            </a:r>
            <a:r>
              <a:rPr lang="pt-BR" sz="1300" b="1" i="1" dirty="0" smtClean="0">
                <a:solidFill>
                  <a:schemeClr val="bg1"/>
                </a:solidFill>
              </a:rPr>
              <a:t>. Apocalipse </a:t>
            </a:r>
            <a:r>
              <a:rPr lang="pt-BR" sz="1300" b="1" i="1" dirty="0">
                <a:solidFill>
                  <a:schemeClr val="bg1"/>
                </a:solidFill>
              </a:rPr>
              <a:t>6:5</a:t>
            </a:r>
            <a:r>
              <a:rPr lang="pt-BR" sz="1300" b="1" i="1" dirty="0" smtClean="0">
                <a:solidFill>
                  <a:schemeClr val="bg1"/>
                </a:solidFill>
              </a:rPr>
              <a:t>, 6</a:t>
            </a:r>
            <a:endParaRPr lang="en-US" sz="13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50772" y="2928113"/>
            <a:ext cx="5760615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>
                <a:solidFill>
                  <a:srgbClr val="C00000"/>
                </a:solidFill>
              </a:rPr>
              <a:t>O terceiro selo representa o período da igreja de </a:t>
            </a:r>
            <a:r>
              <a:rPr lang="pt-BR" b="1" dirty="0" err="1">
                <a:solidFill>
                  <a:srgbClr val="C00000"/>
                </a:solidFill>
              </a:rPr>
              <a:t>Pérgamo</a:t>
            </a:r>
            <a:r>
              <a:rPr lang="pt-BR" b="1" dirty="0" smtClean="0">
                <a:solidFill>
                  <a:srgbClr val="C00000"/>
                </a:solidFill>
              </a:rPr>
              <a:t>.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495425" y="3387512"/>
            <a:ext cx="8801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11061" y="2383530"/>
            <a:ext cx="9684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484C83"/>
                </a:solidFill>
              </a:rPr>
              <a:t>4</a:t>
            </a:r>
            <a:r>
              <a:rPr lang="pt-BR" sz="3200" b="1" dirty="0" smtClean="0"/>
              <a:t> </a:t>
            </a:r>
            <a:r>
              <a:rPr lang="pt-BR" sz="3200" b="1" dirty="0"/>
              <a:t>| O que </a:t>
            </a:r>
            <a:r>
              <a:rPr lang="pt-BR" sz="3200" b="1" dirty="0" smtClean="0"/>
              <a:t>significa </a:t>
            </a:r>
            <a:r>
              <a:rPr lang="pt-BR" sz="3200" b="1" dirty="0"/>
              <a:t>o terceiro selo? </a:t>
            </a:r>
            <a:r>
              <a:rPr lang="pt-BR" sz="3200" i="1" dirty="0"/>
              <a:t>Apocalipse 6:5, 6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9219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156"/>
            <a:ext cx="5038344" cy="6291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09750" y="1830352"/>
            <a:ext cx="83724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O terceiro selo representa o período da igreja de </a:t>
            </a:r>
            <a:r>
              <a:rPr lang="pt-BR" sz="2000" b="1" dirty="0" err="1">
                <a:solidFill>
                  <a:schemeClr val="bg2">
                    <a:lumMod val="25000"/>
                  </a:schemeClr>
                </a:solidFill>
              </a:rPr>
              <a:t>Pérgamo</a:t>
            </a:r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. A visão retrata um cavalo preto e seu cavaleiro que tinha nas mãos uma balança. Sua oferta de trigo e cevada significa a escassez e a fome presentes. Representa o terceiro período da igreja, quando as trevas espirituais começaram a envolver o cristianismo ao ele se aliar com o Estado. A cor preta muitas vezes representa nas Escrituras as trevas morais, o pecado, a apostasia ou o erro. Corresponde ao período que vai desde 313 a 538. Durante esse período, houve o processo de paganização da igreja. O espírito de materialismo contaminou o cristianismo. A maioria acompanha o processo de deterioração da verdade, porém uns poucos fiéis (remanescentes) seguem respeitando as doutrinas bíblicas. O azeite representa o Espírito Santo (</a:t>
            </a:r>
            <a:r>
              <a:rPr lang="pt-BR" sz="2000" b="1" dirty="0" err="1">
                <a:solidFill>
                  <a:schemeClr val="bg2">
                    <a:lumMod val="25000"/>
                  </a:schemeClr>
                </a:solidFill>
              </a:rPr>
              <a:t>Zc</a:t>
            </a:r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 4:2-6), e o vinho representa o sangue de Cristo derramado pelos pecadores (</a:t>
            </a:r>
            <a:r>
              <a:rPr lang="pt-BR" sz="2000" b="1" dirty="0" err="1">
                <a:solidFill>
                  <a:schemeClr val="bg2">
                    <a:lumMod val="25000"/>
                  </a:schemeClr>
                </a:solidFill>
              </a:rPr>
              <a:t>Mt</a:t>
            </a:r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 26:27-29).</a:t>
            </a:r>
          </a:p>
        </p:txBody>
      </p:sp>
    </p:spTree>
    <p:extLst>
      <p:ext uri="{BB962C8B-B14F-4D97-AF65-F5344CB8AC3E}">
        <p14:creationId xmlns:p14="http://schemas.microsoft.com/office/powerpoint/2010/main" val="82462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BEBDD5"/>
            </a:gs>
            <a:gs pos="90259">
              <a:srgbClr val="BEBDD5"/>
            </a:gs>
            <a:gs pos="83000">
              <a:srgbClr val="BEBDD5"/>
            </a:gs>
            <a:gs pos="100000">
              <a:srgbClr val="BEBDD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156"/>
            <a:ext cx="5038344" cy="6291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619750"/>
            <a:ext cx="12192000" cy="1238250"/>
          </a:xfrm>
          <a:prstGeom prst="rect">
            <a:avLst/>
          </a:prstGeom>
          <a:solidFill>
            <a:srgbClr val="88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540668" y="5873390"/>
            <a:ext cx="9110662" cy="730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pt-BR" sz="1300" b="1" i="1" baseline="30000" dirty="0" smtClean="0">
                <a:solidFill>
                  <a:schemeClr val="bg1"/>
                </a:solidFill>
              </a:rPr>
              <a:t>7</a:t>
            </a:r>
            <a:r>
              <a:rPr lang="pt-BR" sz="1300" b="1" i="1" dirty="0" smtClean="0">
                <a:solidFill>
                  <a:schemeClr val="bg1"/>
                </a:solidFill>
              </a:rPr>
              <a:t>E</a:t>
            </a:r>
            <a:r>
              <a:rPr lang="pt-BR" sz="1300" b="1" i="1" dirty="0">
                <a:solidFill>
                  <a:schemeClr val="bg1"/>
                </a:solidFill>
              </a:rPr>
              <a:t>, havendo aberto o quarto selo, ouvi a voz do quarto animal, que dizia: Vem, e vê.</a:t>
            </a:r>
          </a:p>
          <a:p>
            <a:pPr algn="ctr">
              <a:spcBef>
                <a:spcPts val="300"/>
              </a:spcBef>
            </a:pPr>
            <a:r>
              <a:rPr lang="pt-BR" sz="1300" b="1" i="1" baseline="30000" dirty="0" smtClean="0">
                <a:solidFill>
                  <a:schemeClr val="bg1"/>
                </a:solidFill>
              </a:rPr>
              <a:t>8</a:t>
            </a:r>
            <a:r>
              <a:rPr lang="pt-BR" sz="1300" b="1" i="1" dirty="0" smtClean="0">
                <a:solidFill>
                  <a:schemeClr val="bg1"/>
                </a:solidFill>
              </a:rPr>
              <a:t>E </a:t>
            </a:r>
            <a:r>
              <a:rPr lang="pt-BR" sz="1300" b="1" i="1" dirty="0">
                <a:solidFill>
                  <a:schemeClr val="bg1"/>
                </a:solidFill>
              </a:rPr>
              <a:t>olhei, e eis um cavalo amarelo, e o que estava assentado sobre ele tinha por nome Morte; e o inferno o seguia; e foi-lhes dado poder para matar a quarta parte da terra, com espada, e com fome, e com peste, e com as feras da </a:t>
            </a:r>
            <a:r>
              <a:rPr lang="pt-BR" sz="1300" b="1" i="1" dirty="0" smtClean="0">
                <a:solidFill>
                  <a:schemeClr val="bg1"/>
                </a:solidFill>
              </a:rPr>
              <a:t>terra</a:t>
            </a:r>
            <a:r>
              <a:rPr lang="pt-BR" sz="1300" b="1" i="1" dirty="0" smtClean="0">
                <a:solidFill>
                  <a:schemeClr val="bg1"/>
                </a:solidFill>
              </a:rPr>
              <a:t>. Apocalipse </a:t>
            </a:r>
            <a:r>
              <a:rPr lang="pt-BR" sz="1300" b="1" i="1" dirty="0">
                <a:solidFill>
                  <a:schemeClr val="bg1"/>
                </a:solidFill>
              </a:rPr>
              <a:t>6:7</a:t>
            </a:r>
            <a:r>
              <a:rPr lang="pt-BR" sz="1300" b="1" i="1" dirty="0" smtClean="0">
                <a:solidFill>
                  <a:schemeClr val="bg1"/>
                </a:solidFill>
              </a:rPr>
              <a:t>, 8</a:t>
            </a:r>
            <a:endParaRPr lang="en-US" sz="13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01393" y="2937638"/>
            <a:ext cx="5427448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>
                <a:solidFill>
                  <a:srgbClr val="C00000"/>
                </a:solidFill>
              </a:rPr>
              <a:t>O quarto selo representa o período da igreja de </a:t>
            </a:r>
            <a:r>
              <a:rPr lang="pt-BR" b="1" dirty="0" err="1">
                <a:solidFill>
                  <a:srgbClr val="C00000"/>
                </a:solidFill>
              </a:rPr>
              <a:t>Tiatira</a:t>
            </a:r>
            <a:r>
              <a:rPr lang="pt-BR" b="1" dirty="0" smtClean="0">
                <a:solidFill>
                  <a:srgbClr val="C00000"/>
                </a:solidFill>
              </a:rPr>
              <a:t>.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679462" y="3397037"/>
            <a:ext cx="8801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27074" y="2347392"/>
            <a:ext cx="8937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484C83"/>
                </a:solidFill>
              </a:rPr>
              <a:t>5</a:t>
            </a:r>
            <a:r>
              <a:rPr lang="pt-BR" sz="3200" b="1" dirty="0" smtClean="0"/>
              <a:t> </a:t>
            </a:r>
            <a:r>
              <a:rPr lang="pt-BR" sz="3200" b="1" dirty="0"/>
              <a:t>| O que </a:t>
            </a:r>
            <a:r>
              <a:rPr lang="pt-BR" sz="3200" b="1" dirty="0" smtClean="0"/>
              <a:t>significa </a:t>
            </a:r>
            <a:r>
              <a:rPr lang="pt-BR" sz="3200" b="1" dirty="0"/>
              <a:t>o quarto selo? </a:t>
            </a:r>
            <a:r>
              <a:rPr lang="pt-BR" sz="3200" i="1" dirty="0"/>
              <a:t>Apocalipse 6:7, 8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3960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156"/>
            <a:ext cx="5038344" cy="6291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81225" y="2135152"/>
            <a:ext cx="779145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O quarto selo representa o período da igreja de </a:t>
            </a:r>
            <a:r>
              <a:rPr lang="pt-BR" sz="2000" b="1" dirty="0" err="1">
                <a:solidFill>
                  <a:schemeClr val="bg2">
                    <a:lumMod val="25000"/>
                  </a:schemeClr>
                </a:solidFill>
              </a:rPr>
              <a:t>Tiatira</a:t>
            </a:r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. Aqui, o cavaleiro sobre o cavalo preto chamava-se Morte e age por meio de guerra, fome e pestilências. Representa o quarto período da igreja cristã, o de uma forma paganizada de cristianismo que dominou a política da Idade Média. Corresponde à fase que vai de 538 d.C., quando entra em vigência o decreto de Justiniano, que dá ao bispo de Roma autoridade sobre todos os outros líderes religiosos e civis, até 1517, o começo da Reforma Protestante. As doutrinas puras foram jogadas por terra, e os cristãos paganizados perseguiram implacavelmente o pequeno remanescente fiel à verdade bíblica.</a:t>
            </a:r>
          </a:p>
        </p:txBody>
      </p:sp>
    </p:spTree>
    <p:extLst>
      <p:ext uri="{BB962C8B-B14F-4D97-AF65-F5344CB8AC3E}">
        <p14:creationId xmlns:p14="http://schemas.microsoft.com/office/powerpoint/2010/main" val="326927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BEBDD5"/>
            </a:gs>
            <a:gs pos="90259">
              <a:srgbClr val="BEBDD5"/>
            </a:gs>
            <a:gs pos="83000">
              <a:srgbClr val="BEBDD5"/>
            </a:gs>
            <a:gs pos="100000">
              <a:srgbClr val="BEBDD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156"/>
            <a:ext cx="5038344" cy="6291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619750"/>
            <a:ext cx="12192000" cy="1238250"/>
          </a:xfrm>
          <a:prstGeom prst="rect">
            <a:avLst/>
          </a:prstGeom>
          <a:solidFill>
            <a:srgbClr val="88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281421" y="5977265"/>
            <a:ext cx="76291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pt-BR" sz="1400" b="1" i="1" dirty="0">
                <a:solidFill>
                  <a:schemeClr val="bg1"/>
                </a:solidFill>
              </a:rPr>
              <a:t>Quando ele abriu o quinto selo, vi, debaixo do altar, as almas daqueles que tinham sido mortos por causa da palavra de Deus e por causa do testemunho que sustentavam. </a:t>
            </a:r>
            <a:r>
              <a:rPr lang="pt-BR" sz="1400" b="1" i="1" dirty="0" smtClean="0">
                <a:solidFill>
                  <a:schemeClr val="bg1"/>
                </a:solidFill>
              </a:rPr>
              <a:t>Apocalipse </a:t>
            </a:r>
            <a:r>
              <a:rPr lang="pt-BR" sz="1400" b="1" i="1" dirty="0">
                <a:solidFill>
                  <a:schemeClr val="bg1"/>
                </a:solidFill>
              </a:rPr>
              <a:t>6:9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6368" y="1787677"/>
            <a:ext cx="97536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484C83"/>
                </a:solidFill>
              </a:rPr>
              <a:t>6</a:t>
            </a:r>
            <a:r>
              <a:rPr lang="pt-BR" sz="3200" b="1" dirty="0" smtClean="0"/>
              <a:t> </a:t>
            </a:r>
            <a:r>
              <a:rPr lang="pt-BR" sz="3200" b="1" dirty="0"/>
              <a:t>| Quando se abriu o quinto selo, o que o apóstolo viu debaixo </a:t>
            </a:r>
            <a:r>
              <a:rPr lang="pt-BR" sz="3200" b="1" dirty="0" smtClean="0"/>
              <a:t>do </a:t>
            </a:r>
            <a:r>
              <a:rPr lang="pt-BR" sz="3200" b="1" dirty="0"/>
              <a:t>altar? </a:t>
            </a:r>
            <a:r>
              <a:rPr lang="pt-BR" sz="3200" i="1" dirty="0" smtClean="0"/>
              <a:t>Apocalipse </a:t>
            </a:r>
            <a:r>
              <a:rPr lang="en-US" sz="3200" i="1" dirty="0" smtClean="0"/>
              <a:t>6:9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1426368" y="2981152"/>
            <a:ext cx="9658355" cy="1487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pt-BR" sz="2800" dirty="0"/>
              <a:t>“[…] vi, debaixo do altar, as </a:t>
            </a:r>
            <a:r>
              <a:rPr lang="pt-BR" sz="2800" dirty="0" smtClean="0"/>
              <a:t>_______________ </a:t>
            </a:r>
            <a:r>
              <a:rPr lang="pt-BR" sz="2800" dirty="0"/>
              <a:t>daqueles </a:t>
            </a:r>
            <a:r>
              <a:rPr lang="pt-BR" sz="2800" dirty="0" smtClean="0"/>
              <a:t>que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pt-BR" sz="2800" dirty="0" smtClean="0"/>
              <a:t> tinham sido </a:t>
            </a:r>
            <a:r>
              <a:rPr lang="en-US" sz="2800" dirty="0" smtClean="0"/>
              <a:t>_______________</a:t>
            </a:r>
            <a:r>
              <a:rPr lang="en-US" sz="2800" dirty="0" err="1" smtClean="0"/>
              <a:t>por</a:t>
            </a:r>
            <a:r>
              <a:rPr lang="en-US" sz="2800" dirty="0" smtClean="0"/>
              <a:t> </a:t>
            </a:r>
            <a:r>
              <a:rPr lang="en-US" sz="2800" dirty="0"/>
              <a:t>causa da </a:t>
            </a:r>
            <a:r>
              <a:rPr lang="en-US" sz="2800" dirty="0" smtClean="0"/>
              <a:t>_____________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800" dirty="0" smtClean="0"/>
              <a:t> e </a:t>
            </a:r>
            <a:r>
              <a:rPr lang="pt-BR" sz="2800" dirty="0" smtClean="0"/>
              <a:t>por </a:t>
            </a:r>
            <a:r>
              <a:rPr lang="pt-BR" sz="2800" dirty="0"/>
              <a:t>causa do </a:t>
            </a:r>
            <a:r>
              <a:rPr lang="pt-BR" sz="2800" dirty="0" smtClean="0"/>
              <a:t>________________ </a:t>
            </a:r>
            <a:r>
              <a:rPr lang="pt-BR" sz="2800" dirty="0"/>
              <a:t>que sustentavam.”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247866" y="2930832"/>
            <a:ext cx="87235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ALMAS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57727" y="3414753"/>
            <a:ext cx="104182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MORTOS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98133" y="3414753"/>
            <a:ext cx="194450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PALAVRA DE DEUS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39924" y="3895570"/>
            <a:ext cx="154754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TESTEMUNHO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3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156"/>
            <a:ext cx="5038344" cy="6291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81224" y="1868452"/>
            <a:ext cx="80295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No altar de bronze do santuário do Antigo Testamento se ofereciam os 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sacrifícios de 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animais. O sacrifício era queimado, e o sangue era derramado na base do altar (</a:t>
            </a:r>
            <a:r>
              <a:rPr lang="pt-BR" sz="2400" b="1" dirty="0" err="1">
                <a:solidFill>
                  <a:schemeClr val="bg2">
                    <a:lumMod val="25000"/>
                  </a:schemeClr>
                </a:solidFill>
              </a:rPr>
              <a:t>Lv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 4:7). O símbolo é claro: o sangue do pequeno grupo de mártires que rejeitou a apostasia da igreja é derramado como um sacrifício ao pé do altar. Esse sangue simbolicamente clama a Deus, como o fez o sangue de Abel que foi morto por seu irmão (</a:t>
            </a:r>
            <a:r>
              <a:rPr lang="pt-BR" sz="2400" b="1" dirty="0" err="1">
                <a:solidFill>
                  <a:schemeClr val="bg2">
                    <a:lumMod val="25000"/>
                  </a:schemeClr>
                </a:solidFill>
              </a:rPr>
              <a:t>Gn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 4:10). O quinto selo (período da igreja de </a:t>
            </a:r>
            <a:r>
              <a:rPr lang="pt-BR" sz="2400" b="1" dirty="0" err="1">
                <a:solidFill>
                  <a:schemeClr val="bg2">
                    <a:lumMod val="25000"/>
                  </a:schemeClr>
                </a:solidFill>
              </a:rPr>
              <a:t>Sardes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) cobre o período que vai de 1517 a 1755, a Reforma Protestante.</a:t>
            </a:r>
          </a:p>
        </p:txBody>
      </p:sp>
    </p:spTree>
    <p:extLst>
      <p:ext uri="{BB962C8B-B14F-4D97-AF65-F5344CB8AC3E}">
        <p14:creationId xmlns:p14="http://schemas.microsoft.com/office/powerpoint/2010/main" val="295289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BEBDD5"/>
            </a:gs>
            <a:gs pos="90259">
              <a:srgbClr val="BEBDD5"/>
            </a:gs>
            <a:gs pos="83000">
              <a:srgbClr val="BEBDD5"/>
            </a:gs>
            <a:gs pos="100000">
              <a:srgbClr val="BEBDD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156"/>
            <a:ext cx="5038344" cy="6291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619750"/>
            <a:ext cx="12192000" cy="1238250"/>
          </a:xfrm>
          <a:prstGeom prst="rect">
            <a:avLst/>
          </a:prstGeom>
          <a:solidFill>
            <a:srgbClr val="88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252662" y="5742585"/>
            <a:ext cx="7686675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pt-BR" sz="1400" b="1" i="1" baseline="30000" dirty="0" smtClean="0">
                <a:solidFill>
                  <a:schemeClr val="bg1"/>
                </a:solidFill>
              </a:rPr>
              <a:t>12</a:t>
            </a:r>
            <a:r>
              <a:rPr lang="pt-BR" sz="1400" b="1" i="1" dirty="0" smtClean="0">
                <a:solidFill>
                  <a:schemeClr val="bg1"/>
                </a:solidFill>
              </a:rPr>
              <a:t>E</a:t>
            </a:r>
            <a:r>
              <a:rPr lang="pt-BR" sz="1400" b="1" i="1" dirty="0">
                <a:solidFill>
                  <a:schemeClr val="bg1"/>
                </a:solidFill>
              </a:rPr>
              <a:t>, havendo aberto o sexto selo, olhei, e eis que houve um grande tremor de terra; e o sol tornou-se negro como saco de cilício, e a lua tornou-se como sangue;</a:t>
            </a:r>
          </a:p>
          <a:p>
            <a:pPr algn="ctr">
              <a:spcBef>
                <a:spcPts val="300"/>
              </a:spcBef>
            </a:pPr>
            <a:r>
              <a:rPr lang="pt-BR" sz="1400" b="1" i="1" baseline="30000" dirty="0" smtClean="0">
                <a:solidFill>
                  <a:schemeClr val="bg1"/>
                </a:solidFill>
              </a:rPr>
              <a:t>13</a:t>
            </a:r>
            <a:r>
              <a:rPr lang="pt-BR" sz="1400" b="1" i="1" dirty="0" smtClean="0">
                <a:solidFill>
                  <a:schemeClr val="bg1"/>
                </a:solidFill>
              </a:rPr>
              <a:t>E </a:t>
            </a:r>
            <a:r>
              <a:rPr lang="pt-BR" sz="1400" b="1" i="1" dirty="0">
                <a:solidFill>
                  <a:schemeClr val="bg1"/>
                </a:solidFill>
              </a:rPr>
              <a:t>as estrelas do céu caíram sobre a terra, como quando a figueira lança de si os seus figos verdes, abalada por um vento forte</a:t>
            </a:r>
            <a:r>
              <a:rPr lang="pt-BR" sz="1400" b="1" i="1" dirty="0" smtClean="0">
                <a:solidFill>
                  <a:schemeClr val="bg1"/>
                </a:solidFill>
              </a:rPr>
              <a:t>. Apocalipse </a:t>
            </a:r>
            <a:r>
              <a:rPr lang="pt-BR" sz="1400" b="1" i="1" dirty="0">
                <a:solidFill>
                  <a:schemeClr val="bg1"/>
                </a:solidFill>
              </a:rPr>
              <a:t>6:12</a:t>
            </a:r>
            <a:r>
              <a:rPr lang="pt-BR" sz="1400" b="1" i="1" dirty="0" smtClean="0">
                <a:solidFill>
                  <a:schemeClr val="bg1"/>
                </a:solidFill>
              </a:rPr>
              <a:t>, 13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4268" y="1613046"/>
            <a:ext cx="99413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484C83"/>
                </a:solidFill>
              </a:rPr>
              <a:t>7</a:t>
            </a:r>
            <a:r>
              <a:rPr lang="pt-BR" sz="2800" b="1" dirty="0" smtClean="0"/>
              <a:t> </a:t>
            </a:r>
            <a:r>
              <a:rPr lang="pt-BR" sz="2800" b="1" dirty="0"/>
              <a:t>| Que fenômenos naturais são descritos na abertura </a:t>
            </a:r>
            <a:r>
              <a:rPr lang="pt-BR" sz="2800" b="1" dirty="0" smtClean="0"/>
              <a:t>do sexto </a:t>
            </a:r>
            <a:r>
              <a:rPr lang="pt-BR" sz="2800" b="1" dirty="0"/>
              <a:t>selo? </a:t>
            </a:r>
            <a:r>
              <a:rPr lang="pt-BR" sz="2800" i="1" dirty="0" smtClean="0"/>
              <a:t>Apocalipse 6:12</a:t>
            </a:r>
            <a:r>
              <a:rPr lang="pt-BR" sz="2800" i="1" dirty="0"/>
              <a:t>, 13. </a:t>
            </a:r>
            <a:r>
              <a:rPr lang="pt-BR" sz="2800" b="1" dirty="0"/>
              <a:t>Marque as </a:t>
            </a:r>
            <a:r>
              <a:rPr lang="pt-BR" sz="2800" b="1" dirty="0" smtClean="0"/>
              <a:t>alternativas corretas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974267" y="2567153"/>
            <a:ext cx="262072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□</a:t>
            </a:r>
            <a:r>
              <a:rPr lang="en-US" sz="2800" dirty="0" smtClean="0"/>
              <a:t> </a:t>
            </a:r>
            <a:r>
              <a:rPr lang="en-US" sz="2800" dirty="0" err="1"/>
              <a:t>Terremoto</a:t>
            </a:r>
            <a:r>
              <a:rPr lang="en-US" sz="2800" dirty="0"/>
              <a:t>.</a:t>
            </a:r>
            <a:endParaRPr lang="en-US" sz="2800" dirty="0" smtClean="0"/>
          </a:p>
          <a:p>
            <a:r>
              <a:rPr lang="en-US" sz="4000" dirty="0" smtClean="0"/>
              <a:t>□</a:t>
            </a:r>
            <a:r>
              <a:rPr lang="en-US" sz="2800" dirty="0" smtClean="0"/>
              <a:t> </a:t>
            </a:r>
            <a:r>
              <a:rPr lang="en-US" sz="3200" dirty="0" err="1" smtClean="0"/>
              <a:t>Furacão</a:t>
            </a:r>
            <a:r>
              <a:rPr lang="en-US" sz="3200" dirty="0" smtClean="0"/>
              <a:t>.</a:t>
            </a:r>
            <a:endParaRPr lang="en-US" sz="2400" dirty="0" smtClean="0"/>
          </a:p>
          <a:p>
            <a:r>
              <a:rPr lang="en-US" sz="4000" dirty="0" smtClean="0"/>
              <a:t>□</a:t>
            </a:r>
            <a:r>
              <a:rPr lang="en-US" sz="2800" dirty="0" smtClean="0"/>
              <a:t> </a:t>
            </a:r>
            <a:r>
              <a:rPr lang="en-US" sz="2800" dirty="0" err="1" smtClean="0"/>
              <a:t>Enchentes</a:t>
            </a:r>
            <a:r>
              <a:rPr lang="en-US" sz="2800" dirty="0" smtClean="0"/>
              <a:t>. 	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702876" y="2567153"/>
            <a:ext cx="38284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□</a:t>
            </a:r>
            <a:r>
              <a:rPr lang="en-US" sz="2800" dirty="0" smtClean="0"/>
              <a:t> </a:t>
            </a:r>
            <a:r>
              <a:rPr lang="en-US" sz="2800" dirty="0"/>
              <a:t>Sol negro</a:t>
            </a:r>
            <a:r>
              <a:rPr lang="en-US" sz="2800" dirty="0" smtClean="0"/>
              <a:t>.</a:t>
            </a:r>
          </a:p>
          <a:p>
            <a:r>
              <a:rPr lang="en-US" sz="4000" dirty="0" smtClean="0"/>
              <a:t>□</a:t>
            </a:r>
            <a:r>
              <a:rPr lang="en-US" sz="2800" dirty="0" smtClean="0"/>
              <a:t> </a:t>
            </a:r>
            <a:r>
              <a:rPr lang="en-US" sz="2800" dirty="0" err="1"/>
              <a:t>Queda</a:t>
            </a:r>
            <a:r>
              <a:rPr lang="en-US" sz="2800" dirty="0"/>
              <a:t> de </a:t>
            </a:r>
            <a:r>
              <a:rPr lang="en-US" sz="2800" dirty="0" err="1"/>
              <a:t>estrelas</a:t>
            </a:r>
            <a:r>
              <a:rPr lang="en-US" sz="2800" dirty="0" smtClean="0"/>
              <a:t>.</a:t>
            </a:r>
          </a:p>
          <a:p>
            <a:r>
              <a:rPr lang="en-US" sz="4000" dirty="0" smtClean="0"/>
              <a:t>□</a:t>
            </a:r>
            <a:r>
              <a:rPr lang="en-US" sz="2800" dirty="0" smtClean="0"/>
              <a:t> </a:t>
            </a:r>
            <a:r>
              <a:rPr lang="en-US" sz="2800" dirty="0"/>
              <a:t>Neve</a:t>
            </a:r>
            <a:r>
              <a:rPr lang="en-US" sz="2800" dirty="0" smtClean="0"/>
              <a:t>. 	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380518" y="2567153"/>
            <a:ext cx="41241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□</a:t>
            </a:r>
            <a:r>
              <a:rPr lang="en-US" sz="2800" dirty="0" smtClean="0"/>
              <a:t> </a:t>
            </a:r>
            <a:r>
              <a:rPr lang="en-US" sz="2800" dirty="0" err="1"/>
              <a:t>Lua</a:t>
            </a:r>
            <a:r>
              <a:rPr lang="en-US" sz="2800" dirty="0"/>
              <a:t> de </a:t>
            </a:r>
            <a:r>
              <a:rPr lang="en-US" sz="2800" dirty="0" err="1"/>
              <a:t>sangue</a:t>
            </a:r>
            <a:r>
              <a:rPr lang="en-US" sz="2800" dirty="0" smtClean="0"/>
              <a:t>.</a:t>
            </a:r>
          </a:p>
          <a:p>
            <a:r>
              <a:rPr lang="en-US" sz="4000" dirty="0" smtClean="0"/>
              <a:t>□</a:t>
            </a:r>
            <a:r>
              <a:rPr lang="en-US" sz="2800" dirty="0" smtClean="0"/>
              <a:t> </a:t>
            </a:r>
            <a:r>
              <a:rPr lang="en-US" sz="2800" dirty="0" err="1"/>
              <a:t>Aquecimento</a:t>
            </a:r>
            <a:r>
              <a:rPr lang="en-US" sz="2800" dirty="0"/>
              <a:t> global</a:t>
            </a:r>
            <a:r>
              <a:rPr lang="en-US" sz="2800" dirty="0" smtClean="0"/>
              <a:t>.</a:t>
            </a:r>
          </a:p>
          <a:p>
            <a:r>
              <a:rPr lang="en-US" sz="4000" dirty="0" smtClean="0"/>
              <a:t>□</a:t>
            </a:r>
            <a:r>
              <a:rPr lang="en-US" sz="2800" dirty="0" smtClean="0"/>
              <a:t> </a:t>
            </a:r>
            <a:r>
              <a:rPr lang="en-US" sz="2800" dirty="0" err="1"/>
              <a:t>Maremoto</a:t>
            </a:r>
            <a:r>
              <a:rPr lang="en-US" sz="2800" dirty="0" smtClean="0"/>
              <a:t>. 	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1081137" y="2769320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x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801017" y="2769320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x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484272" y="2769320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x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801017" y="3382761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86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156"/>
            <a:ext cx="5038344" cy="6291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52675" y="1782727"/>
            <a:ext cx="767714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bg2">
                    <a:lumMod val="25000"/>
                  </a:schemeClr>
                </a:solidFill>
              </a:rPr>
              <a:t>O grande terremoto tem sido identificado pelos estudiosos como o Terremoto de Lisboa, que ocorreu em 1o de novembro de 1755. O escurecimento do Sol ocorreu em 19 de maio de 1780. E a Lua se tornou como sangue na noite do mesmo dia. </a:t>
            </a:r>
            <a:endParaRPr lang="pt-BR" sz="22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pt-BR" sz="2200" b="1" dirty="0" smtClean="0">
                <a:solidFill>
                  <a:schemeClr val="bg2">
                    <a:lumMod val="25000"/>
                  </a:schemeClr>
                </a:solidFill>
              </a:rPr>
              <a:t>A </a:t>
            </a:r>
            <a:r>
              <a:rPr lang="pt-BR" sz="2200" b="1" dirty="0">
                <a:solidFill>
                  <a:schemeClr val="bg2">
                    <a:lumMod val="25000"/>
                  </a:schemeClr>
                </a:solidFill>
              </a:rPr>
              <a:t>chuva de estrelas deu-se em 13 de novembro de 1833. Entendendo que o tempo do fim iniciou com a cruz, e, após 1798, esse tempo chega à sua fase final, os quatro episódios astronômicos mencionados são muito significativos (</a:t>
            </a:r>
            <a:r>
              <a:rPr lang="pt-BR" sz="2200" b="1" dirty="0" err="1">
                <a:solidFill>
                  <a:schemeClr val="bg2">
                    <a:lumMod val="25000"/>
                  </a:schemeClr>
                </a:solidFill>
              </a:rPr>
              <a:t>Dn</a:t>
            </a:r>
            <a:r>
              <a:rPr lang="pt-BR" sz="2200" b="1" dirty="0">
                <a:solidFill>
                  <a:schemeClr val="bg2">
                    <a:lumMod val="25000"/>
                  </a:schemeClr>
                </a:solidFill>
              </a:rPr>
              <a:t> 7:25; 12:7) (ver mais detalhes sobre os 1.260 anos no diagrama “2.300 tardes e manhãs”, p. 106). Então, depois de 1798, nos encontramos no fim do tempo do fim.</a:t>
            </a:r>
          </a:p>
        </p:txBody>
      </p:sp>
    </p:spTree>
    <p:extLst>
      <p:ext uri="{BB962C8B-B14F-4D97-AF65-F5344CB8AC3E}">
        <p14:creationId xmlns:p14="http://schemas.microsoft.com/office/powerpoint/2010/main" val="245468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BEBDD5"/>
            </a:gs>
            <a:gs pos="90259">
              <a:srgbClr val="BEBDD5"/>
            </a:gs>
            <a:gs pos="83000">
              <a:srgbClr val="BEBDD5"/>
            </a:gs>
            <a:gs pos="100000">
              <a:srgbClr val="BEBDD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156"/>
            <a:ext cx="5038344" cy="6291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276850"/>
            <a:ext cx="12192000" cy="1581150"/>
          </a:xfrm>
          <a:prstGeom prst="rect">
            <a:avLst/>
          </a:prstGeom>
          <a:solidFill>
            <a:srgbClr val="88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150028" y="5424941"/>
            <a:ext cx="9891943" cy="1284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pt-BR" sz="1400" b="1" i="1" baseline="30000" dirty="0" smtClean="0">
                <a:solidFill>
                  <a:schemeClr val="bg1"/>
                </a:solidFill>
              </a:rPr>
              <a:t>14</a:t>
            </a:r>
            <a:r>
              <a:rPr lang="pt-BR" sz="1400" b="1" i="1" dirty="0" smtClean="0">
                <a:solidFill>
                  <a:schemeClr val="bg1"/>
                </a:solidFill>
              </a:rPr>
              <a:t>e </a:t>
            </a:r>
            <a:r>
              <a:rPr lang="pt-BR" sz="1400" b="1" i="1" dirty="0">
                <a:solidFill>
                  <a:schemeClr val="bg1"/>
                </a:solidFill>
              </a:rPr>
              <a:t>o céu recolheu-se como um pergaminho quando se enrola. Então, todos os montes e ilhas foram movidos do seu lugar.</a:t>
            </a:r>
          </a:p>
          <a:p>
            <a:pPr algn="ctr">
              <a:spcBef>
                <a:spcPts val="300"/>
              </a:spcBef>
            </a:pPr>
            <a:r>
              <a:rPr lang="pt-BR" sz="1400" b="1" i="1" baseline="30000" dirty="0" smtClean="0">
                <a:solidFill>
                  <a:schemeClr val="bg1"/>
                </a:solidFill>
              </a:rPr>
              <a:t>15</a:t>
            </a:r>
            <a:r>
              <a:rPr lang="pt-BR" sz="1400" b="1" i="1" dirty="0" smtClean="0">
                <a:solidFill>
                  <a:schemeClr val="bg1"/>
                </a:solidFill>
              </a:rPr>
              <a:t>Os </a:t>
            </a:r>
            <a:r>
              <a:rPr lang="pt-BR" sz="1400" b="1" i="1" dirty="0">
                <a:solidFill>
                  <a:schemeClr val="bg1"/>
                </a:solidFill>
              </a:rPr>
              <a:t>reis da terra, os grandes, os comandantes, os ricos, os poderosos e todo escravo e todo livre se esconderam nas cavernas e nos penhascos dos montes</a:t>
            </a:r>
          </a:p>
          <a:p>
            <a:pPr algn="ctr">
              <a:spcBef>
                <a:spcPts val="300"/>
              </a:spcBef>
            </a:pPr>
            <a:r>
              <a:rPr lang="pt-BR" sz="1400" b="1" i="1" baseline="30000" dirty="0" smtClean="0">
                <a:solidFill>
                  <a:schemeClr val="bg1"/>
                </a:solidFill>
              </a:rPr>
              <a:t>16</a:t>
            </a:r>
            <a:r>
              <a:rPr lang="pt-BR" sz="1400" b="1" i="1" dirty="0" smtClean="0">
                <a:solidFill>
                  <a:schemeClr val="bg1"/>
                </a:solidFill>
              </a:rPr>
              <a:t>e </a:t>
            </a:r>
            <a:r>
              <a:rPr lang="pt-BR" sz="1400" b="1" i="1" dirty="0">
                <a:solidFill>
                  <a:schemeClr val="bg1"/>
                </a:solidFill>
              </a:rPr>
              <a:t>disseram aos montes e aos rochedos: Caí sobre nós e escondei-nos da face daquele que se assenta no trono e da ira do Cordeiro,</a:t>
            </a:r>
          </a:p>
          <a:p>
            <a:pPr algn="ctr">
              <a:spcBef>
                <a:spcPts val="300"/>
              </a:spcBef>
            </a:pPr>
            <a:r>
              <a:rPr lang="pt-BR" sz="1400" b="1" i="1" baseline="30000" dirty="0" smtClean="0">
                <a:solidFill>
                  <a:schemeClr val="bg1"/>
                </a:solidFill>
              </a:rPr>
              <a:t>17</a:t>
            </a:r>
            <a:r>
              <a:rPr lang="pt-BR" sz="1400" b="1" i="1" dirty="0" smtClean="0">
                <a:solidFill>
                  <a:schemeClr val="bg1"/>
                </a:solidFill>
              </a:rPr>
              <a:t>porque </a:t>
            </a:r>
            <a:r>
              <a:rPr lang="pt-BR" sz="1400" b="1" i="1" dirty="0">
                <a:solidFill>
                  <a:schemeClr val="bg1"/>
                </a:solidFill>
              </a:rPr>
              <a:t>chegou o grande Dia da ira deles; e quem é que pode suster-se</a:t>
            </a:r>
            <a:r>
              <a:rPr lang="pt-BR" sz="1400" b="1" i="1" dirty="0" smtClean="0">
                <a:solidFill>
                  <a:schemeClr val="bg1"/>
                </a:solidFill>
              </a:rPr>
              <a:t>? Apocalipse </a:t>
            </a:r>
            <a:r>
              <a:rPr lang="pt-BR" sz="1400" b="1" i="1" dirty="0">
                <a:solidFill>
                  <a:schemeClr val="bg1"/>
                </a:solidFill>
              </a:rPr>
              <a:t>6:14-17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31417" y="1623339"/>
            <a:ext cx="9960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484C83"/>
                </a:solidFill>
              </a:rPr>
              <a:t>8</a:t>
            </a:r>
            <a:r>
              <a:rPr lang="pt-BR" sz="2800" b="1" dirty="0" smtClean="0"/>
              <a:t> </a:t>
            </a:r>
            <a:r>
              <a:rPr lang="pt-BR" sz="2800" b="1" dirty="0"/>
              <a:t>| Por que razão os ímpios rogarão desesperadamente </a:t>
            </a:r>
            <a:r>
              <a:rPr lang="pt-BR" sz="2800" b="1" dirty="0" smtClean="0"/>
              <a:t>às rochas </a:t>
            </a:r>
            <a:r>
              <a:rPr lang="pt-BR" sz="2800" b="1" dirty="0"/>
              <a:t>e às </a:t>
            </a:r>
            <a:r>
              <a:rPr lang="pt-BR" sz="2800" b="1" dirty="0" smtClean="0"/>
              <a:t>montanhas para </a:t>
            </a:r>
            <a:r>
              <a:rPr lang="pt-BR" sz="2800" b="1" dirty="0"/>
              <a:t>que caiam sobre eles? </a:t>
            </a:r>
            <a:r>
              <a:rPr lang="pt-BR" sz="2800" i="1" dirty="0" smtClean="0"/>
              <a:t>Apocalipse </a:t>
            </a:r>
            <a:r>
              <a:rPr lang="pt-BR" sz="2800" i="1" dirty="0"/>
              <a:t>6:14-17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1031417" y="2700281"/>
            <a:ext cx="10912933" cy="1436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pt-BR" sz="2800" dirty="0"/>
              <a:t>“Caí sobre nós e </a:t>
            </a:r>
            <a:r>
              <a:rPr lang="pt-BR" sz="2800" dirty="0" smtClean="0"/>
              <a:t>______________ </a:t>
            </a:r>
            <a:r>
              <a:rPr lang="pt-BR" sz="2800" dirty="0"/>
              <a:t>da face Daquele que se </a:t>
            </a:r>
            <a:r>
              <a:rPr lang="pt-BR" sz="2800" dirty="0" smtClean="0"/>
              <a:t>assenta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pt-BR" sz="2800" dirty="0" smtClean="0"/>
              <a:t>no __________ </a:t>
            </a:r>
            <a:r>
              <a:rPr lang="pt-BR" sz="2800" dirty="0"/>
              <a:t>e da ira do Cordeiro, porque </a:t>
            </a:r>
            <a:r>
              <a:rPr lang="pt-BR" sz="2800" dirty="0" smtClean="0"/>
              <a:t>chegou o </a:t>
            </a:r>
            <a:r>
              <a:rPr lang="pt-BR" sz="2800" dirty="0"/>
              <a:t>grande Dia </a:t>
            </a:r>
            <a:r>
              <a:rPr lang="pt-BR" sz="2800" dirty="0" smtClean="0"/>
              <a:t>da ____________ </a:t>
            </a:r>
            <a:r>
              <a:rPr lang="pt-BR" sz="2800" dirty="0"/>
              <a:t>deles; e quem é que </a:t>
            </a:r>
            <a:r>
              <a:rPr lang="pt-BR" sz="2800" dirty="0" smtClean="0"/>
              <a:t>pode _____________?”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3830745" y="2658395"/>
            <a:ext cx="163788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ESCONDEI-NOS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37416" y="3123266"/>
            <a:ext cx="88934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TRONO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58631" y="3569799"/>
            <a:ext cx="51488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IRA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54051" y="3569799"/>
            <a:ext cx="119872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SUSTER-SE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64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156"/>
            <a:ext cx="5038344" cy="6291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00300" y="2392327"/>
            <a:ext cx="72675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Diante da segunda vinda de Cristo, aqueles que se ampararam na graça </a:t>
            </a:r>
            <a:r>
              <a:rPr lang="pt-BR" sz="2800" b="1" dirty="0" smtClean="0">
                <a:solidFill>
                  <a:schemeClr val="bg2">
                    <a:lumMod val="25000"/>
                  </a:schemeClr>
                </a:solidFill>
              </a:rPr>
              <a:t>salvadora receberão </a:t>
            </a:r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a vida eterna. Aqueles que recusaram a salvação em Cristo terão de enfrentar as consequências (</a:t>
            </a:r>
            <a:r>
              <a:rPr lang="pt-BR" sz="2800" b="1" dirty="0" err="1">
                <a:solidFill>
                  <a:schemeClr val="bg2">
                    <a:lumMod val="25000"/>
                  </a:schemeClr>
                </a:solidFill>
              </a:rPr>
              <a:t>Jo</a:t>
            </a:r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 3:17, 18).</a:t>
            </a:r>
          </a:p>
        </p:txBody>
      </p:sp>
    </p:spTree>
    <p:extLst>
      <p:ext uri="{BB962C8B-B14F-4D97-AF65-F5344CB8AC3E}">
        <p14:creationId xmlns:p14="http://schemas.microsoft.com/office/powerpoint/2010/main" val="303192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599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BEBDD5"/>
            </a:gs>
            <a:gs pos="90259">
              <a:srgbClr val="BEBDD5"/>
            </a:gs>
            <a:gs pos="83000">
              <a:srgbClr val="BEBDD5"/>
            </a:gs>
            <a:gs pos="100000">
              <a:srgbClr val="BEBDD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156"/>
            <a:ext cx="5038344" cy="6291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619750"/>
            <a:ext cx="12192000" cy="1238250"/>
          </a:xfrm>
          <a:prstGeom prst="rect">
            <a:avLst/>
          </a:prstGeom>
          <a:solidFill>
            <a:srgbClr val="88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403938" y="5773363"/>
            <a:ext cx="7422357" cy="931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pt-BR" sz="1300" b="1" i="1" baseline="30000" dirty="0" smtClean="0">
                <a:solidFill>
                  <a:schemeClr val="bg1"/>
                </a:solidFill>
              </a:rPr>
              <a:t>2</a:t>
            </a:r>
            <a:r>
              <a:rPr lang="pt-BR" sz="1300" b="1" i="1" dirty="0" smtClean="0">
                <a:solidFill>
                  <a:schemeClr val="bg1"/>
                </a:solidFill>
              </a:rPr>
              <a:t>E </a:t>
            </a:r>
            <a:r>
              <a:rPr lang="pt-BR" sz="1300" b="1" i="1" dirty="0">
                <a:solidFill>
                  <a:schemeClr val="bg1"/>
                </a:solidFill>
              </a:rPr>
              <a:t>vi outro anjo subir do lado do sol nascente, e que tinha o selo do Deus vivo; e clamou com grande voz aos quatro anjos, a quem fora dado o poder de danificar a terra e o mar,</a:t>
            </a:r>
          </a:p>
          <a:p>
            <a:pPr algn="ctr">
              <a:spcBef>
                <a:spcPts val="300"/>
              </a:spcBef>
            </a:pPr>
            <a:r>
              <a:rPr lang="pt-BR" sz="1300" b="1" i="1" baseline="30000" dirty="0" smtClean="0">
                <a:solidFill>
                  <a:schemeClr val="bg1"/>
                </a:solidFill>
              </a:rPr>
              <a:t>3</a:t>
            </a:r>
            <a:r>
              <a:rPr lang="pt-BR" sz="1300" b="1" i="1" dirty="0" smtClean="0">
                <a:solidFill>
                  <a:schemeClr val="bg1"/>
                </a:solidFill>
              </a:rPr>
              <a:t>Dizendo</a:t>
            </a:r>
            <a:r>
              <a:rPr lang="pt-BR" sz="1300" b="1" i="1" dirty="0">
                <a:solidFill>
                  <a:schemeClr val="bg1"/>
                </a:solidFill>
              </a:rPr>
              <a:t>: Não danifiqueis a terra, nem o mar, nem as árvores, até que hajamos selado nas suas testas os servos do nosso </a:t>
            </a:r>
            <a:r>
              <a:rPr lang="pt-BR" sz="1300" b="1" i="1" dirty="0" smtClean="0">
                <a:solidFill>
                  <a:schemeClr val="bg1"/>
                </a:solidFill>
              </a:rPr>
              <a:t>Deus. Apocalipse </a:t>
            </a:r>
            <a:r>
              <a:rPr lang="pt-BR" sz="1300" b="1" i="1" dirty="0">
                <a:solidFill>
                  <a:schemeClr val="bg1"/>
                </a:solidFill>
              </a:rPr>
              <a:t>7:2</a:t>
            </a:r>
            <a:r>
              <a:rPr lang="pt-BR" sz="1300" b="1" i="1" dirty="0" smtClean="0">
                <a:solidFill>
                  <a:schemeClr val="bg1"/>
                </a:solidFill>
              </a:rPr>
              <a:t>, 3</a:t>
            </a:r>
            <a:endParaRPr lang="en-US" sz="13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4118" y="3060209"/>
            <a:ext cx="6602000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>
                <a:solidFill>
                  <a:srgbClr val="C00000"/>
                </a:solidFill>
              </a:rPr>
              <a:t>Os anjos, por ordem divina, aplicam sobre os salvos o selo do Deus </a:t>
            </a:r>
            <a:endParaRPr lang="pt-BR" b="1" dirty="0" smtClean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vivo</a:t>
            </a:r>
            <a:r>
              <a:rPr lang="pt-BR" b="1" dirty="0">
                <a:solidFill>
                  <a:srgbClr val="C00000"/>
                </a:solidFill>
              </a:rPr>
              <a:t>, um sinal de fidelidade ao Criador</a:t>
            </a:r>
            <a:r>
              <a:rPr lang="pt-BR" b="1" dirty="0" smtClean="0">
                <a:solidFill>
                  <a:srgbClr val="C00000"/>
                </a:solidFill>
              </a:rPr>
              <a:t>.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595098" y="3519608"/>
            <a:ext cx="89681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66487" y="1982991"/>
            <a:ext cx="90110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484C83"/>
                </a:solidFill>
              </a:rPr>
              <a:t>9</a:t>
            </a:r>
            <a:r>
              <a:rPr lang="pt-BR" sz="3200" b="1" dirty="0" smtClean="0"/>
              <a:t> </a:t>
            </a:r>
            <a:r>
              <a:rPr lang="pt-BR" sz="3200" b="1" dirty="0"/>
              <a:t>| Que farão os anjos em relação aos </a:t>
            </a:r>
            <a:r>
              <a:rPr lang="pt-BR" sz="3200" b="1" dirty="0" smtClean="0"/>
              <a:t>fiéis </a:t>
            </a:r>
            <a:r>
              <a:rPr lang="pt-BR" sz="3200" b="1" dirty="0"/>
              <a:t>servos de Deus? </a:t>
            </a:r>
            <a:r>
              <a:rPr lang="pt-BR" sz="3200" i="1" dirty="0" smtClean="0"/>
              <a:t>Apocalipse </a:t>
            </a:r>
            <a:r>
              <a:rPr lang="pt-BR" sz="3200" i="1" dirty="0"/>
              <a:t>7:2, 3</a:t>
            </a:r>
            <a:endParaRPr lang="en-US" sz="32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595098" y="3935936"/>
            <a:ext cx="89681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60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156"/>
            <a:ext cx="5038344" cy="6291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00300" y="2430427"/>
            <a:ext cx="74771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Os anjos, por ordem divina, aplicam sobre os salvos o selo do Deus vivo, </a:t>
            </a:r>
            <a:r>
              <a:rPr lang="pt-BR" sz="2800" b="1" dirty="0" smtClean="0">
                <a:solidFill>
                  <a:schemeClr val="bg2">
                    <a:lumMod val="25000"/>
                  </a:schemeClr>
                </a:solidFill>
              </a:rPr>
              <a:t>um sinal </a:t>
            </a:r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de fidelidade ao Criador. Os selados serão preservados quando os ventos da destruição final da humanidade não forem mais contidos pelos anjos de Deus.</a:t>
            </a:r>
          </a:p>
        </p:txBody>
      </p:sp>
    </p:spTree>
    <p:extLst>
      <p:ext uri="{BB962C8B-B14F-4D97-AF65-F5344CB8AC3E}">
        <p14:creationId xmlns:p14="http://schemas.microsoft.com/office/powerpoint/2010/main" val="140951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BEBDD5"/>
            </a:gs>
            <a:gs pos="90259">
              <a:srgbClr val="BEBDD5"/>
            </a:gs>
            <a:gs pos="83000">
              <a:srgbClr val="BEBDD5"/>
            </a:gs>
            <a:gs pos="100000">
              <a:srgbClr val="BEBDD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156"/>
            <a:ext cx="5038344" cy="6291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850294"/>
            <a:ext cx="12192000" cy="1007706"/>
          </a:xfrm>
          <a:prstGeom prst="rect">
            <a:avLst/>
          </a:prstGeom>
          <a:solidFill>
            <a:srgbClr val="88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307403" y="6200258"/>
            <a:ext cx="95771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pt-BR" sz="1400" b="1" i="1" dirty="0">
                <a:solidFill>
                  <a:schemeClr val="bg1"/>
                </a:solidFill>
              </a:rPr>
              <a:t>E, havendo aberto o sétimo selo, fez-se silêncio no céu quase por meia hora</a:t>
            </a:r>
            <a:r>
              <a:rPr lang="pt-BR" sz="1400" b="1" i="1" dirty="0" smtClean="0">
                <a:solidFill>
                  <a:schemeClr val="bg1"/>
                </a:solidFill>
              </a:rPr>
              <a:t>. Apocalipse </a:t>
            </a:r>
            <a:r>
              <a:rPr lang="pt-BR" sz="1400" b="1" i="1" dirty="0">
                <a:solidFill>
                  <a:schemeClr val="bg1"/>
                </a:solidFill>
              </a:rPr>
              <a:t>8:1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3519" y="1727421"/>
            <a:ext cx="83176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484C83"/>
                </a:solidFill>
              </a:rPr>
              <a:t>10</a:t>
            </a:r>
            <a:r>
              <a:rPr lang="pt-BR" sz="3200" b="1" dirty="0" smtClean="0"/>
              <a:t> </a:t>
            </a:r>
            <a:r>
              <a:rPr lang="pt-BR" sz="3200" b="1" dirty="0"/>
              <a:t>| O que aconteceu ao se abrir o sétimo selo? </a:t>
            </a:r>
            <a:r>
              <a:rPr lang="pt-BR" sz="3200" i="1" dirty="0"/>
              <a:t>Apocalipse 8:1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083521" y="2699000"/>
            <a:ext cx="81712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□</a:t>
            </a:r>
            <a:r>
              <a:rPr lang="en-US" sz="3200" dirty="0" smtClean="0"/>
              <a:t> </a:t>
            </a:r>
            <a:r>
              <a:rPr lang="pt-BR" sz="3200" dirty="0"/>
              <a:t>Satanás foi lançado no lago de fogo</a:t>
            </a:r>
            <a:r>
              <a:rPr lang="en-US" sz="3200" dirty="0" smtClean="0"/>
              <a:t>.</a:t>
            </a:r>
          </a:p>
          <a:p>
            <a:r>
              <a:rPr lang="en-US" sz="4400" dirty="0" smtClean="0"/>
              <a:t>□</a:t>
            </a:r>
            <a:r>
              <a:rPr lang="en-US" sz="3200" dirty="0" smtClean="0"/>
              <a:t> </a:t>
            </a:r>
            <a:r>
              <a:rPr lang="en-US" sz="3200" dirty="0"/>
              <a:t>A </a:t>
            </a:r>
            <a:r>
              <a:rPr lang="en-US" sz="3200" dirty="0" err="1"/>
              <a:t>igreja</a:t>
            </a:r>
            <a:r>
              <a:rPr lang="en-US" sz="3200" dirty="0"/>
              <a:t> </a:t>
            </a:r>
            <a:r>
              <a:rPr lang="en-US" sz="3200" dirty="0" err="1"/>
              <a:t>foi</a:t>
            </a:r>
            <a:r>
              <a:rPr lang="en-US" sz="3200" dirty="0"/>
              <a:t> </a:t>
            </a:r>
            <a:r>
              <a:rPr lang="en-US" sz="3200" dirty="0" err="1"/>
              <a:t>derrotada</a:t>
            </a:r>
            <a:r>
              <a:rPr lang="en-US" sz="3200" dirty="0" smtClean="0"/>
              <a:t>.</a:t>
            </a:r>
          </a:p>
          <a:p>
            <a:r>
              <a:rPr lang="en-US" sz="4400" dirty="0" smtClean="0"/>
              <a:t>□</a:t>
            </a:r>
            <a:r>
              <a:rPr lang="en-US" sz="3200" dirty="0" smtClean="0"/>
              <a:t> </a:t>
            </a:r>
            <a:r>
              <a:rPr lang="pt-BR" sz="3200" dirty="0"/>
              <a:t>Houve silêncio no Céu por meia hora</a:t>
            </a:r>
            <a:r>
              <a:rPr lang="pt-BR" sz="3200" dirty="0" smtClean="0"/>
              <a:t>.</a:t>
            </a:r>
            <a:r>
              <a:rPr lang="en-US" sz="3200" dirty="0" smtClean="0"/>
              <a:t> 	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1204962" y="4283795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01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156"/>
            <a:ext cx="5038344" cy="6291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62250" y="2011327"/>
            <a:ext cx="690562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Há pelo menos duas interpretações do silêncio de meia hora no Céu: </a:t>
            </a:r>
            <a:endParaRPr lang="pt-BR" sz="2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514350" indent="-514350" algn="ctr">
              <a:buAutoNum type="arabicParenBoth"/>
            </a:pPr>
            <a:r>
              <a:rPr lang="pt-BR" sz="2800" b="1" dirty="0" smtClean="0">
                <a:solidFill>
                  <a:schemeClr val="bg2">
                    <a:lumMod val="25000"/>
                  </a:schemeClr>
                </a:solidFill>
              </a:rPr>
              <a:t>Ele seria </a:t>
            </a:r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devido à partida das hostes celestiais em direção à Terra; </a:t>
            </a:r>
            <a:endParaRPr lang="pt-BR" sz="2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pt-BR" sz="2800" b="1" dirty="0" smtClean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2) o </a:t>
            </a:r>
            <a:r>
              <a:rPr lang="pt-BR" sz="2800" b="1" dirty="0" err="1" smtClean="0">
                <a:solidFill>
                  <a:schemeClr val="bg2">
                    <a:lumMod val="25000"/>
                  </a:schemeClr>
                </a:solidFill>
              </a:rPr>
              <a:t>silênciorefletiria</a:t>
            </a:r>
            <a:r>
              <a:rPr lang="pt-BR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a expectativa das coisas que aconteceriam e faria uma ponte com as sete trombetas (</a:t>
            </a:r>
            <a:r>
              <a:rPr lang="pt-BR" sz="2800" b="1" dirty="0" err="1">
                <a:solidFill>
                  <a:schemeClr val="bg2">
                    <a:lumMod val="25000"/>
                  </a:schemeClr>
                </a:solidFill>
              </a:rPr>
              <a:t>Ap</a:t>
            </a:r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 8–11).</a:t>
            </a:r>
          </a:p>
        </p:txBody>
      </p:sp>
    </p:spTree>
    <p:extLst>
      <p:ext uri="{BB962C8B-B14F-4D97-AF65-F5344CB8AC3E}">
        <p14:creationId xmlns:p14="http://schemas.microsoft.com/office/powerpoint/2010/main" val="164191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BEBDD5"/>
            </a:gs>
            <a:gs pos="90259">
              <a:srgbClr val="BEBDD5"/>
            </a:gs>
            <a:gs pos="83000">
              <a:srgbClr val="BEBDD5"/>
            </a:gs>
            <a:gs pos="100000">
              <a:srgbClr val="BEBDD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156"/>
            <a:ext cx="5038344" cy="6291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855764"/>
            <a:ext cx="12192000" cy="1002235"/>
          </a:xfrm>
          <a:prstGeom prst="rect">
            <a:avLst/>
          </a:prstGeom>
          <a:solidFill>
            <a:srgbClr val="88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392661" y="5991396"/>
            <a:ext cx="7444912" cy="730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pt-BR" sz="1300" b="1" i="1" baseline="30000" dirty="0" smtClean="0">
                <a:solidFill>
                  <a:schemeClr val="bg1"/>
                </a:solidFill>
              </a:rPr>
              <a:t>16</a:t>
            </a:r>
            <a:r>
              <a:rPr lang="pt-BR" sz="1300" b="1" i="1" dirty="0" smtClean="0">
                <a:solidFill>
                  <a:schemeClr val="bg1"/>
                </a:solidFill>
              </a:rPr>
              <a:t>Nunca </a:t>
            </a:r>
            <a:r>
              <a:rPr lang="pt-BR" sz="1300" b="1" i="1" dirty="0">
                <a:solidFill>
                  <a:schemeClr val="bg1"/>
                </a:solidFill>
              </a:rPr>
              <a:t>mais terão fome, nunca mais terão sede; nem sol nem calma alguma cairá sobre eles.</a:t>
            </a:r>
          </a:p>
          <a:p>
            <a:pPr algn="ctr">
              <a:spcBef>
                <a:spcPts val="300"/>
              </a:spcBef>
            </a:pPr>
            <a:r>
              <a:rPr lang="pt-BR" sz="1300" b="1" i="1" baseline="30000" dirty="0" smtClean="0">
                <a:solidFill>
                  <a:schemeClr val="bg1"/>
                </a:solidFill>
              </a:rPr>
              <a:t>17</a:t>
            </a:r>
            <a:r>
              <a:rPr lang="pt-BR" sz="1300" b="1" i="1" dirty="0" smtClean="0">
                <a:solidFill>
                  <a:schemeClr val="bg1"/>
                </a:solidFill>
              </a:rPr>
              <a:t>Porque </a:t>
            </a:r>
            <a:r>
              <a:rPr lang="pt-BR" sz="1300" b="1" i="1" dirty="0">
                <a:solidFill>
                  <a:schemeClr val="bg1"/>
                </a:solidFill>
              </a:rPr>
              <a:t>o Cordeiro que está no meio do trono os apascentará, e lhes servirá de guia para as fontes vivas das águas; e Deus limpará de seus olhos toda a </a:t>
            </a:r>
            <a:r>
              <a:rPr lang="pt-BR" sz="1300" b="1" i="1" dirty="0" smtClean="0">
                <a:solidFill>
                  <a:schemeClr val="bg1"/>
                </a:solidFill>
              </a:rPr>
              <a:t>lágrima. Apocalipse </a:t>
            </a:r>
            <a:r>
              <a:rPr lang="pt-BR" sz="1300" b="1" i="1" dirty="0">
                <a:solidFill>
                  <a:schemeClr val="bg1"/>
                </a:solidFill>
              </a:rPr>
              <a:t>7:16</a:t>
            </a:r>
            <a:r>
              <a:rPr lang="pt-BR" sz="1300" b="1" i="1" dirty="0" smtClean="0">
                <a:solidFill>
                  <a:schemeClr val="bg1"/>
                </a:solidFill>
              </a:rPr>
              <a:t>, 17</a:t>
            </a:r>
            <a:endParaRPr lang="en-US" sz="13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09702" y="3060209"/>
            <a:ext cx="5610830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>
                <a:solidFill>
                  <a:srgbClr val="C00000"/>
                </a:solidFill>
              </a:rPr>
              <a:t>O Senhor promete que nunca mais passarão por aflições</a:t>
            </a:r>
            <a:r>
              <a:rPr lang="pt-BR" b="1" dirty="0" smtClean="0">
                <a:solidFill>
                  <a:srgbClr val="C00000"/>
                </a:solidFill>
              </a:rPr>
              <a:t>.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595098" y="3519608"/>
            <a:ext cx="89681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97655" y="1986060"/>
            <a:ext cx="91655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484C83"/>
                </a:solidFill>
              </a:rPr>
              <a:t>11</a:t>
            </a:r>
            <a:r>
              <a:rPr lang="pt-BR" sz="3200" b="1" dirty="0" smtClean="0"/>
              <a:t> </a:t>
            </a:r>
            <a:r>
              <a:rPr lang="pt-BR" sz="3200" b="1" dirty="0"/>
              <a:t>| Que promessa Deus oferece a Seu povo, entre o sexto e o </a:t>
            </a:r>
            <a:r>
              <a:rPr lang="pt-BR" sz="3200" b="1" dirty="0" smtClean="0"/>
              <a:t>sétimo </a:t>
            </a:r>
            <a:r>
              <a:rPr lang="pt-BR" sz="3200" b="1" dirty="0"/>
              <a:t>selos</a:t>
            </a:r>
            <a:r>
              <a:rPr lang="pt-BR" sz="3200" b="1" dirty="0" smtClean="0"/>
              <a:t>? </a:t>
            </a:r>
            <a:r>
              <a:rPr lang="en-US" sz="3200" i="1" dirty="0" err="1" smtClean="0"/>
              <a:t>Apocalipse</a:t>
            </a:r>
            <a:r>
              <a:rPr lang="en-US" sz="3200" i="1" dirty="0" smtClean="0"/>
              <a:t> </a:t>
            </a:r>
            <a:r>
              <a:rPr lang="en-US" sz="3200" i="1" dirty="0"/>
              <a:t>7:16, 17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521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156"/>
            <a:ext cx="5038344" cy="6291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9172" y="1849402"/>
            <a:ext cx="721994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Deus jamais abandona Seus filhos, apesar das dificuldades e </a:t>
            </a:r>
            <a:r>
              <a:rPr lang="pt-BR" sz="2800" b="1" dirty="0" smtClean="0">
                <a:solidFill>
                  <a:schemeClr val="bg2">
                    <a:lumMod val="25000"/>
                  </a:schemeClr>
                </a:solidFill>
              </a:rPr>
              <a:t>perseguições que </a:t>
            </a:r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eles sofrem. </a:t>
            </a:r>
            <a:endParaRPr lang="pt-BR" sz="2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pt-BR" sz="2800" b="1" dirty="0" smtClean="0">
                <a:solidFill>
                  <a:schemeClr val="bg2">
                    <a:lumMod val="25000"/>
                  </a:schemeClr>
                </a:solidFill>
              </a:rPr>
              <a:t>O </a:t>
            </a:r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Senhor promete que nunca mais passarão por aflições</a:t>
            </a:r>
            <a:r>
              <a:rPr lang="pt-BR" sz="2800" b="1" dirty="0" smtClean="0">
                <a:solidFill>
                  <a:schemeClr val="bg2">
                    <a:lumMod val="25000"/>
                  </a:schemeClr>
                </a:solidFill>
              </a:rPr>
              <a:t>. Serão </a:t>
            </a:r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apascentados pelo Cordeiro, que age como um pastor e os guia às fontes das águas da vida (7:16), e o próprio “Deus lhes enxugará dos olhos toda lágrima” (7:17; ver diagrama “Os sete selos”, p. 108 e 109).</a:t>
            </a:r>
          </a:p>
        </p:txBody>
      </p:sp>
    </p:spTree>
    <p:extLst>
      <p:ext uri="{BB962C8B-B14F-4D97-AF65-F5344CB8AC3E}">
        <p14:creationId xmlns:p14="http://schemas.microsoft.com/office/powerpoint/2010/main" val="314040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156"/>
            <a:ext cx="5038344" cy="6291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45852" y="2230887"/>
            <a:ext cx="4546734" cy="3223760"/>
          </a:xfrm>
          <a:prstGeom prst="rect">
            <a:avLst/>
          </a:prstGeom>
          <a:solidFill>
            <a:srgbClr val="BEBD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" name="TextBox 5"/>
          <p:cNvSpPr txBox="1"/>
          <p:nvPr/>
        </p:nvSpPr>
        <p:spPr>
          <a:xfrm>
            <a:off x="4022077" y="2592325"/>
            <a:ext cx="39433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484C83"/>
                </a:solidFill>
              </a:rPr>
              <a:t>MEU COMPROMISSO:</a:t>
            </a:r>
          </a:p>
          <a:p>
            <a:pPr algn="ctr"/>
            <a:endParaRPr lang="en-US" b="1" dirty="0"/>
          </a:p>
          <a:p>
            <a:pPr algn="ctr"/>
            <a:r>
              <a:rPr lang="pt-BR" b="1" dirty="0"/>
              <a:t>Entendi que os sete selos representam períodos históricos que se </a:t>
            </a:r>
            <a:r>
              <a:rPr lang="pt-BR" b="1" dirty="0" smtClean="0"/>
              <a:t>relacionam com </a:t>
            </a:r>
            <a:r>
              <a:rPr lang="pt-BR" b="1" dirty="0"/>
              <a:t>o mundo e a igreja cristã, e que </a:t>
            </a:r>
            <a:r>
              <a:rPr lang="pt-BR" b="1" dirty="0" smtClean="0"/>
              <a:t>findam </a:t>
            </a:r>
            <a:r>
              <a:rPr lang="pt-BR" b="1" dirty="0"/>
              <a:t>com a volta de Jesus. Eu </a:t>
            </a:r>
            <a:r>
              <a:rPr lang="pt-BR" b="1" dirty="0" smtClean="0"/>
              <a:t>me </a:t>
            </a:r>
            <a:r>
              <a:rPr lang="en-US" b="1" dirty="0" err="1" smtClean="0"/>
              <a:t>comprometo</a:t>
            </a:r>
            <a:r>
              <a:rPr lang="en-US" b="1" dirty="0" smtClean="0"/>
              <a:t> </a:t>
            </a:r>
            <a:r>
              <a:rPr lang="en-US" b="1" dirty="0"/>
              <a:t>a me </a:t>
            </a:r>
            <a:r>
              <a:rPr lang="en-US" b="1" dirty="0" err="1"/>
              <a:t>preparar</a:t>
            </a:r>
            <a:r>
              <a:rPr lang="en-US" b="1" dirty="0"/>
              <a:t> </a:t>
            </a:r>
            <a:r>
              <a:rPr lang="en-US" b="1" dirty="0" err="1"/>
              <a:t>diariamente</a:t>
            </a:r>
            <a:r>
              <a:rPr lang="en-US" b="1" dirty="0"/>
              <a:t> para </a:t>
            </a:r>
            <a:r>
              <a:rPr lang="en-US" b="1" dirty="0" err="1"/>
              <a:t>este</a:t>
            </a:r>
            <a:r>
              <a:rPr lang="en-US" b="1" dirty="0"/>
              <a:t> </a:t>
            </a:r>
            <a:r>
              <a:rPr lang="en-US" b="1" dirty="0" err="1"/>
              <a:t>encontro</a:t>
            </a:r>
            <a:r>
              <a:rPr lang="en-US" b="1" dirty="0"/>
              <a:t> que </a:t>
            </a:r>
            <a:r>
              <a:rPr lang="en-US" b="1" dirty="0" err="1"/>
              <a:t>durará</a:t>
            </a:r>
            <a:r>
              <a:rPr lang="en-US" b="1" dirty="0"/>
              <a:t> </a:t>
            </a:r>
            <a:r>
              <a:rPr lang="en-US" b="1" dirty="0" err="1" smtClean="0"/>
              <a:t>por</a:t>
            </a:r>
            <a:r>
              <a:rPr lang="en-US" b="1" dirty="0" smtClean="0"/>
              <a:t> </a:t>
            </a:r>
            <a:r>
              <a:rPr lang="en-US" b="1" dirty="0" err="1" smtClean="0"/>
              <a:t>toda</a:t>
            </a:r>
            <a:r>
              <a:rPr lang="en-US" b="1" dirty="0" smtClean="0"/>
              <a:t> </a:t>
            </a:r>
            <a:r>
              <a:rPr lang="en-US" b="1" dirty="0"/>
              <a:t>a </a:t>
            </a:r>
            <a:r>
              <a:rPr lang="en-US" b="1" dirty="0" err="1"/>
              <a:t>eternidade</a:t>
            </a:r>
            <a:r>
              <a:rPr lang="en-US" b="1" dirty="0"/>
              <a:t>.</a:t>
            </a:r>
            <a:endParaRPr lang="en-US" dirty="0" smtClean="0"/>
          </a:p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4366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156"/>
            <a:ext cx="5038344" cy="6291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8773" y="1487452"/>
            <a:ext cx="7730351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Os segredos fascinam. As histórias de detetives, espiões e cientistas 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interessam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a muitos justamente porque há no enredo um mistério a 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ser desvendado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. A partir de pistas iniciais, hipóteses são formuladas pelos investigadores, e reformuladas à medida que pistas vão sendo descobertas. Finalmente, provas contundentes revelam o segredo, e muitas vezes a verdade é bem diferente das conjecturas iniciais dos pesquisadores.</a:t>
            </a:r>
          </a:p>
          <a:p>
            <a:pPr>
              <a:spcBef>
                <a:spcPts val="1800"/>
              </a:spcBef>
            </a:pP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Deus, sabendo da grande responsabilidade que é descobrir um 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segredo em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primeira mão, deixou na Bíblia mensagens cifradas em códigos e 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símbolos. No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entanto, os mistérios de Deus estão além da compreensão, e 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não podem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ser elucidados por nenhuma inteligência humana. Por mais que 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nos esforcemos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, não somos capazes nem dignos de desvendar sozinhos os segredos eternos. No entanto, este estudo vai mostrar que há Alguém que pode decifrar todos os mistérios ocultos, revelar o futuro e guiar aqueles que confiam Nele em meio aos acontecimentos do porvir, até a segurança que só Ele pode oferecer.</a:t>
            </a:r>
          </a:p>
        </p:txBody>
      </p:sp>
    </p:spTree>
    <p:extLst>
      <p:ext uri="{BB962C8B-B14F-4D97-AF65-F5344CB8AC3E}">
        <p14:creationId xmlns:p14="http://schemas.microsoft.com/office/powerpoint/2010/main" val="183258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BEBDD5"/>
            </a:gs>
            <a:gs pos="90259">
              <a:srgbClr val="BEBDD5"/>
            </a:gs>
            <a:gs pos="83000">
              <a:srgbClr val="BEBDD5"/>
            </a:gs>
            <a:gs pos="100000">
              <a:srgbClr val="BEBDD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8512233" y="0"/>
            <a:ext cx="3679766" cy="6858000"/>
          </a:xfrm>
          <a:prstGeom prst="rect">
            <a:avLst/>
          </a:prstGeom>
          <a:solidFill>
            <a:srgbClr val="88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778241" y="222012"/>
            <a:ext cx="3233563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i="1" baseline="30000" dirty="0" smtClean="0">
                <a:solidFill>
                  <a:schemeClr val="bg1"/>
                </a:solidFill>
              </a:rPr>
              <a:t>1</a:t>
            </a:r>
            <a:r>
              <a:rPr lang="pt-BR" sz="1200" b="1" i="1" dirty="0" smtClean="0">
                <a:solidFill>
                  <a:schemeClr val="bg1"/>
                </a:solidFill>
              </a:rPr>
              <a:t>E </a:t>
            </a:r>
            <a:r>
              <a:rPr lang="pt-BR" sz="1200" b="1" i="1" dirty="0">
                <a:solidFill>
                  <a:schemeClr val="bg1"/>
                </a:solidFill>
              </a:rPr>
              <a:t>vi na destra do que estava assentado sobre o trono um livro escrito por dentro e por fora, selado com sete selos.</a:t>
            </a:r>
          </a:p>
          <a:p>
            <a:r>
              <a:rPr lang="pt-BR" sz="1200" b="1" i="1" baseline="30000" dirty="0" smtClean="0">
                <a:solidFill>
                  <a:schemeClr val="bg1"/>
                </a:solidFill>
              </a:rPr>
              <a:t>2</a:t>
            </a:r>
            <a:r>
              <a:rPr lang="pt-BR" sz="1200" b="1" i="1" dirty="0" smtClean="0">
                <a:solidFill>
                  <a:schemeClr val="bg1"/>
                </a:solidFill>
              </a:rPr>
              <a:t>E </a:t>
            </a:r>
            <a:r>
              <a:rPr lang="pt-BR" sz="1200" b="1" i="1" dirty="0">
                <a:solidFill>
                  <a:schemeClr val="bg1"/>
                </a:solidFill>
              </a:rPr>
              <a:t>vi um anjo forte, bradando com grande voz: Quem é digno de abrir o livro e de desatar os seus selos?</a:t>
            </a:r>
          </a:p>
          <a:p>
            <a:r>
              <a:rPr lang="pt-BR" sz="1200" b="1" i="1" baseline="30000" dirty="0" smtClean="0">
                <a:solidFill>
                  <a:schemeClr val="bg1"/>
                </a:solidFill>
              </a:rPr>
              <a:t>3</a:t>
            </a:r>
            <a:r>
              <a:rPr lang="pt-BR" sz="1200" b="1" i="1" dirty="0" smtClean="0">
                <a:solidFill>
                  <a:schemeClr val="bg1"/>
                </a:solidFill>
              </a:rPr>
              <a:t>E </a:t>
            </a:r>
            <a:r>
              <a:rPr lang="pt-BR" sz="1200" b="1" i="1" dirty="0">
                <a:solidFill>
                  <a:schemeClr val="bg1"/>
                </a:solidFill>
              </a:rPr>
              <a:t>ninguém no céu, nem na terra, nem debaixo da terra, podia abrir o livro, nem olhar para ele.</a:t>
            </a:r>
          </a:p>
          <a:p>
            <a:r>
              <a:rPr lang="pt-BR" sz="1200" b="1" i="1" baseline="30000" dirty="0" smtClean="0">
                <a:solidFill>
                  <a:schemeClr val="bg1"/>
                </a:solidFill>
              </a:rPr>
              <a:t>4</a:t>
            </a:r>
            <a:r>
              <a:rPr lang="pt-BR" sz="1200" b="1" i="1" dirty="0" smtClean="0">
                <a:solidFill>
                  <a:schemeClr val="bg1"/>
                </a:solidFill>
              </a:rPr>
              <a:t>E </a:t>
            </a:r>
            <a:r>
              <a:rPr lang="pt-BR" sz="1200" b="1" i="1" dirty="0">
                <a:solidFill>
                  <a:schemeClr val="bg1"/>
                </a:solidFill>
              </a:rPr>
              <a:t>eu chorava muito, porque ninguém fora achado digno de abrir o livro, nem de o ler, nem de olhar para ele.</a:t>
            </a:r>
          </a:p>
          <a:p>
            <a:r>
              <a:rPr lang="pt-BR" sz="1200" b="1" i="1" baseline="30000" dirty="0" smtClean="0">
                <a:solidFill>
                  <a:schemeClr val="bg1"/>
                </a:solidFill>
              </a:rPr>
              <a:t>5</a:t>
            </a:r>
            <a:r>
              <a:rPr lang="pt-BR" sz="1200" b="1" i="1" dirty="0" smtClean="0">
                <a:solidFill>
                  <a:schemeClr val="bg1"/>
                </a:solidFill>
              </a:rPr>
              <a:t>E </a:t>
            </a:r>
            <a:r>
              <a:rPr lang="pt-BR" sz="1200" b="1" i="1" dirty="0">
                <a:solidFill>
                  <a:schemeClr val="bg1"/>
                </a:solidFill>
              </a:rPr>
              <a:t>disse-me um dos anciãos: Não chores</a:t>
            </a:r>
            <a:r>
              <a:rPr lang="pt-BR" sz="1200" b="1" i="1" dirty="0" smtClean="0">
                <a:solidFill>
                  <a:schemeClr val="bg1"/>
                </a:solidFill>
              </a:rPr>
              <a:t>;</a:t>
            </a:r>
          </a:p>
          <a:p>
            <a:r>
              <a:rPr lang="pt-BR" sz="1200" b="1" i="1" dirty="0" smtClean="0">
                <a:solidFill>
                  <a:schemeClr val="bg1"/>
                </a:solidFill>
              </a:rPr>
              <a:t> </a:t>
            </a:r>
            <a:r>
              <a:rPr lang="pt-BR" sz="1200" b="1" i="1" dirty="0">
                <a:solidFill>
                  <a:schemeClr val="bg1"/>
                </a:solidFill>
              </a:rPr>
              <a:t>eis aqui o Leão da tribo de Judá, a raiz </a:t>
            </a:r>
            <a:endParaRPr lang="pt-BR" sz="1200" b="1" i="1" dirty="0" smtClean="0">
              <a:solidFill>
                <a:schemeClr val="bg1"/>
              </a:solidFill>
            </a:endParaRPr>
          </a:p>
          <a:p>
            <a:r>
              <a:rPr lang="pt-BR" sz="1200" b="1" i="1" dirty="0" smtClean="0">
                <a:solidFill>
                  <a:schemeClr val="bg1"/>
                </a:solidFill>
              </a:rPr>
              <a:t>de </a:t>
            </a:r>
            <a:r>
              <a:rPr lang="pt-BR" sz="1200" b="1" i="1" dirty="0">
                <a:solidFill>
                  <a:schemeClr val="bg1"/>
                </a:solidFill>
              </a:rPr>
              <a:t>Davi, que venceu, para abrir o livro </a:t>
            </a:r>
            <a:endParaRPr lang="pt-BR" sz="1200" b="1" i="1" dirty="0" smtClean="0">
              <a:solidFill>
                <a:schemeClr val="bg1"/>
              </a:solidFill>
            </a:endParaRPr>
          </a:p>
          <a:p>
            <a:r>
              <a:rPr lang="pt-BR" sz="1200" b="1" i="1" dirty="0" smtClean="0">
                <a:solidFill>
                  <a:schemeClr val="bg1"/>
                </a:solidFill>
              </a:rPr>
              <a:t>e </a:t>
            </a:r>
            <a:r>
              <a:rPr lang="pt-BR" sz="1200" b="1" i="1" dirty="0">
                <a:solidFill>
                  <a:schemeClr val="bg1"/>
                </a:solidFill>
              </a:rPr>
              <a:t>desatar os seus sete selos.</a:t>
            </a:r>
          </a:p>
          <a:p>
            <a:r>
              <a:rPr lang="pt-BR" sz="1200" b="1" i="1" baseline="30000" dirty="0" smtClean="0">
                <a:solidFill>
                  <a:schemeClr val="bg1"/>
                </a:solidFill>
              </a:rPr>
              <a:t>6</a:t>
            </a:r>
            <a:r>
              <a:rPr lang="pt-BR" sz="1200" b="1" i="1" dirty="0" smtClean="0">
                <a:solidFill>
                  <a:schemeClr val="bg1"/>
                </a:solidFill>
              </a:rPr>
              <a:t>E </a:t>
            </a:r>
            <a:r>
              <a:rPr lang="pt-BR" sz="1200" b="1" i="1" dirty="0">
                <a:solidFill>
                  <a:schemeClr val="bg1"/>
                </a:solidFill>
              </a:rPr>
              <a:t>olhei, e eis que estava no meio do trono e dos quatro animais viventes e entre os anciãos um Cordeiro, como havendo sido morto, e tinha sete pontas e sete olhos, que são os sete espíritos de Deus enviados a toda a terra.</a:t>
            </a:r>
          </a:p>
          <a:p>
            <a:r>
              <a:rPr lang="pt-BR" sz="1200" b="1" i="1" baseline="30000" dirty="0" smtClean="0">
                <a:solidFill>
                  <a:schemeClr val="bg1"/>
                </a:solidFill>
              </a:rPr>
              <a:t>7</a:t>
            </a:r>
            <a:r>
              <a:rPr lang="pt-BR" sz="1200" b="1" i="1" dirty="0" smtClean="0">
                <a:solidFill>
                  <a:schemeClr val="bg1"/>
                </a:solidFill>
              </a:rPr>
              <a:t>E </a:t>
            </a:r>
            <a:r>
              <a:rPr lang="pt-BR" sz="1200" b="1" i="1" dirty="0">
                <a:solidFill>
                  <a:schemeClr val="bg1"/>
                </a:solidFill>
              </a:rPr>
              <a:t>veio, e tomou o livro da destra do que estava assentado no trono.</a:t>
            </a:r>
          </a:p>
          <a:p>
            <a:r>
              <a:rPr lang="pt-BR" sz="1200" b="1" i="1" baseline="30000" dirty="0" smtClean="0">
                <a:solidFill>
                  <a:schemeClr val="bg1"/>
                </a:solidFill>
              </a:rPr>
              <a:t>8</a:t>
            </a:r>
            <a:r>
              <a:rPr lang="pt-BR" sz="1200" b="1" i="1" dirty="0" smtClean="0">
                <a:solidFill>
                  <a:schemeClr val="bg1"/>
                </a:solidFill>
              </a:rPr>
              <a:t>E</a:t>
            </a:r>
            <a:r>
              <a:rPr lang="pt-BR" sz="1200" b="1" i="1" dirty="0">
                <a:solidFill>
                  <a:schemeClr val="bg1"/>
                </a:solidFill>
              </a:rPr>
              <a:t>, havendo tomado o livro, os quatro animais </a:t>
            </a:r>
            <a:endParaRPr lang="pt-BR" sz="1200" b="1" i="1" dirty="0" smtClean="0">
              <a:solidFill>
                <a:schemeClr val="bg1"/>
              </a:solidFill>
            </a:endParaRPr>
          </a:p>
          <a:p>
            <a:r>
              <a:rPr lang="pt-BR" sz="1200" b="1" i="1" dirty="0" smtClean="0">
                <a:solidFill>
                  <a:schemeClr val="bg1"/>
                </a:solidFill>
              </a:rPr>
              <a:t>e </a:t>
            </a:r>
            <a:r>
              <a:rPr lang="pt-BR" sz="1200" b="1" i="1" dirty="0">
                <a:solidFill>
                  <a:schemeClr val="bg1"/>
                </a:solidFill>
              </a:rPr>
              <a:t>os vinte e quatro anciãos prostraram-se diante do Cordeiro, tendo todos eles harpas e salvas de ouro cheias de incenso, que são as orações dos santos.</a:t>
            </a:r>
          </a:p>
          <a:p>
            <a:r>
              <a:rPr lang="pt-BR" sz="1200" b="1" i="1" baseline="30000" dirty="0" smtClean="0">
                <a:solidFill>
                  <a:schemeClr val="bg1"/>
                </a:solidFill>
              </a:rPr>
              <a:t>9</a:t>
            </a:r>
            <a:r>
              <a:rPr lang="pt-BR" sz="1200" b="1" i="1" dirty="0" smtClean="0">
                <a:solidFill>
                  <a:schemeClr val="bg1"/>
                </a:solidFill>
              </a:rPr>
              <a:t>E </a:t>
            </a:r>
            <a:r>
              <a:rPr lang="pt-BR" sz="1200" b="1" i="1" dirty="0">
                <a:solidFill>
                  <a:schemeClr val="bg1"/>
                </a:solidFill>
              </a:rPr>
              <a:t>cantavam um novo cântico, dizendo: Digno és de tomar o livro, e de abrir os seus selos; porque foste morto, e com o teu sangue nos compraste para Deus de toda a tribo, e língua, e povo, e nação;</a:t>
            </a:r>
          </a:p>
          <a:p>
            <a:r>
              <a:rPr lang="pt-BR" sz="1200" b="1" i="1" baseline="30000" dirty="0" smtClean="0">
                <a:solidFill>
                  <a:schemeClr val="bg1"/>
                </a:solidFill>
              </a:rPr>
              <a:t>10</a:t>
            </a:r>
            <a:r>
              <a:rPr lang="pt-BR" sz="1200" b="1" i="1" dirty="0" smtClean="0">
                <a:solidFill>
                  <a:schemeClr val="bg1"/>
                </a:solidFill>
              </a:rPr>
              <a:t>E </a:t>
            </a:r>
            <a:r>
              <a:rPr lang="pt-BR" sz="1200" b="1" i="1" dirty="0">
                <a:solidFill>
                  <a:schemeClr val="bg1"/>
                </a:solidFill>
              </a:rPr>
              <a:t>para o nosso Deus nos fizeste reis e sacerdotes; e reinaremos sobre a </a:t>
            </a:r>
            <a:r>
              <a:rPr lang="pt-BR" sz="1200" b="1" i="1" dirty="0" smtClean="0">
                <a:solidFill>
                  <a:schemeClr val="bg1"/>
                </a:solidFill>
              </a:rPr>
              <a:t>terra. Apocalipse </a:t>
            </a:r>
            <a:r>
              <a:rPr lang="pt-BR" sz="1200" b="1" i="1" dirty="0">
                <a:solidFill>
                  <a:schemeClr val="bg1"/>
                </a:solidFill>
              </a:rPr>
              <a:t>5:1-10</a:t>
            </a:r>
            <a:endParaRPr lang="en-US" sz="1200" b="1" i="1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156"/>
            <a:ext cx="5038344" cy="62917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00463" y="1698285"/>
            <a:ext cx="68861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484C83"/>
                </a:solidFill>
              </a:rPr>
              <a:t>1</a:t>
            </a:r>
            <a:r>
              <a:rPr lang="pt-BR" sz="3200" b="1" dirty="0"/>
              <a:t> | Que visão nos mostra quem é capaz de desvendar o </a:t>
            </a:r>
            <a:r>
              <a:rPr lang="pt-BR" sz="3200" b="1" dirty="0" smtClean="0"/>
              <a:t>futuro </a:t>
            </a:r>
            <a:r>
              <a:rPr lang="pt-BR" sz="3200" b="1" dirty="0"/>
              <a:t>da humanidade</a:t>
            </a:r>
            <a:r>
              <a:rPr lang="pt-BR" sz="3200" b="1" dirty="0" smtClean="0"/>
              <a:t>? </a:t>
            </a:r>
            <a:r>
              <a:rPr lang="en-US" sz="3200" i="1" dirty="0" err="1" smtClean="0"/>
              <a:t>Apocalipse</a:t>
            </a:r>
            <a:r>
              <a:rPr lang="en-US" sz="3200" i="1" dirty="0" smtClean="0"/>
              <a:t> </a:t>
            </a:r>
            <a:r>
              <a:rPr lang="en-US" sz="3200" i="1" dirty="0"/>
              <a:t>5:1-10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533787" y="3267945"/>
            <a:ext cx="551439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□</a:t>
            </a:r>
            <a:r>
              <a:rPr lang="en-US" sz="2800" dirty="0" smtClean="0"/>
              <a:t> </a:t>
            </a:r>
            <a:r>
              <a:rPr lang="pt-BR" sz="2800" dirty="0"/>
              <a:t>A visão das sete </a:t>
            </a:r>
            <a:r>
              <a:rPr lang="pt-BR" sz="2800" dirty="0" smtClean="0"/>
              <a:t>pragas.</a:t>
            </a:r>
          </a:p>
          <a:p>
            <a:r>
              <a:rPr lang="en-US" sz="4400" dirty="0" smtClean="0"/>
              <a:t>□</a:t>
            </a:r>
            <a:r>
              <a:rPr lang="en-US" sz="2800" dirty="0" smtClean="0"/>
              <a:t> </a:t>
            </a:r>
            <a:r>
              <a:rPr lang="pt-BR" sz="2800" dirty="0"/>
              <a:t>A visão do livro </a:t>
            </a:r>
            <a:r>
              <a:rPr lang="pt-BR" sz="2800" dirty="0" smtClean="0"/>
              <a:t>selado.</a:t>
            </a:r>
          </a:p>
          <a:p>
            <a:r>
              <a:rPr lang="en-US" sz="4400" dirty="0" smtClean="0"/>
              <a:t>□</a:t>
            </a:r>
            <a:r>
              <a:rPr lang="en-US" sz="2800" dirty="0" smtClean="0"/>
              <a:t> </a:t>
            </a:r>
            <a:r>
              <a:rPr lang="pt-BR" sz="2800" dirty="0"/>
              <a:t>A visão da volta de Jesus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652512" y="4175886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79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156"/>
            <a:ext cx="5038344" cy="6291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89923" y="1744627"/>
            <a:ext cx="773035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Os capítulos 4 e 5 do Apocalipse revelam a segunda grande visão que o apóstolo João teve, envolvendo o trono de Deus e o Cordeiro. Ela serve de introdução para a visão dos sete selos. Em Apocalipse 5:1 a 4, João vê o livro selado com sete selos que simbolizam todo o destino da humanidade nas mãos de Deus. O Cordeiro, que é Jesus Cristo (</a:t>
            </a:r>
            <a:r>
              <a:rPr lang="pt-BR" b="1" dirty="0" err="1">
                <a:solidFill>
                  <a:schemeClr val="bg2">
                    <a:lumMod val="25000"/>
                  </a:schemeClr>
                </a:solidFill>
              </a:rPr>
              <a:t>Jo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 1:29), é o único ser habilitado para romper os selos do livro do futuro e desvendar o que ainda está por acontecer. A abertura de cada selo desencadeia certos eventos históricos sob o ponto de vista da igreja cristã (</a:t>
            </a:r>
            <a:r>
              <a:rPr lang="pt-BR" b="1" dirty="0" err="1">
                <a:solidFill>
                  <a:schemeClr val="bg2">
                    <a:lumMod val="25000"/>
                  </a:schemeClr>
                </a:solidFill>
              </a:rPr>
              <a:t>Ap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 6:1, 3, 5, 7, 9, 12; 8:1). A linguagem de Apocalipse 6 está relacionada às maldições da aliança. Em Levítico 26 e em Deuteronômio 28, a infidelidade à aliança com Deus é punida com morte pelos animais do campo, espada, pestilência e fome. Assim, os selos podem representar as consequências do período de infidelidade da igreja à aliança com Cristo. Apesar disso, o primeiro cavaleiro não traz maldição, pois seu período corresponde à fase de pureza da igreja (igreja de Éfeso).</a:t>
            </a:r>
          </a:p>
        </p:txBody>
      </p:sp>
    </p:spTree>
    <p:extLst>
      <p:ext uri="{BB962C8B-B14F-4D97-AF65-F5344CB8AC3E}">
        <p14:creationId xmlns:p14="http://schemas.microsoft.com/office/powerpoint/2010/main" val="78549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BEBDD5"/>
            </a:gs>
            <a:gs pos="90259">
              <a:srgbClr val="BEBDD5"/>
            </a:gs>
            <a:gs pos="83000">
              <a:srgbClr val="BEBDD5"/>
            </a:gs>
            <a:gs pos="100000">
              <a:srgbClr val="BEBDD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156"/>
            <a:ext cx="5038344" cy="6291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769032"/>
            <a:ext cx="12192000" cy="1088967"/>
          </a:xfrm>
          <a:prstGeom prst="rect">
            <a:avLst/>
          </a:prstGeom>
          <a:solidFill>
            <a:srgbClr val="88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19942" y="6048057"/>
            <a:ext cx="10160924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pt-BR" sz="1300" b="1" i="1" baseline="30000" dirty="0" smtClean="0">
                <a:solidFill>
                  <a:schemeClr val="bg1"/>
                </a:solidFill>
              </a:rPr>
              <a:t>1</a:t>
            </a:r>
            <a:r>
              <a:rPr lang="pt-BR" sz="1300" b="1" i="1" dirty="0" smtClean="0">
                <a:solidFill>
                  <a:schemeClr val="bg1"/>
                </a:solidFill>
              </a:rPr>
              <a:t>Vi </a:t>
            </a:r>
            <a:r>
              <a:rPr lang="pt-BR" sz="1300" b="1" i="1" dirty="0">
                <a:solidFill>
                  <a:schemeClr val="bg1"/>
                </a:solidFill>
              </a:rPr>
              <a:t>quando o Cordeiro abriu um dos sete selos e ouvi um dos quatro seres viventes dizendo, como se fosse voz de trovão: Vem!</a:t>
            </a:r>
          </a:p>
          <a:p>
            <a:pPr algn="ctr">
              <a:spcBef>
                <a:spcPts val="300"/>
              </a:spcBef>
            </a:pPr>
            <a:r>
              <a:rPr lang="pt-BR" sz="1300" b="1" i="1" baseline="30000" dirty="0" smtClean="0">
                <a:solidFill>
                  <a:schemeClr val="bg1"/>
                </a:solidFill>
              </a:rPr>
              <a:t>2</a:t>
            </a:r>
            <a:r>
              <a:rPr lang="pt-BR" sz="1300" b="1" i="1" dirty="0" smtClean="0">
                <a:solidFill>
                  <a:schemeClr val="bg1"/>
                </a:solidFill>
              </a:rPr>
              <a:t>Vi</a:t>
            </a:r>
            <a:r>
              <a:rPr lang="pt-BR" sz="1300" b="1" i="1" dirty="0">
                <a:solidFill>
                  <a:schemeClr val="bg1"/>
                </a:solidFill>
              </a:rPr>
              <a:t>, então, e eis um cavalo branco e o seu cavaleiro com um arco; e foi-lhe dada uma coroa; e ele saiu vencendo e para vencer</a:t>
            </a:r>
            <a:r>
              <a:rPr lang="pt-BR" sz="1300" b="1" i="1" dirty="0" smtClean="0">
                <a:solidFill>
                  <a:schemeClr val="bg1"/>
                </a:solidFill>
              </a:rPr>
              <a:t>. </a:t>
            </a:r>
            <a:r>
              <a:rPr lang="pt-BR" sz="1300" b="1" i="1" dirty="0" smtClean="0">
                <a:solidFill>
                  <a:schemeClr val="bg1"/>
                </a:solidFill>
              </a:rPr>
              <a:t>Apocalipse </a:t>
            </a:r>
            <a:r>
              <a:rPr lang="pt-BR" sz="1300" b="1" i="1" dirty="0" smtClean="0">
                <a:solidFill>
                  <a:schemeClr val="bg1"/>
                </a:solidFill>
              </a:rPr>
              <a:t>6:1, 2</a:t>
            </a:r>
            <a:endParaRPr lang="en-US" sz="13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43047" y="2928113"/>
            <a:ext cx="7176067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>
                <a:solidFill>
                  <a:srgbClr val="C00000"/>
                </a:solidFill>
              </a:rPr>
              <a:t>O primeiro selo representa o período da igreja de Éfeso, a primeira igreja</a:t>
            </a:r>
            <a:r>
              <a:rPr lang="pt-BR" b="1" dirty="0" smtClean="0">
                <a:solidFill>
                  <a:srgbClr val="C00000"/>
                </a:solidFill>
              </a:rPr>
              <a:t>.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495425" y="3387512"/>
            <a:ext cx="8801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411061" y="2343338"/>
            <a:ext cx="9774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484C83"/>
                </a:solidFill>
              </a:rPr>
              <a:t>2</a:t>
            </a:r>
            <a:r>
              <a:rPr lang="pt-BR" sz="3200" b="1" dirty="0" smtClean="0"/>
              <a:t> </a:t>
            </a:r>
            <a:r>
              <a:rPr lang="pt-BR" sz="3200" b="1" dirty="0"/>
              <a:t>| O que </a:t>
            </a:r>
            <a:r>
              <a:rPr lang="pt-BR" sz="3200" b="1" dirty="0" smtClean="0"/>
              <a:t>significa </a:t>
            </a:r>
            <a:r>
              <a:rPr lang="pt-BR" sz="3200" b="1" dirty="0"/>
              <a:t>o primeiro selo? </a:t>
            </a:r>
            <a:r>
              <a:rPr lang="pt-BR" sz="3200" i="1" dirty="0"/>
              <a:t>Apocalipse 6:1, 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9565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156"/>
            <a:ext cx="5038344" cy="6291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09048" y="2078002"/>
            <a:ext cx="71302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O primeiro selo representa o período da igreja de Éfeso, a primeira igreja. A visão de um cavalo branco e seu cavaleiro, com um arco nas mãos e uma coroa na cabeça, representa a pureza do primeiro período da igreja cristã (anos 31 a 100). É a época dos apóstolos. Eles pregaram a doutrina pura da Bíblia (Mc 16:10-16). Enfrentaram muitas lutas (At 4:1-3, 18-20, 24-30; 5:17-20, 26-29; 6:8; 7:60), mas não permitiram que a verdade fosse adulterada. Houve, também, grandes vitórias para Cristo, milhares de pessoas convertidas e o evangelho foi pregado a todo o mundo conhecido (Cl 1:6, 23).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427" y="2475000"/>
            <a:ext cx="1522220" cy="151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58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BEBDD5"/>
            </a:gs>
            <a:gs pos="90259">
              <a:srgbClr val="BEBDD5"/>
            </a:gs>
            <a:gs pos="83000">
              <a:srgbClr val="BEBDD5"/>
            </a:gs>
            <a:gs pos="100000">
              <a:srgbClr val="BEBDD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156"/>
            <a:ext cx="5038344" cy="6291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619750"/>
            <a:ext cx="12192000" cy="1238250"/>
          </a:xfrm>
          <a:prstGeom prst="rect">
            <a:avLst/>
          </a:prstGeom>
          <a:solidFill>
            <a:srgbClr val="88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266950" y="5873390"/>
            <a:ext cx="7658100" cy="730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pt-BR" sz="1300" b="1" i="1" baseline="30000" dirty="0" smtClean="0">
                <a:solidFill>
                  <a:schemeClr val="bg1"/>
                </a:solidFill>
              </a:rPr>
              <a:t>3</a:t>
            </a:r>
            <a:r>
              <a:rPr lang="pt-BR" sz="1300" b="1" i="1" dirty="0" smtClean="0">
                <a:solidFill>
                  <a:schemeClr val="bg1"/>
                </a:solidFill>
              </a:rPr>
              <a:t>E</a:t>
            </a:r>
            <a:r>
              <a:rPr lang="pt-BR" sz="1300" b="1" i="1" dirty="0">
                <a:solidFill>
                  <a:schemeClr val="bg1"/>
                </a:solidFill>
              </a:rPr>
              <a:t>, havendo aberto o segundo selo, ouvi o segundo animal, dizendo: Vem, e vê.</a:t>
            </a:r>
          </a:p>
          <a:p>
            <a:pPr algn="ctr">
              <a:spcBef>
                <a:spcPts val="300"/>
              </a:spcBef>
            </a:pPr>
            <a:r>
              <a:rPr lang="pt-BR" sz="1300" b="1" i="1" baseline="30000" dirty="0" smtClean="0">
                <a:solidFill>
                  <a:schemeClr val="bg1"/>
                </a:solidFill>
              </a:rPr>
              <a:t>4</a:t>
            </a:r>
            <a:r>
              <a:rPr lang="pt-BR" sz="1300" b="1" i="1" dirty="0" smtClean="0">
                <a:solidFill>
                  <a:schemeClr val="bg1"/>
                </a:solidFill>
              </a:rPr>
              <a:t>E </a:t>
            </a:r>
            <a:r>
              <a:rPr lang="pt-BR" sz="1300" b="1" i="1" dirty="0">
                <a:solidFill>
                  <a:schemeClr val="bg1"/>
                </a:solidFill>
              </a:rPr>
              <a:t>saiu outro cavalo, vermelho; e ao que estava assentado sobre ele foi dado que tirasse a paz da terra, e que se matassem uns aos outros; e foi-lhe dada uma grande </a:t>
            </a:r>
            <a:r>
              <a:rPr lang="pt-BR" sz="1300" b="1" i="1" dirty="0" smtClean="0">
                <a:solidFill>
                  <a:schemeClr val="bg1"/>
                </a:solidFill>
              </a:rPr>
              <a:t>espada. Apocalipse </a:t>
            </a:r>
            <a:r>
              <a:rPr lang="pt-BR" sz="1300" b="1" i="1" dirty="0">
                <a:solidFill>
                  <a:schemeClr val="bg1"/>
                </a:solidFill>
              </a:rPr>
              <a:t>6:3</a:t>
            </a:r>
            <a:r>
              <a:rPr lang="pt-BR" sz="1300" b="1" i="1" dirty="0" smtClean="0">
                <a:solidFill>
                  <a:schemeClr val="bg1"/>
                </a:solidFill>
              </a:rPr>
              <a:t>, 4</a:t>
            </a:r>
            <a:endParaRPr lang="en-US" sz="13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55549" y="2928113"/>
            <a:ext cx="5751062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>
                <a:solidFill>
                  <a:srgbClr val="C00000"/>
                </a:solidFill>
              </a:rPr>
              <a:t>O segundo selo representa o período da igreja de Esmirna</a:t>
            </a:r>
            <a:r>
              <a:rPr lang="pt-BR" b="1" dirty="0" smtClean="0">
                <a:solidFill>
                  <a:srgbClr val="C00000"/>
                </a:solidFill>
              </a:rPr>
              <a:t>.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495425" y="3387512"/>
            <a:ext cx="8801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04912" y="2397877"/>
            <a:ext cx="9382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484C83"/>
                </a:solidFill>
              </a:rPr>
              <a:t>3</a:t>
            </a:r>
            <a:r>
              <a:rPr lang="pt-BR" sz="3200" b="1" dirty="0" smtClean="0"/>
              <a:t> </a:t>
            </a:r>
            <a:r>
              <a:rPr lang="pt-BR" sz="3200" b="1" dirty="0"/>
              <a:t>| O que </a:t>
            </a:r>
            <a:r>
              <a:rPr lang="pt-BR" sz="3200" b="1" dirty="0" smtClean="0"/>
              <a:t>significa </a:t>
            </a:r>
            <a:r>
              <a:rPr lang="pt-BR" sz="3200" b="1" dirty="0"/>
              <a:t>o segundo selo? </a:t>
            </a:r>
            <a:r>
              <a:rPr lang="pt-BR" sz="3200" dirty="0"/>
              <a:t>Apocalipse 6:3, 4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0278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156"/>
            <a:ext cx="5038344" cy="6291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56599" y="1973227"/>
            <a:ext cx="74255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O segundo selo representa o período da igreja de Esmirna. A visão de </a:t>
            </a:r>
            <a:r>
              <a:rPr lang="pt-BR" sz="2000" b="1" dirty="0" smtClean="0">
                <a:solidFill>
                  <a:schemeClr val="bg2">
                    <a:lumMod val="25000"/>
                  </a:schemeClr>
                </a:solidFill>
              </a:rPr>
              <a:t>um cavalo </a:t>
            </a:r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vermelho com seu cavaleiro, com uma espada para tirar a paz da terra por meio de matança, representa o segundo período da igreja cristã, a era </a:t>
            </a:r>
            <a:r>
              <a:rPr lang="pt-BR" sz="2000" b="1" dirty="0" smtClean="0">
                <a:solidFill>
                  <a:schemeClr val="bg2">
                    <a:lumMod val="25000"/>
                  </a:schemeClr>
                </a:solidFill>
              </a:rPr>
              <a:t>dos mártires </a:t>
            </a:r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(anos 100 a 313). A cor vermelha e os símbolos desse selo falam </a:t>
            </a:r>
            <a:r>
              <a:rPr lang="pt-BR" sz="2000" b="1" dirty="0" smtClean="0">
                <a:solidFill>
                  <a:schemeClr val="bg2">
                    <a:lumMod val="25000"/>
                  </a:schemeClr>
                </a:solidFill>
              </a:rPr>
              <a:t>de derramamento </a:t>
            </a:r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de sangue. É o período das perseguições gerais desferidas </a:t>
            </a:r>
            <a:r>
              <a:rPr lang="pt-BR" sz="2000" b="1" dirty="0" smtClean="0">
                <a:solidFill>
                  <a:schemeClr val="bg2">
                    <a:lumMod val="25000"/>
                  </a:schemeClr>
                </a:solidFill>
              </a:rPr>
              <a:t>pelo Império </a:t>
            </a:r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Romano contra os cristãos que preferiam morrer a renunciar à </a:t>
            </a:r>
            <a:r>
              <a:rPr lang="pt-BR" sz="2000" b="1" dirty="0" smtClean="0">
                <a:solidFill>
                  <a:schemeClr val="bg2">
                    <a:lumMod val="25000"/>
                  </a:schemeClr>
                </a:solidFill>
              </a:rPr>
              <a:t>fiel obediência </a:t>
            </a:r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aos princípios bíblicos. Esse selo começa com a morte do </a:t>
            </a:r>
            <a:r>
              <a:rPr lang="pt-BR" sz="2000" b="1" dirty="0" smtClean="0">
                <a:solidFill>
                  <a:schemeClr val="bg2">
                    <a:lumMod val="25000"/>
                  </a:schemeClr>
                </a:solidFill>
              </a:rPr>
              <a:t>último apóstolo </a:t>
            </a:r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(João, no fim do 1o século) e chega até o ano 313, quando Constantino assina o Edito de Milão, que interrompe as perseguições do governo romano pagão aos cristãos.</a:t>
            </a:r>
          </a:p>
        </p:txBody>
      </p:sp>
    </p:spTree>
    <p:extLst>
      <p:ext uri="{BB962C8B-B14F-4D97-AF65-F5344CB8AC3E}">
        <p14:creationId xmlns:p14="http://schemas.microsoft.com/office/powerpoint/2010/main" val="140536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5934</TotalTime>
  <Words>2822</Words>
  <Application>Microsoft Office PowerPoint</Application>
  <PresentationFormat>Widescreen</PresentationFormat>
  <Paragraphs>106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Suzana Lima</dc:creator>
  <cp:lastModifiedBy>Suzana Lima</cp:lastModifiedBy>
  <cp:revision>216</cp:revision>
  <dcterms:created xsi:type="dcterms:W3CDTF">2019-02-15T00:40:10Z</dcterms:created>
  <dcterms:modified xsi:type="dcterms:W3CDTF">2019-03-01T11:52:57Z</dcterms:modified>
</cp:coreProperties>
</file>