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476" r:id="rId4"/>
    <p:sldId id="360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7" r:id="rId14"/>
    <p:sldId id="506" r:id="rId15"/>
    <p:sldId id="508" r:id="rId16"/>
    <p:sldId id="509" r:id="rId17"/>
    <p:sldId id="510" r:id="rId18"/>
    <p:sldId id="511" r:id="rId19"/>
    <p:sldId id="512" r:id="rId20"/>
    <p:sldId id="5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CD7"/>
    <a:srgbClr val="A2C0CE"/>
    <a:srgbClr val="B6CABE"/>
    <a:srgbClr val="A3BDAD"/>
    <a:srgbClr val="E2CCC4"/>
    <a:srgbClr val="9E644F"/>
    <a:srgbClr val="BEBDD5"/>
    <a:srgbClr val="ACABC9"/>
    <a:srgbClr val="8887B3"/>
    <a:srgbClr val="D4D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5CF8B-C93B-40CE-A2FE-1B18DDFEDA5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BBC80-F9DE-4DCE-BDC4-EE5C6798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oc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76900"/>
            <a:ext cx="12192000" cy="1181100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71724" y="5833188"/>
            <a:ext cx="74485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5</a:t>
            </a:r>
            <a:r>
              <a:rPr lang="pt-BR" sz="1300" b="1" i="1" dirty="0" smtClean="0">
                <a:solidFill>
                  <a:schemeClr val="bg1"/>
                </a:solidFill>
              </a:rPr>
              <a:t>Porque </a:t>
            </a:r>
            <a:r>
              <a:rPr lang="pt-BR" sz="1300" b="1" i="1" dirty="0">
                <a:solidFill>
                  <a:schemeClr val="bg1"/>
                </a:solidFill>
              </a:rPr>
              <a:t>os vivos sabem que hão de morrer, mas os mortos não sabem coisa nenhuma, nem tampouco terão eles recompensa, mas a sua memória fica entregue ao esquecimento.</a:t>
            </a:r>
          </a:p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6</a:t>
            </a:r>
            <a:r>
              <a:rPr lang="pt-BR" sz="1300" b="1" i="1" dirty="0" smtClean="0">
                <a:solidFill>
                  <a:schemeClr val="bg1"/>
                </a:solidFill>
              </a:rPr>
              <a:t>Também </a:t>
            </a:r>
            <a:r>
              <a:rPr lang="pt-BR" sz="1300" b="1" i="1" dirty="0">
                <a:solidFill>
                  <a:schemeClr val="bg1"/>
                </a:solidFill>
              </a:rPr>
              <a:t>o seu amor, o seu ódio, e a sua inveja já pereceram, e já não têm parte alguma para sempre, em coisa alguma do que se faz debaixo do </a:t>
            </a:r>
            <a:r>
              <a:rPr lang="pt-BR" sz="1300" b="1" i="1" dirty="0" smtClean="0">
                <a:solidFill>
                  <a:schemeClr val="bg1"/>
                </a:solidFill>
              </a:rPr>
              <a:t>sol. Eclesiastes </a:t>
            </a:r>
            <a:r>
              <a:rPr lang="pt-BR" sz="1300" b="1" i="1" dirty="0">
                <a:solidFill>
                  <a:schemeClr val="bg1"/>
                </a:solidFill>
              </a:rPr>
              <a:t>9:5</a:t>
            </a:r>
            <a:r>
              <a:rPr lang="pt-BR" sz="1300" b="1" i="1" dirty="0" smtClean="0">
                <a:solidFill>
                  <a:schemeClr val="bg1"/>
                </a:solidFill>
              </a:rPr>
              <a:t>, 6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8700" y="1804812"/>
            <a:ext cx="8315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5556D"/>
                </a:solidFill>
              </a:rPr>
              <a:t>4</a:t>
            </a:r>
            <a:r>
              <a:rPr lang="pt-BR" sz="3200" b="1" dirty="0" smtClean="0"/>
              <a:t> | </a:t>
            </a:r>
            <a:r>
              <a:rPr lang="pt-BR" sz="3200" b="1" dirty="0"/>
              <a:t>O que os mortos sabem sobre si e sobre os que vivem? </a:t>
            </a:r>
            <a:r>
              <a:rPr lang="pt-BR" sz="3200" i="1" dirty="0"/>
              <a:t>Eclesiastes 9:5, 6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8700" y="2812991"/>
            <a:ext cx="7839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Os mortos estão com Deus, sabem de tudo e se </a:t>
            </a:r>
            <a:r>
              <a:rPr lang="pt-BR" sz="2800" dirty="0" smtClean="0"/>
              <a:t>  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   comunicam </a:t>
            </a:r>
            <a:r>
              <a:rPr lang="pt-BR" sz="2800" dirty="0"/>
              <a:t>com os vivos</a:t>
            </a:r>
            <a:r>
              <a:rPr lang="pt-BR" sz="2800" dirty="0" smtClean="0"/>
              <a:t>.</a:t>
            </a:r>
            <a:r>
              <a:rPr lang="en-US" sz="2800" dirty="0" smtClean="0"/>
              <a:t>          </a:t>
            </a:r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Os mortos não sabem de nada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144300" y="414242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6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2626" y="1954177"/>
            <a:ext cx="82105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Quando uma pessoa morre, quebra-se a união harmoniosa que houve entre o pó da terra e o fôlego de vida, desaparecendo assim a vida consciente, ou seja, a alma vivente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Sl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146:4). Por isso, é impossível que os mortos apareçam aos vivos. A Bíblia declara que eles não voltam (Jó 7:9, 10); não têm sentimentos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Ec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9:6); não planejam nada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Ec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9:10); não louvam a Deus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Sl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115:17;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38:18, 19), e é lógico que assim seja, pois para tudo isso é necessária a consciência. Por essa razão, a Bíblia afirma que os que dizem ter o poder para falar com os mortos estão participando de um engano satânico. Inclusive, a Bíblia insiste que não se salvarão os que praticam a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feitiçaria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22:15), nem os que consultam os mortos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Dt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18:10-14). Quando o cristão tem dúvidas, deve consultar a Deus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8:19, 20).</a:t>
            </a:r>
          </a:p>
        </p:txBody>
      </p:sp>
    </p:spTree>
    <p:extLst>
      <p:ext uri="{BB962C8B-B14F-4D97-AF65-F5344CB8AC3E}">
        <p14:creationId xmlns:p14="http://schemas.microsoft.com/office/powerpoint/2010/main" val="22850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76900"/>
            <a:ext cx="12192000" cy="1181100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71724" y="5921201"/>
            <a:ext cx="744855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11</a:t>
            </a:r>
            <a:r>
              <a:rPr lang="pt-BR" sz="1300" b="1" i="1" dirty="0" smtClean="0">
                <a:solidFill>
                  <a:schemeClr val="bg1"/>
                </a:solidFill>
              </a:rPr>
              <a:t>Assim </a:t>
            </a:r>
            <a:r>
              <a:rPr lang="pt-BR" sz="1300" b="1" i="1" dirty="0">
                <a:solidFill>
                  <a:schemeClr val="bg1"/>
                </a:solidFill>
              </a:rPr>
              <a:t>falou; e depois disse-lhes: Lázaro, o nosso amigo, dorme, mas vou despertá-lo do sono.</a:t>
            </a:r>
          </a:p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12</a:t>
            </a:r>
            <a:r>
              <a:rPr lang="pt-BR" sz="1300" b="1" i="1" dirty="0" smtClean="0">
                <a:solidFill>
                  <a:schemeClr val="bg1"/>
                </a:solidFill>
              </a:rPr>
              <a:t>Disseram</a:t>
            </a:r>
            <a:r>
              <a:rPr lang="pt-BR" sz="1300" b="1" i="1" dirty="0">
                <a:solidFill>
                  <a:schemeClr val="bg1"/>
                </a:solidFill>
              </a:rPr>
              <a:t>, pois, os seus discípulos: Senhor, se dorme, estará salvo.</a:t>
            </a:r>
          </a:p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13</a:t>
            </a:r>
            <a:r>
              <a:rPr lang="pt-BR" sz="1300" b="1" i="1" dirty="0" smtClean="0">
                <a:solidFill>
                  <a:schemeClr val="bg1"/>
                </a:solidFill>
              </a:rPr>
              <a:t>Mas </a:t>
            </a:r>
            <a:r>
              <a:rPr lang="pt-BR" sz="1300" b="1" i="1" dirty="0">
                <a:solidFill>
                  <a:schemeClr val="bg1"/>
                </a:solidFill>
              </a:rPr>
              <a:t>Jesus dizia isto da sua morte; eles, porém, cuidavam que falava do repouso do </a:t>
            </a:r>
            <a:r>
              <a:rPr lang="pt-BR" sz="1300" b="1" i="1" dirty="0" smtClean="0">
                <a:solidFill>
                  <a:schemeClr val="bg1"/>
                </a:solidFill>
              </a:rPr>
              <a:t>sono. João </a:t>
            </a:r>
            <a:r>
              <a:rPr lang="pt-BR" sz="1300" b="1" i="1" dirty="0">
                <a:solidFill>
                  <a:schemeClr val="bg1"/>
                </a:solidFill>
              </a:rPr>
              <a:t>11:11-13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6453" y="1774081"/>
            <a:ext cx="9084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5556D"/>
                </a:solidFill>
              </a:rPr>
              <a:t>5</a:t>
            </a:r>
            <a:r>
              <a:rPr lang="pt-BR" sz="3200" b="1" dirty="0" smtClean="0"/>
              <a:t> </a:t>
            </a:r>
            <a:r>
              <a:rPr lang="pt-BR" sz="3200" b="1" dirty="0"/>
              <a:t>| De que forma Jesus Cristo Se referia à morte? </a:t>
            </a:r>
            <a:r>
              <a:rPr lang="pt-BR" sz="3200" i="1" dirty="0"/>
              <a:t>João 11:11-13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26453" y="2736434"/>
            <a:ext cx="76271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Como um estágio de aperfeiçoamento espiritual no </a:t>
            </a:r>
            <a:r>
              <a:rPr lang="pt-BR" sz="2800" dirty="0" smtClean="0"/>
              <a:t>seio </a:t>
            </a:r>
            <a:r>
              <a:rPr lang="pt-BR" sz="2800" dirty="0"/>
              <a:t>de Abraão</a:t>
            </a:r>
            <a:r>
              <a:rPr lang="en-US" sz="2800" dirty="0" smtClean="0"/>
              <a:t>.         </a:t>
            </a:r>
          </a:p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Como o acesso para a vida eterna</a:t>
            </a:r>
            <a:r>
              <a:rPr lang="en-US" sz="2800" dirty="0" smtClean="0"/>
              <a:t>.</a:t>
            </a:r>
          </a:p>
          <a:p>
            <a:r>
              <a:rPr lang="en-US" sz="4000" dirty="0"/>
              <a:t>□</a:t>
            </a:r>
            <a:r>
              <a:rPr lang="en-US" sz="2000" dirty="0" smtClean="0"/>
              <a:t> </a:t>
            </a:r>
            <a:r>
              <a:rPr lang="en-US" sz="2800" dirty="0"/>
              <a:t>Como um </a:t>
            </a:r>
            <a:r>
              <a:rPr lang="en-US" sz="2800" dirty="0" err="1"/>
              <a:t>sono</a:t>
            </a:r>
            <a:r>
              <a:rPr lang="en-US" sz="2800" dirty="0" smtClean="0"/>
              <a:t>.</a:t>
            </a:r>
          </a:p>
          <a:p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030000" y="4596296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0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698" y="2306602"/>
            <a:ext cx="91495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A imagem do sono é apropriada para demonstrar o estado do ser humano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na morte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porque, ao dormir, a pessoa: </a:t>
            </a:r>
            <a:endParaRPr lang="pt-BR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(1) está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inconsciente do que se passa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ao redor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endParaRPr lang="pt-BR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2) está em inatividade e </a:t>
            </a:r>
            <a:endParaRPr lang="pt-BR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3) descansa na esperança de despertar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Mt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9:24).</a:t>
            </a:r>
          </a:p>
        </p:txBody>
      </p:sp>
    </p:spTree>
    <p:extLst>
      <p:ext uri="{BB962C8B-B14F-4D97-AF65-F5344CB8AC3E}">
        <p14:creationId xmlns:p14="http://schemas.microsoft.com/office/powerpoint/2010/main" val="32370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11061" y="2928113"/>
            <a:ext cx="9040039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C00000"/>
                </a:solidFill>
              </a:rPr>
              <a:t>...Àqueles </a:t>
            </a:r>
            <a:r>
              <a:rPr lang="pt-BR" b="1" i="1" dirty="0">
                <a:solidFill>
                  <a:srgbClr val="C00000"/>
                </a:solidFill>
              </a:rPr>
              <a:t>que O aceitarem, Jesus prometeu </a:t>
            </a:r>
            <a:r>
              <a:rPr lang="pt-BR" b="1" i="1" dirty="0" err="1">
                <a:solidFill>
                  <a:srgbClr val="C00000"/>
                </a:solidFill>
              </a:rPr>
              <a:t>ressuscitálos</a:t>
            </a:r>
            <a:r>
              <a:rPr lang="pt-BR" b="1" i="1" dirty="0">
                <a:solidFill>
                  <a:srgbClr val="C00000"/>
                </a:solidFill>
              </a:rPr>
              <a:t> por ocasião de Sua segunda vinda </a:t>
            </a:r>
            <a:r>
              <a:rPr lang="pt-BR" b="1" i="1" dirty="0" smtClean="0">
                <a:solidFill>
                  <a:srgbClr val="C00000"/>
                </a:solidFill>
              </a:rPr>
              <a:t>.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0119" y="6113348"/>
            <a:ext cx="114517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28</a:t>
            </a:r>
            <a:r>
              <a:rPr lang="pt-BR" sz="1300" b="1" i="1" dirty="0" smtClean="0">
                <a:solidFill>
                  <a:schemeClr val="bg1"/>
                </a:solidFill>
              </a:rPr>
              <a:t>Não </a:t>
            </a:r>
            <a:r>
              <a:rPr lang="pt-BR" sz="1300" b="1" i="1" dirty="0">
                <a:solidFill>
                  <a:schemeClr val="bg1"/>
                </a:solidFill>
              </a:rPr>
              <a:t>vos maravilheis disto; porque vem a hora em que todos os que estão nos sepulcros ouvirão a sua voz.</a:t>
            </a:r>
          </a:p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29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os que fizeram o bem sairão para a ressurreição da vida; e os que fizeram o mal para a ressurreição da </a:t>
            </a:r>
            <a:r>
              <a:rPr lang="pt-BR" sz="1300" b="1" i="1" dirty="0" smtClean="0">
                <a:solidFill>
                  <a:schemeClr val="bg1"/>
                </a:solidFill>
              </a:rPr>
              <a:t>condenação. João </a:t>
            </a:r>
            <a:r>
              <a:rPr lang="pt-BR" sz="1300" b="1" i="1" dirty="0">
                <a:solidFill>
                  <a:schemeClr val="bg1"/>
                </a:solidFill>
              </a:rPr>
              <a:t>5:28</a:t>
            </a:r>
            <a:r>
              <a:rPr lang="pt-BR" sz="1300" b="1" i="1" dirty="0" smtClean="0">
                <a:solidFill>
                  <a:schemeClr val="bg1"/>
                </a:solidFill>
              </a:rPr>
              <a:t>, 29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23925" y="3387512"/>
            <a:ext cx="10344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1790" y="1845424"/>
            <a:ext cx="10608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5556D"/>
                </a:solidFill>
              </a:rPr>
              <a:t>6</a:t>
            </a:r>
            <a:r>
              <a:rPr lang="pt-BR" sz="2800" b="1" dirty="0" smtClean="0"/>
              <a:t> </a:t>
            </a:r>
            <a:r>
              <a:rPr lang="pt-BR" sz="2800" b="1" dirty="0"/>
              <a:t>| Quando os seres humanos despertarão para receber a </a:t>
            </a:r>
            <a:r>
              <a:rPr lang="pt-BR" sz="2800" b="1" dirty="0" smtClean="0"/>
              <a:t>recompensa </a:t>
            </a:r>
            <a:r>
              <a:rPr lang="pt-BR" sz="2800" b="1" dirty="0"/>
              <a:t>de </a:t>
            </a:r>
            <a:r>
              <a:rPr lang="pt-BR" sz="2800" b="1" dirty="0" smtClean="0"/>
              <a:t>sua vida </a:t>
            </a:r>
            <a:r>
              <a:rPr lang="pt-BR" sz="2800" b="1" dirty="0"/>
              <a:t>(salvação ou perdição)? </a:t>
            </a:r>
            <a:r>
              <a:rPr lang="pt-BR" sz="2800" i="1" dirty="0"/>
              <a:t>João 5:28, 29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66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4298" y="1839877"/>
            <a:ext cx="7054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Àqueles que O aceitarem, Jesus prometeu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ressuscitálos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por ocasião de Sua segunda vinda </a:t>
            </a:r>
            <a:endParaRPr lang="pt-B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Jo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6:54). Ele recompensará “a cada um segundo as suas obras”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22:12). Por isso são bem-aventurados os que morrem na esperança deixada por Jesus </a:t>
            </a:r>
            <a:endParaRPr lang="pt-B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14:13). A ressurreição do Senhor Jesus Cristo é a garantia de que Ele tem poder para cumprir o que prometeu (1Co 15:3-26).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20" y="2394614"/>
            <a:ext cx="1576352" cy="156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0119" y="6218123"/>
            <a:ext cx="114517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bg1"/>
                </a:solidFill>
              </a:rPr>
              <a:t>E a morte e o inferno foram lançados no lago de fogo. Esta é a segunda morte</a:t>
            </a:r>
            <a:r>
              <a:rPr lang="pt-BR" sz="1300" b="1" i="1" dirty="0" smtClean="0">
                <a:solidFill>
                  <a:schemeClr val="bg1"/>
                </a:solidFill>
              </a:rPr>
              <a:t>. Apocalipse </a:t>
            </a:r>
            <a:r>
              <a:rPr lang="pt-BR" sz="1300" b="1" i="1" dirty="0">
                <a:solidFill>
                  <a:schemeClr val="bg1"/>
                </a:solidFill>
              </a:rPr>
              <a:t>20:14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1763" y="2064642"/>
            <a:ext cx="9308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5556D"/>
                </a:solidFill>
              </a:rPr>
              <a:t>7</a:t>
            </a:r>
            <a:r>
              <a:rPr lang="pt-BR" sz="3200" b="1" dirty="0" smtClean="0"/>
              <a:t> </a:t>
            </a:r>
            <a:r>
              <a:rPr lang="pt-BR" sz="3200" b="1" dirty="0"/>
              <a:t>| O que Jesus fará com a morte, no </a:t>
            </a:r>
            <a:r>
              <a:rPr lang="pt-BR" sz="3200" b="1" dirty="0" smtClean="0"/>
              <a:t>fim </a:t>
            </a:r>
            <a:r>
              <a:rPr lang="pt-BR" sz="3200" b="1" dirty="0"/>
              <a:t>do milênio? </a:t>
            </a:r>
            <a:endParaRPr lang="pt-BR" sz="3200" b="1" dirty="0" smtClean="0"/>
          </a:p>
          <a:p>
            <a:pPr algn="ctr"/>
            <a:r>
              <a:rPr lang="pt-BR" sz="3200" i="1" dirty="0" smtClean="0"/>
              <a:t>Apocalipse 20:14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481763" y="3141860"/>
            <a:ext cx="951008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200" dirty="0"/>
              <a:t>“Então, a </a:t>
            </a:r>
            <a:r>
              <a:rPr lang="pt-BR" sz="3200" dirty="0" smtClean="0"/>
              <a:t>__________ </a:t>
            </a:r>
            <a:r>
              <a:rPr lang="pt-BR" sz="3200" dirty="0"/>
              <a:t>e o inferno foram </a:t>
            </a:r>
            <a:r>
              <a:rPr lang="pt-BR" sz="3200" dirty="0" smtClean="0"/>
              <a:t>____________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200" dirty="0" smtClean="0"/>
              <a:t>para dentro do </a:t>
            </a:r>
            <a:r>
              <a:rPr lang="pt-BR" sz="3200" dirty="0"/>
              <a:t>lago de </a:t>
            </a:r>
            <a:r>
              <a:rPr lang="pt-BR" sz="3200" dirty="0" smtClean="0"/>
              <a:t>______________. </a:t>
            </a:r>
            <a:r>
              <a:rPr lang="pt-BR" sz="3200" dirty="0"/>
              <a:t>Esta é a </a:t>
            </a:r>
            <a:r>
              <a:rPr lang="pt-BR" sz="3200" dirty="0" smtClean="0"/>
              <a:t>________________ morte</a:t>
            </a:r>
            <a:r>
              <a:rPr lang="pt-BR" sz="3200" dirty="0"/>
              <a:t>, o lago de fogo.”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8921363" y="3243746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LANÇADOS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58788" y="3243746"/>
            <a:ext cx="895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MORTE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68663" y="3799546"/>
            <a:ext cx="747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FOGO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83259" y="4304159"/>
            <a:ext cx="113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SEGUNDA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8524" y="2306602"/>
            <a:ext cx="7730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Novamente, é importante salientar que, se o inferno aqui referido fosse um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local onde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houvesse punição com fogo, o texto acima não faria sentido. No entanto, quando se compreende que ele se refere à sepultura, tudo fica claro: a morte e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a sepultura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serão aniquiladas para sempre.</a:t>
            </a:r>
          </a:p>
        </p:txBody>
      </p:sp>
    </p:spTree>
    <p:extLst>
      <p:ext uri="{BB962C8B-B14F-4D97-AF65-F5344CB8AC3E}">
        <p14:creationId xmlns:p14="http://schemas.microsoft.com/office/powerpoint/2010/main" val="11638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01454" y="2928113"/>
            <a:ext cx="265925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C00000"/>
                </a:solidFill>
              </a:rPr>
              <a:t>...não </a:t>
            </a:r>
            <a:r>
              <a:rPr lang="pt-BR" b="1" i="1" dirty="0">
                <a:solidFill>
                  <a:srgbClr val="C00000"/>
                </a:solidFill>
              </a:rPr>
              <a:t>haverá mais morte.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11827" y="6107925"/>
            <a:ext cx="76385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bg1"/>
                </a:solidFill>
              </a:rPr>
              <a:t>E Deus limpará de seus olhos toda a lágrima; e não haverá mais morte, nem pranto, nem clamor, nem dor; porque já as primeiras coisas são passadas</a:t>
            </a:r>
            <a:r>
              <a:rPr lang="pt-BR" sz="1300" b="1" i="1" dirty="0" smtClean="0">
                <a:solidFill>
                  <a:schemeClr val="bg1"/>
                </a:solidFill>
              </a:rPr>
              <a:t>. Apocalipse </a:t>
            </a:r>
            <a:r>
              <a:rPr lang="pt-BR" sz="1300" b="1" i="1" dirty="0">
                <a:solidFill>
                  <a:schemeClr val="bg1"/>
                </a:solidFill>
              </a:rPr>
              <a:t>21:4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52575" y="3387512"/>
            <a:ext cx="8782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2719" y="1845424"/>
            <a:ext cx="9236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5556D"/>
                </a:solidFill>
              </a:rPr>
              <a:t>8</a:t>
            </a:r>
            <a:r>
              <a:rPr lang="pt-BR" sz="3200" b="1" dirty="0" smtClean="0"/>
              <a:t> </a:t>
            </a:r>
            <a:r>
              <a:rPr lang="pt-BR" sz="3200" b="1" dirty="0"/>
              <a:t>| O que acontecerá com a morte no novo céu e na nova terra </a:t>
            </a:r>
            <a:r>
              <a:rPr lang="pt-BR" sz="3200" b="1" dirty="0" smtClean="0"/>
              <a:t>prometidos por </a:t>
            </a:r>
            <a:r>
              <a:rPr lang="en-US" sz="3200" b="1" dirty="0" smtClean="0"/>
              <a:t>Jesus</a:t>
            </a:r>
            <a:r>
              <a:rPr lang="en-US" sz="3200" b="1" dirty="0"/>
              <a:t>? </a:t>
            </a:r>
            <a:r>
              <a:rPr lang="en-US" sz="3200" i="1" dirty="0" err="1"/>
              <a:t>Apocalipse</a:t>
            </a:r>
            <a:r>
              <a:rPr lang="en-US" sz="3200" i="1" dirty="0"/>
              <a:t> 21:4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95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2125627"/>
            <a:ext cx="72104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Aceitar Cristo não nos livra do sofrimento deste mundo. Mais cedo ou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mais tarde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, praticamente todos ficaremos doentes e morreremos. Mas Ele prometeu que, a partir do dia de Sua segunda vinda, todas as nossas tristezas deixarão de existir. Dor, doença, morte, luto e todo sofrimento serão eliminados para sempre da existência daqueles que forem salvos e que viverão eternamente com Cristo.</a:t>
            </a:r>
          </a:p>
        </p:txBody>
      </p:sp>
    </p:spTree>
    <p:extLst>
      <p:ext uri="{BB962C8B-B14F-4D97-AF65-F5344CB8AC3E}">
        <p14:creationId xmlns:p14="http://schemas.microsoft.com/office/powerpoint/2010/main" val="25926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25922" y="2182312"/>
            <a:ext cx="4546734" cy="3121207"/>
          </a:xfrm>
          <a:prstGeom prst="rect">
            <a:avLst/>
          </a:prstGeom>
          <a:solidFill>
            <a:srgbClr val="B3C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23687" y="2447698"/>
            <a:ext cx="39512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5556D"/>
                </a:solidFill>
              </a:rPr>
              <a:t>MEU COMPROMISSO:</a:t>
            </a:r>
          </a:p>
          <a:p>
            <a:pPr algn="ctr"/>
            <a:endParaRPr lang="en-US" b="1" dirty="0"/>
          </a:p>
          <a:p>
            <a:pPr algn="ctr"/>
            <a:r>
              <a:rPr lang="pt-BR" b="1" dirty="0"/>
              <a:t>Entendi que a morte é um estado de inconsciência até o momento </a:t>
            </a:r>
            <a:r>
              <a:rPr lang="pt-BR" b="1" dirty="0" smtClean="0"/>
              <a:t>da segunda </a:t>
            </a:r>
            <a:r>
              <a:rPr lang="pt-BR" b="1" dirty="0"/>
              <a:t>vinda de Cristo. Eu me comprometo a andar com Jesus a </a:t>
            </a:r>
            <a:r>
              <a:rPr lang="pt-BR" b="1" dirty="0" smtClean="0"/>
              <a:t>fim </a:t>
            </a:r>
            <a:r>
              <a:rPr lang="pt-BR" b="1" dirty="0"/>
              <a:t>de </a:t>
            </a:r>
            <a:r>
              <a:rPr lang="pt-BR" b="1" dirty="0" smtClean="0"/>
              <a:t>que, caso </a:t>
            </a:r>
            <a:r>
              <a:rPr lang="pt-BR" b="1" dirty="0"/>
              <a:t>não esteja vivo por ocasião de Sua vinda, possa ser ressuscitado para </a:t>
            </a:r>
            <a:r>
              <a:rPr lang="pt-BR" b="1" dirty="0" smtClean="0"/>
              <a:t>a </a:t>
            </a:r>
            <a:r>
              <a:rPr lang="en-US" b="1" dirty="0" err="1" smtClean="0"/>
              <a:t>vida</a:t>
            </a:r>
            <a:r>
              <a:rPr lang="en-US" b="1" dirty="0" smtClean="0"/>
              <a:t> </a:t>
            </a:r>
            <a:r>
              <a:rPr lang="en-US" b="1" dirty="0" err="1"/>
              <a:t>eterna</a:t>
            </a:r>
            <a:r>
              <a:rPr lang="en-US" b="1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02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773" y="1487452"/>
            <a:ext cx="773035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“Só não tem jeito para a morte.” O ditado popular é repetido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para dar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esperança a quem está lidando com um problema aparentemente insolúvel. Sim, tudo teria solução e conserto, “só a morte não tem jeito nem conserto”, reafirma outra versão do provérbio.</a:t>
            </a:r>
          </a:p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 morte de uma pessoa amada pode significar também a morte de uma pessoa em vida. Pais e mães que perderam um filho, companheiros de toda uma vida separados repentinamente e crianças desamparadas porque o fim chegou para um de seus genitores são exemplos daqueles cuja vida costuma ficar muito sombria e triste depois do falecimento de quem mais amavam. No entanto, a Bíblia contém uma revelação de Deus sobre o fim da morte. Sim, a morte tem jeito! Há solução para o insolúvel problema da morte! Um dia as pessoas não vão mais morrer, e os que morreram voltarão a viver! No Apocalipse, há uma maravilhosa descrição da ressurreição dos mortos e do fim da morte. Acompanhe este estudo e descubra a esperança que Deus provê para todos os que já sentiram um aperto no coração ao deixar alguém querido no cemitério.</a:t>
            </a:r>
          </a:p>
        </p:txBody>
      </p:sp>
    </p:spTree>
    <p:extLst>
      <p:ext uri="{BB962C8B-B14F-4D97-AF65-F5344CB8AC3E}">
        <p14:creationId xmlns:p14="http://schemas.microsoft.com/office/powerpoint/2010/main" val="18325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90198" y="2928113"/>
            <a:ext cx="668176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Jesus tem as chaves da morte e da sepultura, capacitando-O </a:t>
            </a:r>
            <a:endParaRPr lang="pt-BR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a </a:t>
            </a:r>
            <a:r>
              <a:rPr lang="pt-BR" b="1" dirty="0">
                <a:solidFill>
                  <a:srgbClr val="C00000"/>
                </a:solidFill>
              </a:rPr>
              <a:t>abri-las e chamar à vida eterna os salvos por ocasião de Sua vinda.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8689" y="6207953"/>
            <a:ext cx="114517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bg1"/>
                </a:solidFill>
              </a:rPr>
              <a:t>E o que vivo e fui morto, mas eis aqui estou vivo para todo o sempre. Amém. E tenho as chaves da morte e do </a:t>
            </a:r>
            <a:r>
              <a:rPr lang="pt-BR" sz="1300" b="1" i="1" dirty="0" smtClean="0">
                <a:solidFill>
                  <a:schemeClr val="bg1"/>
                </a:solidFill>
              </a:rPr>
              <a:t>inferno. Apocalipse </a:t>
            </a:r>
            <a:r>
              <a:rPr lang="pt-BR" sz="1300" b="1" i="1" dirty="0">
                <a:solidFill>
                  <a:schemeClr val="bg1"/>
                </a:solidFill>
              </a:rPr>
              <a:t>1:18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23975" y="3387512"/>
            <a:ext cx="960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3668" y="2343338"/>
            <a:ext cx="9924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5556D"/>
                </a:solidFill>
              </a:rPr>
              <a:t>1</a:t>
            </a:r>
            <a:r>
              <a:rPr lang="pt-BR" sz="3200" b="1" dirty="0"/>
              <a:t> | O que Jesus </a:t>
            </a:r>
            <a:r>
              <a:rPr lang="pt-BR" sz="3200" b="1" dirty="0" smtClean="0"/>
              <a:t>afirmou </a:t>
            </a:r>
            <a:r>
              <a:rPr lang="pt-BR" sz="3200" b="1" dirty="0"/>
              <a:t>poder controlar? </a:t>
            </a:r>
            <a:r>
              <a:rPr lang="pt-BR" sz="3200" i="1" dirty="0"/>
              <a:t>Apocalipse 1:18</a:t>
            </a:r>
            <a:endParaRPr lang="en-US" sz="3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323975" y="3795569"/>
            <a:ext cx="960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7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6573" y="1868452"/>
            <a:ext cx="77779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Ao contrário do que muitos pensam, a palavra “inferno” nesse texto não tem relação alguma com a ideia de um lugar em que os maus supostamente passariam a eternidade, em meio a fogo e enxofre. A palavra para “inferno” nas línguas bíblicas significa “sepultura”. Assim, o texto encontra sua plena expressão ao apresentar o fato de que Jesus tem as chaves da morte e da sepultura, capacitando-O a abri-las e chamar à vida eterna os salvos por ocasião de Sua vinda.</a:t>
            </a:r>
          </a:p>
        </p:txBody>
      </p:sp>
    </p:spTree>
    <p:extLst>
      <p:ext uri="{BB962C8B-B14F-4D97-AF65-F5344CB8AC3E}">
        <p14:creationId xmlns:p14="http://schemas.microsoft.com/office/powerpoint/2010/main" val="35353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91097" y="6107925"/>
            <a:ext cx="66098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bg1"/>
                </a:solidFill>
              </a:rPr>
              <a:t>E formou o Senhor Deus o homem do pó da terra, e soprou em suas narinas o fôlego da vida; e o homem foi feito alma </a:t>
            </a:r>
            <a:r>
              <a:rPr lang="pt-BR" sz="1300" b="1" i="1" dirty="0" smtClean="0">
                <a:solidFill>
                  <a:schemeClr val="bg1"/>
                </a:solidFill>
              </a:rPr>
              <a:t>vivente. Gênesis </a:t>
            </a:r>
            <a:r>
              <a:rPr lang="pt-BR" sz="1300" b="1" i="1" dirty="0">
                <a:solidFill>
                  <a:schemeClr val="bg1"/>
                </a:solidFill>
              </a:rPr>
              <a:t>2:7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6330" y="1871376"/>
            <a:ext cx="10039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5556D"/>
                </a:solidFill>
              </a:rPr>
              <a:t>2</a:t>
            </a:r>
            <a:r>
              <a:rPr lang="pt-BR" sz="3200" b="1" dirty="0" smtClean="0"/>
              <a:t> </a:t>
            </a:r>
            <a:r>
              <a:rPr lang="pt-BR" sz="3200" b="1" dirty="0"/>
              <a:t>| Como é apresentada a criação do homem? </a:t>
            </a:r>
            <a:r>
              <a:rPr lang="pt-BR" sz="3200" i="1" dirty="0"/>
              <a:t>Gênesis 2:7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116330" y="2612367"/>
            <a:ext cx="10048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200" dirty="0"/>
              <a:t>“Então, formou o Senhor Deus ao homem do </a:t>
            </a:r>
            <a:r>
              <a:rPr lang="pt-BR" sz="3200" dirty="0" smtClean="0"/>
              <a:t>_____________ e </a:t>
            </a:r>
            <a:r>
              <a:rPr lang="pt-BR" sz="3200" dirty="0"/>
              <a:t>lhe </a:t>
            </a:r>
            <a:r>
              <a:rPr lang="pt-BR" sz="3200" dirty="0" smtClean="0"/>
              <a:t>soprou nas </a:t>
            </a:r>
            <a:r>
              <a:rPr lang="pt-BR" sz="3200" dirty="0"/>
              <a:t>narinas </a:t>
            </a:r>
            <a:r>
              <a:rPr lang="pt-BR" sz="3200" dirty="0" smtClean="0"/>
              <a:t>______________, </a:t>
            </a:r>
            <a:r>
              <a:rPr lang="pt-BR" sz="3200" dirty="0"/>
              <a:t>e o homem </a:t>
            </a:r>
            <a:r>
              <a:rPr lang="pt-BR" sz="3200" dirty="0" smtClean="0"/>
              <a:t>passou </a:t>
            </a:r>
            <a:r>
              <a:rPr lang="pt-BR" sz="3200" dirty="0"/>
              <a:t>a </a:t>
            </a:r>
            <a:r>
              <a:rPr lang="pt-BR" sz="3200" dirty="0" smtClean="0"/>
              <a:t>__________ </a:t>
            </a:r>
            <a:r>
              <a:rPr lang="pt-BR" sz="3200" dirty="0"/>
              <a:t>alma vivente.”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944400" y="3205646"/>
            <a:ext cx="147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PÓ DA TERRA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782977" y="3205646"/>
            <a:ext cx="181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FÔLEGO DA VIDA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82925" y="3675425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373" y="2049427"/>
            <a:ext cx="72731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O ser humano, de acordo com a Bíblia, não tem uma alma, mas é uma alma vivente. Além disso, o “espírito” ou “fôlego de vida” não se trata de uma entidade viva independente do corpo, mas corresponde ao dom da vida concedido por Deus às Suas criaturas, porque o fôlego é o sinal vital de existência.</a:t>
            </a:r>
          </a:p>
        </p:txBody>
      </p:sp>
    </p:spTree>
    <p:extLst>
      <p:ext uri="{BB962C8B-B14F-4D97-AF65-F5344CB8AC3E}">
        <p14:creationId xmlns:p14="http://schemas.microsoft.com/office/powerpoint/2010/main" val="38576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2C0CE"/>
            </a:gs>
            <a:gs pos="90259">
              <a:srgbClr val="A2C0CE"/>
            </a:gs>
            <a:gs pos="83000">
              <a:srgbClr val="A2C0CE"/>
            </a:gs>
            <a:gs pos="100000">
              <a:srgbClr val="A2C0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41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38697" y="6107925"/>
            <a:ext cx="66098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dirty="0">
                <a:solidFill>
                  <a:schemeClr val="bg1"/>
                </a:solidFill>
              </a:rPr>
              <a:t>Eis que todas as almas são minhas; como o é a alma do pai, assim também a alma do filho é minha: a alma que pecar, essa morrerá</a:t>
            </a:r>
            <a:r>
              <a:rPr lang="pt-BR" sz="1300" b="1" i="1" dirty="0" smtClean="0">
                <a:solidFill>
                  <a:schemeClr val="bg1"/>
                </a:solidFill>
              </a:rPr>
              <a:t>. Ezequiel </a:t>
            </a:r>
            <a:r>
              <a:rPr lang="pt-BR" sz="1300" b="1" i="1" dirty="0">
                <a:solidFill>
                  <a:schemeClr val="bg1"/>
                </a:solidFill>
              </a:rPr>
              <a:t>18:4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7844" y="1829141"/>
            <a:ext cx="9001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5556D"/>
                </a:solidFill>
              </a:rPr>
              <a:t>3</a:t>
            </a:r>
            <a:r>
              <a:rPr lang="pt-BR" sz="3200" b="1" dirty="0" smtClean="0"/>
              <a:t> | </a:t>
            </a:r>
            <a:r>
              <a:rPr lang="pt-BR" sz="3200" b="1" dirty="0"/>
              <a:t>Qual é a condição humana segundo a Bíblia? </a:t>
            </a:r>
            <a:endParaRPr lang="pt-BR" sz="3200" b="1" dirty="0" smtClean="0"/>
          </a:p>
          <a:p>
            <a:r>
              <a:rPr lang="pt-BR" sz="3200" b="1" i="1" dirty="0"/>
              <a:t> </a:t>
            </a:r>
            <a:r>
              <a:rPr lang="pt-BR" sz="3200" b="1" i="1" dirty="0" smtClean="0"/>
              <a:t>      </a:t>
            </a:r>
            <a:r>
              <a:rPr lang="pt-BR" sz="3200" i="1" dirty="0" smtClean="0"/>
              <a:t>Ezequiel </a:t>
            </a:r>
            <a:r>
              <a:rPr lang="pt-BR" sz="3200" i="1" dirty="0"/>
              <a:t>18:4</a:t>
            </a:r>
            <a:endParaRPr lang="pt-BR" sz="3200" b="1" dirty="0" smtClean="0"/>
          </a:p>
          <a:p>
            <a:r>
              <a:rPr lang="pt-BR" sz="3200" b="1" i="1" dirty="0"/>
              <a:t> </a:t>
            </a:r>
            <a:r>
              <a:rPr lang="pt-BR" sz="3200" b="1" i="1" dirty="0" smtClean="0"/>
              <a:t>     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37844" y="2742787"/>
            <a:ext cx="9801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□</a:t>
            </a:r>
            <a:r>
              <a:rPr lang="en-US" sz="3200" dirty="0" smtClean="0"/>
              <a:t> </a:t>
            </a:r>
            <a:r>
              <a:rPr lang="pt-BR" sz="3200" dirty="0"/>
              <a:t>A alma humana é imortal</a:t>
            </a:r>
            <a:r>
              <a:rPr lang="pt-BR" sz="3200" dirty="0" smtClean="0"/>
              <a:t>.</a:t>
            </a:r>
            <a:r>
              <a:rPr lang="en-US" sz="3200" dirty="0" smtClean="0"/>
              <a:t>          </a:t>
            </a:r>
          </a:p>
          <a:p>
            <a:r>
              <a:rPr lang="en-US" sz="4800" dirty="0" smtClean="0"/>
              <a:t>□</a:t>
            </a:r>
            <a:r>
              <a:rPr lang="en-US" sz="3200" dirty="0" smtClean="0"/>
              <a:t> </a:t>
            </a:r>
            <a:r>
              <a:rPr lang="pt-BR" sz="3200" dirty="0"/>
              <a:t>A alma humana morre como consequência do pecado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163350" y="374715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5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57"/>
            <a:ext cx="5038344" cy="638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750" y="1982752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Deus criou a humanidade para ser imortal. A morte não era a vontade de Deus para 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ser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humano recém-criado. Ela é o resultado da desobediência (pecado) da humanidade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Gn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2:17). Porque todos os seres humanos pecaram, todos se tornaram mortais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Rm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5:12). A “alma”, palavra usada na Bíblia para se referir a um ser vivo, humano ou animal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Gn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2:7;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Lv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11:46), morre como consequência do pecado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Ez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18:20); mas o inimigo quer fazer as pessoas acreditarem que têm a imortalidade independentemente de Deus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Gn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3:4).</a:t>
            </a:r>
          </a:p>
        </p:txBody>
      </p:sp>
    </p:spTree>
    <p:extLst>
      <p:ext uri="{BB962C8B-B14F-4D97-AF65-F5344CB8AC3E}">
        <p14:creationId xmlns:p14="http://schemas.microsoft.com/office/powerpoint/2010/main" val="26098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5877</TotalTime>
  <Words>1607</Words>
  <Application>Microsoft Office PowerPoint</Application>
  <PresentationFormat>Widescreen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Suzana Lima</cp:lastModifiedBy>
  <cp:revision>206</cp:revision>
  <dcterms:created xsi:type="dcterms:W3CDTF">2019-02-15T00:40:10Z</dcterms:created>
  <dcterms:modified xsi:type="dcterms:W3CDTF">2019-03-01T12:13:34Z</dcterms:modified>
</cp:coreProperties>
</file>