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476" r:id="rId4"/>
    <p:sldId id="360" r:id="rId5"/>
    <p:sldId id="358" r:id="rId6"/>
    <p:sldId id="477" r:id="rId7"/>
    <p:sldId id="478" r:id="rId8"/>
    <p:sldId id="479" r:id="rId9"/>
    <p:sldId id="480" r:id="rId10"/>
    <p:sldId id="481" r:id="rId11"/>
    <p:sldId id="482" r:id="rId12"/>
    <p:sldId id="483" r:id="rId13"/>
    <p:sldId id="484" r:id="rId14"/>
    <p:sldId id="485" r:id="rId15"/>
    <p:sldId id="486" r:id="rId16"/>
    <p:sldId id="487" r:id="rId17"/>
    <p:sldId id="488" r:id="rId18"/>
    <p:sldId id="489" r:id="rId19"/>
    <p:sldId id="490" r:id="rId20"/>
    <p:sldId id="491" r:id="rId21"/>
    <p:sldId id="492" r:id="rId22"/>
    <p:sldId id="493" r:id="rId23"/>
    <p:sldId id="494" r:id="rId24"/>
    <p:sldId id="495" r:id="rId25"/>
    <p:sldId id="496" r:id="rId26"/>
    <p:sldId id="49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B5A4"/>
    <a:srgbClr val="B6CABE"/>
    <a:srgbClr val="A3BDAD"/>
    <a:srgbClr val="E2CCC4"/>
    <a:srgbClr val="9E644F"/>
    <a:srgbClr val="BEBDD5"/>
    <a:srgbClr val="ACABC9"/>
    <a:srgbClr val="8887B3"/>
    <a:srgbClr val="D4D3E3"/>
    <a:srgbClr val="D3D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5CF8B-C93B-40CE-A2FE-1B18DDFEDA50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BBC80-F9DE-4DCE-BDC4-EE5C6798C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6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8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7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5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36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2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7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2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2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4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7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8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oc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2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A3BDAD"/>
            </a:gs>
            <a:gs pos="90259">
              <a:srgbClr val="A3BDAD"/>
            </a:gs>
            <a:gs pos="83000">
              <a:srgbClr val="A3BDAD"/>
            </a:gs>
            <a:gs pos="100000">
              <a:srgbClr val="A3BD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538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598227" y="3157813"/>
            <a:ext cx="6551409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Permaneceram mortos </a:t>
            </a:r>
            <a:r>
              <a:rPr lang="pt-BR" b="1" dirty="0">
                <a:solidFill>
                  <a:srgbClr val="C00000"/>
                </a:solidFill>
              </a:rPr>
              <a:t>até o fim do milênio, quando </a:t>
            </a:r>
            <a:r>
              <a:rPr lang="pt-BR" b="1" dirty="0" smtClean="0">
                <a:solidFill>
                  <a:srgbClr val="C00000"/>
                </a:solidFill>
              </a:rPr>
              <a:t>ressuscitaram</a:t>
            </a:r>
          </a:p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para </a:t>
            </a:r>
            <a:r>
              <a:rPr lang="pt-BR" b="1" dirty="0">
                <a:solidFill>
                  <a:srgbClr val="C00000"/>
                </a:solidFill>
              </a:rPr>
              <a:t>receber a recompensa final de seus </a:t>
            </a:r>
            <a:r>
              <a:rPr lang="pt-BR" b="1" dirty="0" smtClean="0">
                <a:solidFill>
                  <a:srgbClr val="C00000"/>
                </a:solidFill>
              </a:rPr>
              <a:t>pecados.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0114" y="6207953"/>
            <a:ext cx="1145177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i="1" dirty="0">
                <a:solidFill>
                  <a:schemeClr val="bg1"/>
                </a:solidFill>
              </a:rPr>
              <a:t>Mas os outros mortos não reviveram, até que os mil anos se acabaram. Esta é a primeira </a:t>
            </a:r>
            <a:r>
              <a:rPr lang="pt-BR" sz="1300" b="1" i="1" dirty="0" smtClean="0">
                <a:solidFill>
                  <a:schemeClr val="bg1"/>
                </a:solidFill>
              </a:rPr>
              <a:t>ressurreição. Apocalipse </a:t>
            </a:r>
            <a:r>
              <a:rPr lang="pt-BR" sz="1300" b="1" i="1" dirty="0">
                <a:solidFill>
                  <a:schemeClr val="bg1"/>
                </a:solidFill>
              </a:rPr>
              <a:t>20:5</a:t>
            </a:r>
            <a:endParaRPr lang="en-US" sz="1300" b="1" i="1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332411" y="3617212"/>
            <a:ext cx="88130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38"/>
            <a:ext cx="5038344" cy="6392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0824" y="2075124"/>
            <a:ext cx="91091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11613E"/>
                </a:solidFill>
              </a:rPr>
              <a:t>4</a:t>
            </a:r>
            <a:r>
              <a:rPr lang="pt-BR" sz="3200" b="1" dirty="0" smtClean="0"/>
              <a:t> | </a:t>
            </a:r>
            <a:r>
              <a:rPr lang="pt-BR" sz="3200" b="1" dirty="0"/>
              <a:t>O que acontecerá com os ímpios </a:t>
            </a:r>
            <a:r>
              <a:rPr lang="pt-BR" sz="3200" b="1" dirty="0" smtClean="0"/>
              <a:t>mortos quando </a:t>
            </a:r>
            <a:r>
              <a:rPr lang="pt-BR" sz="3200" b="1" dirty="0"/>
              <a:t>Jesus Cristo voltar? </a:t>
            </a:r>
            <a:r>
              <a:rPr lang="pt-BR" sz="3200" i="1" dirty="0" smtClean="0"/>
              <a:t>Apocalipse </a:t>
            </a:r>
            <a:r>
              <a:rPr lang="en-US" sz="3200" i="1" dirty="0" smtClean="0"/>
              <a:t>20:5</a:t>
            </a:r>
            <a:endParaRPr lang="en-US" sz="32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332411" y="4038182"/>
            <a:ext cx="88130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13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38"/>
            <a:ext cx="5038344" cy="6392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75332" y="2236390"/>
            <a:ext cx="72170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Diferentemente dos fiéis, vivos ou mortos, quem morreu rejeitando a salvação oferecida por Cristo não ressuscitará por ocasião de Sua segunda vinda, mas permanecerá morto até o fim do milênio, quando ressuscitará para receber a recompensa final de seus pecados (ver diagrama “Eventos finais”, p. 110).</a:t>
            </a:r>
          </a:p>
        </p:txBody>
      </p:sp>
    </p:spTree>
    <p:extLst>
      <p:ext uri="{BB962C8B-B14F-4D97-AF65-F5344CB8AC3E}">
        <p14:creationId xmlns:p14="http://schemas.microsoft.com/office/powerpoint/2010/main" val="149089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A3BDAD"/>
            </a:gs>
            <a:gs pos="90259">
              <a:srgbClr val="A3BDAD"/>
            </a:gs>
            <a:gs pos="83000">
              <a:srgbClr val="A3BDAD"/>
            </a:gs>
            <a:gs pos="100000">
              <a:srgbClr val="A3BD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538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521182" y="6107925"/>
            <a:ext cx="9296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i="1" dirty="0">
                <a:solidFill>
                  <a:schemeClr val="bg1"/>
                </a:solidFill>
              </a:rPr>
              <a:t>Bem-aventurado e santo aquele que tem parte na primeira ressurreição; sobre estes não tem poder a segunda morte; mas serão sacerdotes de Deus e de Cristo, e reinarão com ele mil </a:t>
            </a:r>
            <a:r>
              <a:rPr lang="pt-BR" sz="1300" b="1" i="1" dirty="0" smtClean="0">
                <a:solidFill>
                  <a:schemeClr val="bg1"/>
                </a:solidFill>
              </a:rPr>
              <a:t>anos. Apocalipse </a:t>
            </a:r>
            <a:r>
              <a:rPr lang="pt-BR" sz="1300" b="1" i="1" dirty="0">
                <a:solidFill>
                  <a:schemeClr val="bg1"/>
                </a:solidFill>
              </a:rPr>
              <a:t>20:6</a:t>
            </a:r>
            <a:endParaRPr lang="en-US" sz="1300" b="1" i="1" dirty="0">
              <a:solidFill>
                <a:schemeClr val="bg1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38"/>
            <a:ext cx="5038344" cy="6392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5404" y="1651373"/>
            <a:ext cx="10947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11613E"/>
                </a:solidFill>
              </a:rPr>
              <a:t>5</a:t>
            </a:r>
            <a:r>
              <a:rPr lang="pt-BR" sz="2800" b="1" dirty="0" smtClean="0"/>
              <a:t> </a:t>
            </a:r>
            <a:r>
              <a:rPr lang="pt-BR" sz="2800" b="1" dirty="0"/>
              <a:t>| Para onde </a:t>
            </a:r>
            <a:r>
              <a:rPr lang="pt-BR" sz="3200" b="1" dirty="0"/>
              <a:t>irão</a:t>
            </a:r>
            <a:r>
              <a:rPr lang="pt-BR" sz="2800" b="1" dirty="0"/>
              <a:t> os salvos após a vinda de Cristo e </a:t>
            </a:r>
            <a:r>
              <a:rPr lang="pt-BR" sz="2800" b="1" dirty="0" smtClean="0"/>
              <a:t>quanto tempo permanecerão </a:t>
            </a:r>
            <a:r>
              <a:rPr lang="en-US" sz="2800" b="1" dirty="0" err="1" smtClean="0"/>
              <a:t>ali</a:t>
            </a:r>
            <a:r>
              <a:rPr lang="en-US" sz="2800" b="1" dirty="0"/>
              <a:t>? </a:t>
            </a:r>
            <a:r>
              <a:rPr lang="en-US" sz="2800" i="1" dirty="0" err="1"/>
              <a:t>Apocalipse</a:t>
            </a:r>
            <a:r>
              <a:rPr lang="en-US" sz="2800" i="1" dirty="0"/>
              <a:t> 20:6. </a:t>
            </a:r>
            <a:r>
              <a:rPr lang="en-US" sz="2800" b="1" dirty="0" err="1"/>
              <a:t>Assinale</a:t>
            </a:r>
            <a:r>
              <a:rPr lang="en-US" sz="2800" b="1" dirty="0"/>
              <a:t> a </a:t>
            </a:r>
            <a:r>
              <a:rPr lang="en-US" sz="2800" b="1" dirty="0" err="1" smtClean="0"/>
              <a:t>alternativa</a:t>
            </a:r>
            <a:r>
              <a:rPr lang="en-US" sz="2800" b="1" dirty="0" smtClean="0"/>
              <a:t> </a:t>
            </a:r>
            <a:r>
              <a:rPr lang="en-US" sz="2800" b="1" dirty="0" err="1"/>
              <a:t>correta</a:t>
            </a:r>
            <a:r>
              <a:rPr lang="en-US" sz="2800" b="1" dirty="0" smtClean="0"/>
              <a:t>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95404" y="2667036"/>
            <a:ext cx="80933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□</a:t>
            </a:r>
            <a:r>
              <a:rPr lang="en-US" sz="2800" dirty="0" smtClean="0"/>
              <a:t> </a:t>
            </a:r>
            <a:r>
              <a:rPr lang="pt-BR" sz="2800" dirty="0"/>
              <a:t>Irão para o Céu e reinarão com Cristo por mil anos</a:t>
            </a:r>
            <a:r>
              <a:rPr lang="en-US" sz="2800" dirty="0" smtClean="0"/>
              <a:t>.         </a:t>
            </a:r>
          </a:p>
          <a:p>
            <a:r>
              <a:rPr lang="en-US" sz="4400" dirty="0" smtClean="0"/>
              <a:t>□</a:t>
            </a:r>
            <a:r>
              <a:rPr lang="en-US" sz="2800" dirty="0" smtClean="0"/>
              <a:t> </a:t>
            </a:r>
            <a:r>
              <a:rPr lang="en-US" sz="2800" dirty="0" err="1"/>
              <a:t>Ficarão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Terra </a:t>
            </a:r>
            <a:r>
              <a:rPr lang="en-US" sz="2800" dirty="0" err="1"/>
              <a:t>eternamente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821313" y="2897719"/>
            <a:ext cx="267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10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38"/>
            <a:ext cx="5038344" cy="6392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5001" y="2358310"/>
            <a:ext cx="66683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Os salvos, ressuscitados ou transformados na segunda vinda de Cristo, 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serão arrebatados 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para encontrar com o Senhor nos ares (1Ts 4:17) e reinarão 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com Cristo 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durante um período de mil anos.</a:t>
            </a:r>
          </a:p>
        </p:txBody>
      </p:sp>
    </p:spTree>
    <p:extLst>
      <p:ext uri="{BB962C8B-B14F-4D97-AF65-F5344CB8AC3E}">
        <p14:creationId xmlns:p14="http://schemas.microsoft.com/office/powerpoint/2010/main" val="375677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A3BDAD"/>
            </a:gs>
            <a:gs pos="90259">
              <a:srgbClr val="A3BDAD"/>
            </a:gs>
            <a:gs pos="83000">
              <a:srgbClr val="A3BDAD"/>
            </a:gs>
            <a:gs pos="100000">
              <a:srgbClr val="A3BD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538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163526" y="3157813"/>
            <a:ext cx="3420808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i="1" dirty="0" smtClean="0">
                <a:solidFill>
                  <a:srgbClr val="C00000"/>
                </a:solidFill>
              </a:rPr>
              <a:t>Os </a:t>
            </a:r>
            <a:r>
              <a:rPr lang="pt-BR" b="1" i="1" dirty="0">
                <a:solidFill>
                  <a:srgbClr val="C00000"/>
                </a:solidFill>
              </a:rPr>
              <a:t>santos hão de julgar o </a:t>
            </a:r>
            <a:r>
              <a:rPr lang="pt-BR" b="1" i="1" dirty="0" smtClean="0">
                <a:solidFill>
                  <a:srgbClr val="C00000"/>
                </a:solidFill>
              </a:rPr>
              <a:t>mundo.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95250" y="6007898"/>
            <a:ext cx="935736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i="1" dirty="0">
                <a:solidFill>
                  <a:schemeClr val="bg1"/>
                </a:solidFill>
              </a:rPr>
              <a:t>E vi tronos; e assentaram-se sobre eles, e foi-lhes dado o poder de julgar; e vi as almas daqueles que foram degolados pelo testemunho de Jesus, e pela palavra de Deus, e que não adoraram a besta, nem a sua imagem, e não receberam o sinal em suas testas nem em suas mãos; e viveram, e reinaram com Cristo durante mil anos</a:t>
            </a:r>
            <a:r>
              <a:rPr lang="pt-BR" sz="1300" b="1" i="1" dirty="0" smtClean="0">
                <a:solidFill>
                  <a:schemeClr val="bg1"/>
                </a:solidFill>
              </a:rPr>
              <a:t>. Apocalipse </a:t>
            </a:r>
            <a:r>
              <a:rPr lang="pt-BR" sz="1300" b="1" i="1" dirty="0">
                <a:solidFill>
                  <a:schemeClr val="bg1"/>
                </a:solidFill>
              </a:rPr>
              <a:t>20:4</a:t>
            </a:r>
            <a:endParaRPr lang="en-US" sz="1300" b="1" i="1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332411" y="3617212"/>
            <a:ext cx="95271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38"/>
            <a:ext cx="5038344" cy="6392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27587" y="2080595"/>
            <a:ext cx="9736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11613E"/>
                </a:solidFill>
              </a:rPr>
              <a:t>6</a:t>
            </a:r>
            <a:r>
              <a:rPr lang="pt-BR" sz="3200" b="1" dirty="0" smtClean="0"/>
              <a:t> </a:t>
            </a:r>
            <a:r>
              <a:rPr lang="pt-BR" sz="3200" b="1" dirty="0"/>
              <a:t>| Qual será a atividade dos salvos durante os mil anos? </a:t>
            </a:r>
            <a:endParaRPr lang="pt-BR" sz="3200" b="1" dirty="0" smtClean="0"/>
          </a:p>
          <a:p>
            <a:pPr algn="ctr"/>
            <a:r>
              <a:rPr lang="pt-BR" sz="3200" i="1" dirty="0" smtClean="0"/>
              <a:t>Apocalipse </a:t>
            </a:r>
            <a:r>
              <a:rPr lang="pt-BR" sz="3200" i="1" dirty="0"/>
              <a:t>20:4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558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38"/>
            <a:ext cx="5038344" cy="6392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4960" y="1835796"/>
            <a:ext cx="84908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O juízo descrito nesse texto ocorrerá no Céu, ou seja, não se refere à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definição de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salvação ou perdição que já ocorreu na segunda vinda. O juízo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administrado pelos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justos durante o milênio servirá para que não restem dúvidas entre os</a:t>
            </a:r>
          </a:p>
          <a:p>
            <a:pPr algn="ctr"/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seres humanos redimidos e diante do Universo de que o julgamento de Deus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foi justo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. Será nessa ocasião em que “os santos hão de julgar o mundo” (1Co 6:2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). No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juízo executivo, realizado por Deus no fim do milênio, todos os ímpios</a:t>
            </a:r>
          </a:p>
          <a:p>
            <a:pPr algn="ctr"/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ressurgidos na segunda ressurreição serão condenados, tendo o mesmo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destino do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diabo e de seus anjos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Ap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20:12, 13).</a:t>
            </a:r>
          </a:p>
        </p:txBody>
      </p:sp>
    </p:spTree>
    <p:extLst>
      <p:ext uri="{BB962C8B-B14F-4D97-AF65-F5344CB8AC3E}">
        <p14:creationId xmlns:p14="http://schemas.microsoft.com/office/powerpoint/2010/main" val="118924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A3BDAD"/>
            </a:gs>
            <a:gs pos="90259">
              <a:srgbClr val="A3BDAD"/>
            </a:gs>
            <a:gs pos="83000">
              <a:srgbClr val="A3BDAD"/>
            </a:gs>
            <a:gs pos="100000">
              <a:srgbClr val="A3BD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5590903"/>
            <a:ext cx="12192000" cy="1267097"/>
          </a:xfrm>
          <a:prstGeom prst="rect">
            <a:avLst/>
          </a:prstGeom>
          <a:solidFill>
            <a:srgbClr val="538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5732688"/>
            <a:ext cx="11765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baseline="30000" dirty="0" smtClean="0">
                <a:solidFill>
                  <a:schemeClr val="bg1"/>
                </a:solidFill>
              </a:rPr>
              <a:t>23</a:t>
            </a:r>
            <a:r>
              <a:rPr lang="pt-BR" sz="1200" b="1" i="1" dirty="0" smtClean="0">
                <a:solidFill>
                  <a:schemeClr val="bg1"/>
                </a:solidFill>
              </a:rPr>
              <a:t>Observei </a:t>
            </a:r>
            <a:r>
              <a:rPr lang="pt-BR" sz="1200" b="1" i="1" dirty="0">
                <a:solidFill>
                  <a:schemeClr val="bg1"/>
                </a:solidFill>
              </a:rPr>
              <a:t>a terra, e eis que era sem forma e vazia; também os céus, e não tinham a sua luz.</a:t>
            </a:r>
          </a:p>
          <a:p>
            <a:pPr algn="ctr"/>
            <a:r>
              <a:rPr lang="pt-BR" sz="1200" b="1" i="1" baseline="30000" dirty="0" smtClean="0">
                <a:solidFill>
                  <a:schemeClr val="bg1"/>
                </a:solidFill>
              </a:rPr>
              <a:t>24</a:t>
            </a:r>
            <a:r>
              <a:rPr lang="pt-BR" sz="1200" b="1" i="1" dirty="0" smtClean="0">
                <a:solidFill>
                  <a:schemeClr val="bg1"/>
                </a:solidFill>
              </a:rPr>
              <a:t>Observei </a:t>
            </a:r>
            <a:r>
              <a:rPr lang="pt-BR" sz="1200" b="1" i="1" dirty="0">
                <a:solidFill>
                  <a:schemeClr val="bg1"/>
                </a:solidFill>
              </a:rPr>
              <a:t>os montes, e eis que estavam tremendo; e todos os outeiros estremeciam.</a:t>
            </a:r>
          </a:p>
          <a:p>
            <a:pPr algn="ctr"/>
            <a:r>
              <a:rPr lang="pt-BR" sz="1200" b="1" i="1" baseline="30000" dirty="0" smtClean="0">
                <a:solidFill>
                  <a:schemeClr val="bg1"/>
                </a:solidFill>
              </a:rPr>
              <a:t>25</a:t>
            </a:r>
            <a:r>
              <a:rPr lang="pt-BR" sz="1200" b="1" i="1" dirty="0" smtClean="0">
                <a:solidFill>
                  <a:schemeClr val="bg1"/>
                </a:solidFill>
              </a:rPr>
              <a:t>Observei</a:t>
            </a:r>
            <a:r>
              <a:rPr lang="pt-BR" sz="1200" b="1" i="1" dirty="0">
                <a:solidFill>
                  <a:schemeClr val="bg1"/>
                </a:solidFill>
              </a:rPr>
              <a:t>, e eis que não havia homem algum; e todas as aves do céu tinham fugido.</a:t>
            </a:r>
          </a:p>
          <a:p>
            <a:pPr algn="ctr"/>
            <a:r>
              <a:rPr lang="pt-BR" sz="1200" b="1" i="1" baseline="30000" dirty="0" smtClean="0">
                <a:solidFill>
                  <a:schemeClr val="bg1"/>
                </a:solidFill>
              </a:rPr>
              <a:t>26</a:t>
            </a:r>
            <a:r>
              <a:rPr lang="pt-BR" sz="1200" b="1" i="1" dirty="0" smtClean="0">
                <a:solidFill>
                  <a:schemeClr val="bg1"/>
                </a:solidFill>
              </a:rPr>
              <a:t>Vi </a:t>
            </a:r>
            <a:r>
              <a:rPr lang="pt-BR" sz="1200" b="1" i="1" dirty="0">
                <a:solidFill>
                  <a:schemeClr val="bg1"/>
                </a:solidFill>
              </a:rPr>
              <a:t>também que a terra fértil era um deserto; e todas as suas cidades estavam derrubadas diante </a:t>
            </a:r>
            <a:endParaRPr lang="pt-BR" sz="1200" b="1" i="1" dirty="0" smtClean="0">
              <a:solidFill>
                <a:schemeClr val="bg1"/>
              </a:solidFill>
            </a:endParaRPr>
          </a:p>
          <a:p>
            <a:pPr algn="ctr"/>
            <a:r>
              <a:rPr lang="pt-BR" sz="1200" b="1" i="1" dirty="0" smtClean="0">
                <a:solidFill>
                  <a:schemeClr val="bg1"/>
                </a:solidFill>
              </a:rPr>
              <a:t>do </a:t>
            </a:r>
            <a:r>
              <a:rPr lang="pt-BR" sz="1200" b="1" i="1" dirty="0">
                <a:solidFill>
                  <a:schemeClr val="bg1"/>
                </a:solidFill>
              </a:rPr>
              <a:t>Senhor, diante do furor da sua ira</a:t>
            </a:r>
            <a:r>
              <a:rPr lang="pt-BR" sz="1200" b="1" i="1" dirty="0" smtClean="0">
                <a:solidFill>
                  <a:schemeClr val="bg1"/>
                </a:solidFill>
              </a:rPr>
              <a:t>. Jeremias </a:t>
            </a:r>
            <a:r>
              <a:rPr lang="pt-BR" sz="1200" b="1" i="1" dirty="0">
                <a:solidFill>
                  <a:schemeClr val="bg1"/>
                </a:solidFill>
              </a:rPr>
              <a:t>4:23-26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38"/>
            <a:ext cx="5038344" cy="6392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988" y="1611353"/>
            <a:ext cx="10131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11613E"/>
                </a:solidFill>
              </a:rPr>
              <a:t>7</a:t>
            </a:r>
            <a:r>
              <a:rPr lang="pt-BR" sz="3200" b="1" dirty="0" smtClean="0"/>
              <a:t> </a:t>
            </a:r>
            <a:r>
              <a:rPr lang="pt-BR" sz="3200" b="1" dirty="0"/>
              <a:t>| Como a Terra </a:t>
            </a:r>
            <a:r>
              <a:rPr lang="pt-BR" sz="3200" b="1" dirty="0" smtClean="0"/>
              <a:t>ficará </a:t>
            </a:r>
            <a:r>
              <a:rPr lang="pt-BR" sz="3200" b="1" dirty="0"/>
              <a:t>durante os mil anos? </a:t>
            </a:r>
            <a:endParaRPr lang="pt-BR" sz="3200" b="1" dirty="0" smtClean="0"/>
          </a:p>
          <a:p>
            <a:r>
              <a:rPr lang="pt-BR" sz="3200" i="1" dirty="0" smtClean="0"/>
              <a:t>Jeremias </a:t>
            </a:r>
            <a:r>
              <a:rPr lang="pt-BR" sz="3200" i="1" dirty="0"/>
              <a:t>4:23-26</a:t>
            </a:r>
            <a:r>
              <a:rPr lang="pt-BR" sz="3200" i="1" dirty="0" smtClean="0"/>
              <a:t>. </a:t>
            </a:r>
            <a:r>
              <a:rPr lang="pt-BR" sz="3200" b="1" dirty="0" smtClean="0"/>
              <a:t>Assinale </a:t>
            </a:r>
            <a:r>
              <a:rPr lang="pt-BR" sz="3200" b="1" dirty="0"/>
              <a:t>a </a:t>
            </a:r>
            <a:r>
              <a:rPr lang="pt-BR" sz="3200" b="1" dirty="0" smtClean="0"/>
              <a:t>alternativa </a:t>
            </a:r>
            <a:r>
              <a:rPr lang="en-US" sz="3200" b="1" dirty="0" err="1" smtClean="0"/>
              <a:t>correta</a:t>
            </a:r>
            <a:r>
              <a:rPr lang="en-US" sz="3200" b="1" dirty="0"/>
              <a:t>.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807988" y="2645026"/>
            <a:ext cx="56665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□</a:t>
            </a:r>
            <a:r>
              <a:rPr lang="en-US" sz="2800" dirty="0" smtClean="0"/>
              <a:t> </a:t>
            </a:r>
            <a:r>
              <a:rPr lang="en-US" sz="2800" dirty="0" err="1"/>
              <a:t>Totalmente</a:t>
            </a:r>
            <a:r>
              <a:rPr lang="en-US" sz="2800" dirty="0"/>
              <a:t> </a:t>
            </a:r>
            <a:r>
              <a:rPr lang="en-US" sz="2800" dirty="0" err="1"/>
              <a:t>desolada</a:t>
            </a:r>
            <a:r>
              <a:rPr lang="en-US" sz="2800" dirty="0"/>
              <a:t> e </a:t>
            </a:r>
            <a:r>
              <a:rPr lang="en-US" sz="2800" dirty="0" err="1"/>
              <a:t>vazia</a:t>
            </a:r>
            <a:r>
              <a:rPr lang="pt-BR" sz="2800" dirty="0" smtClean="0"/>
              <a:t>.</a:t>
            </a:r>
            <a:r>
              <a:rPr lang="en-US" sz="2800" dirty="0" smtClean="0"/>
              <a:t> </a:t>
            </a:r>
          </a:p>
          <a:p>
            <a:r>
              <a:rPr lang="en-US" sz="4400" dirty="0" smtClean="0"/>
              <a:t>□</a:t>
            </a:r>
            <a:r>
              <a:rPr lang="en-US" sz="2800" dirty="0" smtClean="0"/>
              <a:t> </a:t>
            </a:r>
            <a:r>
              <a:rPr lang="pt-BR" sz="2800" dirty="0"/>
              <a:t>Será a habitação de Deus</a:t>
            </a:r>
            <a:r>
              <a:rPr lang="pt-BR" sz="2800" dirty="0" smtClean="0"/>
              <a:t>.</a:t>
            </a:r>
            <a:r>
              <a:rPr lang="en-US" sz="2800" dirty="0" smtClean="0"/>
              <a:t>          </a:t>
            </a:r>
          </a:p>
          <a:p>
            <a:r>
              <a:rPr lang="en-US" sz="4400" dirty="0" smtClean="0"/>
              <a:t>□</a:t>
            </a:r>
            <a:r>
              <a:rPr lang="en-US" sz="2800" dirty="0" smtClean="0"/>
              <a:t> </a:t>
            </a:r>
            <a:r>
              <a:rPr lang="en-US" sz="2800" dirty="0" err="1"/>
              <a:t>Permanecerá</a:t>
            </a:r>
            <a:r>
              <a:rPr lang="en-US" sz="2800" dirty="0"/>
              <a:t> </a:t>
            </a:r>
            <a:r>
              <a:rPr lang="en-US" sz="2800" dirty="0" err="1"/>
              <a:t>como</a:t>
            </a:r>
            <a:r>
              <a:rPr lang="en-US" sz="2800" dirty="0"/>
              <a:t> é </a:t>
            </a:r>
            <a:r>
              <a:rPr lang="en-US" sz="2800" dirty="0" err="1"/>
              <a:t>atualmente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925815" y="2873901"/>
            <a:ext cx="267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07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38"/>
            <a:ext cx="5038344" cy="6392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9097" y="2158013"/>
            <a:ext cx="75851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O Apocalipse descreve alguns acontecimentos impressionantes que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acompanharão o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momento do retorno de Cristo, quando Satanás será preso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Ap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16:18, 20, 21).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Com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os fiéis no Céu e os ímpios mortos (2Ts 1:7, 8; 2:8; Jr 25:33), a Terra ficará como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no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princípio, “sem forma e vazia”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Gn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1:2), sem luz nem vida. Esse é o abismo a que o Apocalipse se refere durante o milênio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Ap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20:1).</a:t>
            </a:r>
          </a:p>
        </p:txBody>
      </p:sp>
    </p:spTree>
    <p:extLst>
      <p:ext uri="{BB962C8B-B14F-4D97-AF65-F5344CB8AC3E}">
        <p14:creationId xmlns:p14="http://schemas.microsoft.com/office/powerpoint/2010/main" val="71431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A3BDAD"/>
            </a:gs>
            <a:gs pos="90259">
              <a:srgbClr val="A3BDAD"/>
            </a:gs>
            <a:gs pos="83000">
              <a:srgbClr val="A3BDAD"/>
            </a:gs>
            <a:gs pos="100000">
              <a:srgbClr val="A3BD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538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97123" y="3157813"/>
            <a:ext cx="7353616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rgbClr val="C00000"/>
                </a:solidFill>
              </a:rPr>
              <a:t>Durante os mil anos, somente Satanás e seus anjos permanecerão na Terra.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14547" y="5956066"/>
            <a:ext cx="75187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baseline="30000" dirty="0" smtClean="0">
                <a:solidFill>
                  <a:schemeClr val="bg1"/>
                </a:solidFill>
              </a:rPr>
              <a:t>1</a:t>
            </a:r>
            <a:r>
              <a:rPr lang="pt-BR" sz="1200" b="1" i="1" dirty="0" smtClean="0">
                <a:solidFill>
                  <a:schemeClr val="bg1"/>
                </a:solidFill>
              </a:rPr>
              <a:t>E </a:t>
            </a:r>
            <a:r>
              <a:rPr lang="pt-BR" sz="1200" b="1" i="1" dirty="0">
                <a:solidFill>
                  <a:schemeClr val="bg1"/>
                </a:solidFill>
              </a:rPr>
              <a:t>vi descer do céu um anjo, que tinha a chave do abismo, e uma grande cadeia na sua mão.</a:t>
            </a:r>
          </a:p>
          <a:p>
            <a:pPr algn="ctr"/>
            <a:r>
              <a:rPr lang="pt-BR" sz="1200" b="1" i="1" baseline="30000" dirty="0" smtClean="0">
                <a:solidFill>
                  <a:schemeClr val="bg1"/>
                </a:solidFill>
              </a:rPr>
              <a:t>2</a:t>
            </a:r>
            <a:r>
              <a:rPr lang="pt-BR" sz="1200" b="1" i="1" dirty="0" smtClean="0">
                <a:solidFill>
                  <a:schemeClr val="bg1"/>
                </a:solidFill>
              </a:rPr>
              <a:t>Ele </a:t>
            </a:r>
            <a:r>
              <a:rPr lang="pt-BR" sz="1200" b="1" i="1" dirty="0">
                <a:solidFill>
                  <a:schemeClr val="bg1"/>
                </a:solidFill>
              </a:rPr>
              <a:t>prendeu o dragão, a antiga serpente, que é o Diabo e Satanás, e amarrou-o por mil anos.</a:t>
            </a:r>
          </a:p>
          <a:p>
            <a:pPr algn="ctr"/>
            <a:r>
              <a:rPr lang="pt-BR" sz="1200" b="1" i="1" baseline="30000" dirty="0" smtClean="0">
                <a:solidFill>
                  <a:schemeClr val="bg1"/>
                </a:solidFill>
              </a:rPr>
              <a:t>3</a:t>
            </a:r>
            <a:r>
              <a:rPr lang="pt-BR" sz="1200" b="1" i="1" dirty="0" smtClean="0">
                <a:solidFill>
                  <a:schemeClr val="bg1"/>
                </a:solidFill>
              </a:rPr>
              <a:t>E </a:t>
            </a:r>
            <a:r>
              <a:rPr lang="pt-BR" sz="1200" b="1" i="1" dirty="0">
                <a:solidFill>
                  <a:schemeClr val="bg1"/>
                </a:solidFill>
              </a:rPr>
              <a:t>lançou-o no abismo, e ali o encerrou, e pôs selo sobre ele, para que não mais engane as nações, até que os mil anos se acabem. E depois importa que seja solto por um pouco de </a:t>
            </a:r>
            <a:r>
              <a:rPr lang="pt-BR" sz="1200" b="1" i="1" dirty="0" smtClean="0">
                <a:solidFill>
                  <a:schemeClr val="bg1"/>
                </a:solidFill>
              </a:rPr>
              <a:t>tempo. Apocalipse </a:t>
            </a:r>
            <a:r>
              <a:rPr lang="pt-BR" sz="1200" b="1" i="1" dirty="0">
                <a:solidFill>
                  <a:schemeClr val="bg1"/>
                </a:solidFill>
              </a:rPr>
              <a:t>20:1-3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037806" y="3617212"/>
            <a:ext cx="77767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38"/>
            <a:ext cx="5038344" cy="6392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7530" y="2169472"/>
            <a:ext cx="1097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11613E"/>
                </a:solidFill>
              </a:rPr>
              <a:t>8</a:t>
            </a:r>
            <a:r>
              <a:rPr lang="pt-BR" sz="3200" b="1" dirty="0" smtClean="0"/>
              <a:t> </a:t>
            </a:r>
            <a:r>
              <a:rPr lang="pt-BR" sz="3200" b="1" dirty="0"/>
              <a:t>| Quem </a:t>
            </a:r>
            <a:r>
              <a:rPr lang="pt-BR" sz="3200" b="1" dirty="0" smtClean="0"/>
              <a:t>ficará </a:t>
            </a:r>
            <a:r>
              <a:rPr lang="pt-BR" sz="3200" b="1" dirty="0"/>
              <a:t>na Terra durante os mil </a:t>
            </a:r>
            <a:r>
              <a:rPr lang="pt-BR" sz="3200" b="1" dirty="0" smtClean="0"/>
              <a:t>anos?</a:t>
            </a:r>
          </a:p>
          <a:p>
            <a:pPr algn="ctr"/>
            <a:r>
              <a:rPr lang="pt-BR" sz="3200" i="1" dirty="0" smtClean="0"/>
              <a:t>Apocalipse </a:t>
            </a:r>
            <a:r>
              <a:rPr lang="en-US" sz="3200" i="1" dirty="0" smtClean="0"/>
              <a:t>20:1-3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1807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38"/>
            <a:ext cx="5038344" cy="6392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0914" y="2279530"/>
            <a:ext cx="5913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Durante os mil anos, somente Satanás e seus anjos permanecerão na Terra. Por não terem a quem tentar, ficarão circunstancialmente presos durante esse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período.</a:t>
            </a:r>
            <a:endParaRPr lang="pt-BR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487" y="2314366"/>
            <a:ext cx="1507805" cy="149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7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9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A3BDAD"/>
            </a:gs>
            <a:gs pos="90259">
              <a:srgbClr val="A3BDAD"/>
            </a:gs>
            <a:gs pos="83000">
              <a:srgbClr val="A3BDAD"/>
            </a:gs>
            <a:gs pos="100000">
              <a:srgbClr val="A3BD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5486400"/>
            <a:ext cx="12192000" cy="1371600"/>
          </a:xfrm>
          <a:prstGeom prst="rect">
            <a:avLst/>
          </a:prstGeom>
          <a:solidFill>
            <a:srgbClr val="538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49448" y="5699619"/>
            <a:ext cx="11693104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50" b="1" i="1" baseline="30000" dirty="0" smtClean="0">
                <a:solidFill>
                  <a:schemeClr val="bg1"/>
                </a:solidFill>
              </a:rPr>
              <a:t>6</a:t>
            </a:r>
            <a:r>
              <a:rPr lang="pt-BR" sz="1150" b="1" i="1" dirty="0" smtClean="0">
                <a:solidFill>
                  <a:schemeClr val="bg1"/>
                </a:solidFill>
              </a:rPr>
              <a:t>Bem-aventurado </a:t>
            </a:r>
            <a:r>
              <a:rPr lang="pt-BR" sz="1150" b="1" i="1" dirty="0">
                <a:solidFill>
                  <a:schemeClr val="bg1"/>
                </a:solidFill>
              </a:rPr>
              <a:t>e santo aquele que tem parte na primeira ressurreição; sobre estes não tem poder a segunda morte; mas serão sacerdotes de Deus e de Cristo, e reinarão com ele mil anos.</a:t>
            </a:r>
          </a:p>
          <a:p>
            <a:pPr algn="ctr"/>
            <a:r>
              <a:rPr lang="pt-BR" sz="1150" b="1" i="1" baseline="30000" dirty="0">
                <a:solidFill>
                  <a:schemeClr val="bg1"/>
                </a:solidFill>
              </a:rPr>
              <a:t>7</a:t>
            </a:r>
            <a:r>
              <a:rPr lang="pt-BR" sz="1150" b="1" i="1" dirty="0" smtClean="0">
                <a:solidFill>
                  <a:schemeClr val="bg1"/>
                </a:solidFill>
              </a:rPr>
              <a:t>E</a:t>
            </a:r>
            <a:r>
              <a:rPr lang="pt-BR" sz="1150" b="1" i="1" dirty="0">
                <a:solidFill>
                  <a:schemeClr val="bg1"/>
                </a:solidFill>
              </a:rPr>
              <a:t>, acabando-se os mil anos, Satanás será solto da sua prisão,</a:t>
            </a:r>
          </a:p>
          <a:p>
            <a:pPr algn="ctr"/>
            <a:r>
              <a:rPr lang="pt-BR" sz="1150" b="1" i="1" baseline="30000" dirty="0" smtClean="0">
                <a:solidFill>
                  <a:schemeClr val="bg1"/>
                </a:solidFill>
              </a:rPr>
              <a:t>8</a:t>
            </a:r>
            <a:r>
              <a:rPr lang="pt-BR" sz="1150" b="1" i="1" dirty="0" smtClean="0">
                <a:solidFill>
                  <a:schemeClr val="bg1"/>
                </a:solidFill>
              </a:rPr>
              <a:t>E </a:t>
            </a:r>
            <a:r>
              <a:rPr lang="pt-BR" sz="1150" b="1" i="1" dirty="0">
                <a:solidFill>
                  <a:schemeClr val="bg1"/>
                </a:solidFill>
              </a:rPr>
              <a:t>sairá a enganar as nações que estão sobre os quatro cantos da terra, </a:t>
            </a:r>
            <a:r>
              <a:rPr lang="pt-BR" sz="1150" b="1" i="1" dirty="0" err="1">
                <a:solidFill>
                  <a:schemeClr val="bg1"/>
                </a:solidFill>
              </a:rPr>
              <a:t>Gogue</a:t>
            </a:r>
            <a:r>
              <a:rPr lang="pt-BR" sz="1150" b="1" i="1" dirty="0">
                <a:solidFill>
                  <a:schemeClr val="bg1"/>
                </a:solidFill>
              </a:rPr>
              <a:t> e </a:t>
            </a:r>
            <a:r>
              <a:rPr lang="pt-BR" sz="1150" b="1" i="1" dirty="0" err="1">
                <a:solidFill>
                  <a:schemeClr val="bg1"/>
                </a:solidFill>
              </a:rPr>
              <a:t>Magogue</a:t>
            </a:r>
            <a:r>
              <a:rPr lang="pt-BR" sz="1150" b="1" i="1" dirty="0">
                <a:solidFill>
                  <a:schemeClr val="bg1"/>
                </a:solidFill>
              </a:rPr>
              <a:t>, cujo número é como a areia do mar, para as ajuntar em batalha.</a:t>
            </a:r>
          </a:p>
          <a:p>
            <a:pPr algn="ctr"/>
            <a:r>
              <a:rPr lang="pt-BR" sz="1150" b="1" i="1" baseline="30000" dirty="0" smtClean="0">
                <a:solidFill>
                  <a:schemeClr val="bg1"/>
                </a:solidFill>
              </a:rPr>
              <a:t>9</a:t>
            </a:r>
            <a:r>
              <a:rPr lang="pt-BR" sz="1150" b="1" i="1" dirty="0" smtClean="0">
                <a:solidFill>
                  <a:schemeClr val="bg1"/>
                </a:solidFill>
              </a:rPr>
              <a:t>E </a:t>
            </a:r>
            <a:r>
              <a:rPr lang="pt-BR" sz="1150" b="1" i="1" dirty="0">
                <a:solidFill>
                  <a:schemeClr val="bg1"/>
                </a:solidFill>
              </a:rPr>
              <a:t>subiram sobre a largura da terra, e cercaram o arraial dos santos e a cidade amada; e de Deus desceu fogo, do céu, e os devorou.</a:t>
            </a:r>
          </a:p>
          <a:p>
            <a:pPr algn="ctr"/>
            <a:r>
              <a:rPr lang="pt-BR" sz="1150" b="1" i="1" baseline="30000" dirty="0" smtClean="0">
                <a:solidFill>
                  <a:schemeClr val="bg1"/>
                </a:solidFill>
              </a:rPr>
              <a:t>10</a:t>
            </a:r>
            <a:r>
              <a:rPr lang="pt-BR" sz="1150" b="1" i="1" dirty="0" smtClean="0">
                <a:solidFill>
                  <a:schemeClr val="bg1"/>
                </a:solidFill>
              </a:rPr>
              <a:t>E </a:t>
            </a:r>
            <a:r>
              <a:rPr lang="pt-BR" sz="1150" b="1" i="1" dirty="0">
                <a:solidFill>
                  <a:schemeClr val="bg1"/>
                </a:solidFill>
              </a:rPr>
              <a:t>o diabo, que os enganava, foi lançado no lago de fogo e enxofre, onde estão a besta e o falso profeta; e de dia e de noite serão atormentados para todo o </a:t>
            </a:r>
            <a:r>
              <a:rPr lang="pt-BR" sz="1150" b="1" i="1" dirty="0" smtClean="0">
                <a:solidFill>
                  <a:schemeClr val="bg1"/>
                </a:solidFill>
              </a:rPr>
              <a:t>sempre. Apocalipse </a:t>
            </a:r>
            <a:r>
              <a:rPr lang="pt-BR" sz="1150" b="1" i="1" dirty="0" smtClean="0">
                <a:solidFill>
                  <a:schemeClr val="bg1"/>
                </a:solidFill>
              </a:rPr>
              <a:t>20:6-10</a:t>
            </a:r>
            <a:endParaRPr lang="en-US" sz="1150" b="1" i="1" dirty="0">
              <a:solidFill>
                <a:schemeClr val="bg1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38"/>
            <a:ext cx="5038344" cy="6392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3921" y="1459434"/>
            <a:ext cx="10577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11613E"/>
                </a:solidFill>
              </a:rPr>
              <a:t>9</a:t>
            </a:r>
            <a:r>
              <a:rPr lang="pt-BR" sz="3200" b="1" dirty="0" smtClean="0"/>
              <a:t> </a:t>
            </a:r>
            <a:r>
              <a:rPr lang="pt-BR" sz="3200" b="1" dirty="0"/>
              <a:t>| O que ocorrerá no </a:t>
            </a:r>
            <a:r>
              <a:rPr lang="pt-BR" sz="3200" b="1" dirty="0" smtClean="0"/>
              <a:t>fim </a:t>
            </a:r>
            <a:r>
              <a:rPr lang="pt-BR" sz="3200" b="1" dirty="0"/>
              <a:t>dos mil anos? </a:t>
            </a:r>
            <a:r>
              <a:rPr lang="pt-BR" sz="3200" i="1" dirty="0"/>
              <a:t>Apocalipse 20:6-10. </a:t>
            </a:r>
            <a:endParaRPr lang="pt-BR" sz="3200" i="1" dirty="0" smtClean="0"/>
          </a:p>
          <a:p>
            <a:r>
              <a:rPr lang="pt-BR" sz="3200" b="1" dirty="0" smtClean="0"/>
              <a:t>Relacione </a:t>
            </a:r>
            <a:r>
              <a:rPr lang="pt-BR" sz="3200" b="1" dirty="0"/>
              <a:t>as </a:t>
            </a:r>
            <a:r>
              <a:rPr lang="pt-BR" sz="3200" b="1" dirty="0" smtClean="0"/>
              <a:t>colunas.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43921" y="2423441"/>
            <a:ext cx="901838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a) </a:t>
            </a:r>
            <a:r>
              <a:rPr lang="en-US" sz="2800" dirty="0" err="1" smtClean="0"/>
              <a:t>Satanás</a:t>
            </a:r>
            <a:r>
              <a:rPr lang="en-US" sz="2800" dirty="0" smtClean="0"/>
              <a:t> 	      	</a:t>
            </a:r>
            <a:r>
              <a:rPr lang="en-US" sz="4400" dirty="0" smtClean="0"/>
              <a:t>□</a:t>
            </a:r>
            <a:r>
              <a:rPr lang="en-US" sz="2800" dirty="0" smtClean="0"/>
              <a:t> </a:t>
            </a:r>
            <a:r>
              <a:rPr lang="pt-BR" sz="2800" dirty="0"/>
              <a:t>Estarão com Cristo na cidade santa</a:t>
            </a:r>
            <a:r>
              <a:rPr lang="pt-BR" sz="2800" dirty="0" smtClean="0"/>
              <a:t>.</a:t>
            </a:r>
            <a:r>
              <a:rPr lang="en-US" sz="2800" dirty="0" smtClean="0"/>
              <a:t>          </a:t>
            </a:r>
          </a:p>
          <a:p>
            <a:r>
              <a:rPr lang="en-US" sz="2800" dirty="0" smtClean="0"/>
              <a:t>b) </a:t>
            </a:r>
            <a:r>
              <a:rPr lang="en-US" sz="2800" dirty="0" err="1" smtClean="0"/>
              <a:t>Cidade</a:t>
            </a:r>
            <a:r>
              <a:rPr lang="en-US" sz="2800" dirty="0" smtClean="0"/>
              <a:t> </a:t>
            </a:r>
            <a:r>
              <a:rPr lang="en-US" sz="2800" dirty="0" err="1"/>
              <a:t>santa</a:t>
            </a:r>
            <a:r>
              <a:rPr lang="en-US" sz="2800" dirty="0"/>
              <a:t> </a:t>
            </a:r>
            <a:r>
              <a:rPr lang="en-US" sz="2800" dirty="0" smtClean="0"/>
              <a:t>	</a:t>
            </a:r>
            <a:r>
              <a:rPr lang="en-US" sz="4400" dirty="0" smtClean="0"/>
              <a:t>□</a:t>
            </a:r>
            <a:r>
              <a:rPr lang="en-US" sz="2800" dirty="0" smtClean="0"/>
              <a:t> </a:t>
            </a:r>
            <a:r>
              <a:rPr lang="en-US" sz="2800" dirty="0" err="1"/>
              <a:t>Será</a:t>
            </a:r>
            <a:r>
              <a:rPr lang="en-US" sz="2800" dirty="0"/>
              <a:t> </a:t>
            </a:r>
            <a:r>
              <a:rPr lang="en-US" sz="2800" dirty="0" err="1"/>
              <a:t>solto</a:t>
            </a:r>
            <a:r>
              <a:rPr lang="en-US" sz="2800" dirty="0"/>
              <a:t> da </a:t>
            </a:r>
            <a:r>
              <a:rPr lang="en-US" sz="2800" dirty="0" err="1"/>
              <a:t>prisão</a:t>
            </a:r>
            <a:r>
              <a:rPr lang="pt-BR" sz="2800" dirty="0" smtClean="0"/>
              <a:t>.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c) </a:t>
            </a:r>
            <a:r>
              <a:rPr lang="en-US" sz="2800" dirty="0" err="1" smtClean="0"/>
              <a:t>Infiéis</a:t>
            </a:r>
            <a:r>
              <a:rPr lang="en-US" sz="2800" dirty="0" smtClean="0"/>
              <a:t> 	   	</a:t>
            </a:r>
            <a:r>
              <a:rPr lang="en-US" sz="4400" dirty="0" smtClean="0"/>
              <a:t>□</a:t>
            </a:r>
            <a:r>
              <a:rPr lang="en-US" sz="2800" dirty="0" smtClean="0"/>
              <a:t> </a:t>
            </a:r>
            <a:r>
              <a:rPr lang="en-US" sz="2800" dirty="0" err="1"/>
              <a:t>Será</a:t>
            </a:r>
            <a:r>
              <a:rPr lang="en-US" sz="2800" dirty="0"/>
              <a:t> </a:t>
            </a:r>
            <a:r>
              <a:rPr lang="en-US" sz="2800" dirty="0" err="1"/>
              <a:t>sitiada</a:t>
            </a:r>
            <a:r>
              <a:rPr lang="en-US" sz="2800" dirty="0"/>
              <a:t> </a:t>
            </a:r>
            <a:r>
              <a:rPr lang="en-US" sz="2800" dirty="0" err="1"/>
              <a:t>pelos</a:t>
            </a:r>
            <a:r>
              <a:rPr lang="en-US" sz="2800" dirty="0"/>
              <a:t> </a:t>
            </a:r>
            <a:r>
              <a:rPr lang="en-US" sz="2800" dirty="0" err="1"/>
              <a:t>ímpios</a:t>
            </a:r>
            <a:r>
              <a:rPr lang="pt-BR" sz="2800" dirty="0" smtClean="0"/>
              <a:t>.</a:t>
            </a:r>
            <a:r>
              <a:rPr lang="en-US" sz="2800" dirty="0" smtClean="0"/>
              <a:t>          </a:t>
            </a:r>
          </a:p>
          <a:p>
            <a:r>
              <a:rPr lang="en-US" sz="2800" dirty="0" smtClean="0"/>
              <a:t>d) Salvos</a:t>
            </a:r>
            <a:r>
              <a:rPr lang="en-US" sz="3600" dirty="0" smtClean="0"/>
              <a:t>	</a:t>
            </a:r>
            <a:r>
              <a:rPr lang="en-US" sz="2800" dirty="0" smtClean="0"/>
              <a:t>	</a:t>
            </a:r>
            <a:r>
              <a:rPr lang="en-US" sz="4400" dirty="0" smtClean="0"/>
              <a:t>□</a:t>
            </a:r>
            <a:r>
              <a:rPr lang="en-US" sz="2800" dirty="0" smtClean="0"/>
              <a:t> </a:t>
            </a:r>
            <a:r>
              <a:rPr lang="en-US" sz="2800" dirty="0" err="1"/>
              <a:t>Ressuscitarão</a:t>
            </a:r>
            <a:r>
              <a:rPr lang="pt-BR" sz="2800" dirty="0" smtClean="0"/>
              <a:t>.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3616765" y="3326432"/>
            <a:ext cx="267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616765" y="2674534"/>
            <a:ext cx="267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d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616765" y="4668480"/>
            <a:ext cx="267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c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616765" y="4007873"/>
            <a:ext cx="267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55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38"/>
            <a:ext cx="5038344" cy="6392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3896" y="2218570"/>
            <a:ext cx="7036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Satanás será solto de sua prisão no fim dos mil anos, quando os ímpios mortos ressuscitarem. Satanás os incitará a atacar a cidade santa, onde Cristo e os salvos estarão, mas Deus aplicará sobre eles a punição que seus pecados merecem (</a:t>
            </a:r>
            <a:r>
              <a:rPr lang="pt-BR" sz="2800" b="1" dirty="0" err="1">
                <a:solidFill>
                  <a:schemeClr val="bg2">
                    <a:lumMod val="25000"/>
                  </a:schemeClr>
                </a:solidFill>
              </a:rPr>
              <a:t>Ap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 21:8).</a:t>
            </a:r>
          </a:p>
        </p:txBody>
      </p:sp>
    </p:spTree>
    <p:extLst>
      <p:ext uri="{BB962C8B-B14F-4D97-AF65-F5344CB8AC3E}">
        <p14:creationId xmlns:p14="http://schemas.microsoft.com/office/powerpoint/2010/main" val="52409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A3BDAD"/>
            </a:gs>
            <a:gs pos="90259">
              <a:srgbClr val="A3BDAD"/>
            </a:gs>
            <a:gs pos="83000">
              <a:srgbClr val="A3BDAD"/>
            </a:gs>
            <a:gs pos="100000">
              <a:srgbClr val="A3BD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5541854"/>
            <a:ext cx="12192000" cy="1316146"/>
          </a:xfrm>
          <a:prstGeom prst="rect">
            <a:avLst/>
          </a:prstGeom>
          <a:solidFill>
            <a:srgbClr val="538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188717" y="5614126"/>
            <a:ext cx="93704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baseline="30000" dirty="0" smtClean="0">
                <a:solidFill>
                  <a:schemeClr val="bg1"/>
                </a:solidFill>
              </a:rPr>
              <a:t>1</a:t>
            </a:r>
            <a:r>
              <a:rPr lang="pt-BR" sz="1200" b="1" i="1" dirty="0" smtClean="0">
                <a:solidFill>
                  <a:schemeClr val="bg1"/>
                </a:solidFill>
              </a:rPr>
              <a:t>E </a:t>
            </a:r>
            <a:r>
              <a:rPr lang="pt-BR" sz="1200" b="1" i="1" dirty="0">
                <a:solidFill>
                  <a:schemeClr val="bg1"/>
                </a:solidFill>
              </a:rPr>
              <a:t>vi um novo céu, e uma nova terra. Porque já o primeiro céu e a primeira terra passaram, e o mar já não existe.</a:t>
            </a:r>
          </a:p>
          <a:p>
            <a:pPr algn="ctr"/>
            <a:r>
              <a:rPr lang="pt-BR" sz="1200" b="1" i="1" baseline="30000" dirty="0" smtClean="0">
                <a:solidFill>
                  <a:schemeClr val="bg1"/>
                </a:solidFill>
              </a:rPr>
              <a:t>2</a:t>
            </a:r>
            <a:r>
              <a:rPr lang="pt-BR" sz="1200" b="1" i="1" dirty="0" smtClean="0">
                <a:solidFill>
                  <a:schemeClr val="bg1"/>
                </a:solidFill>
              </a:rPr>
              <a:t>E </a:t>
            </a:r>
            <a:r>
              <a:rPr lang="pt-BR" sz="1200" b="1" i="1" dirty="0">
                <a:solidFill>
                  <a:schemeClr val="bg1"/>
                </a:solidFill>
              </a:rPr>
              <a:t>eu, João, vi a santa cidade, a nova Jerusalém, que de Deus descia do céu, adereçada como uma esposa ataviada para o seu marido.</a:t>
            </a:r>
          </a:p>
          <a:p>
            <a:pPr algn="ctr"/>
            <a:r>
              <a:rPr lang="pt-BR" sz="1200" b="1" i="1" baseline="30000" dirty="0" smtClean="0">
                <a:solidFill>
                  <a:schemeClr val="bg1"/>
                </a:solidFill>
              </a:rPr>
              <a:t>3</a:t>
            </a:r>
            <a:r>
              <a:rPr lang="pt-BR" sz="1200" b="1" i="1" dirty="0" smtClean="0">
                <a:solidFill>
                  <a:schemeClr val="bg1"/>
                </a:solidFill>
              </a:rPr>
              <a:t>E </a:t>
            </a:r>
            <a:r>
              <a:rPr lang="pt-BR" sz="1200" b="1" i="1" dirty="0">
                <a:solidFill>
                  <a:schemeClr val="bg1"/>
                </a:solidFill>
              </a:rPr>
              <a:t>ouvi uma grande voz do céu, que dizia: Eis aqui o tabernáculo de Deus com os homens, pois com eles habitará, </a:t>
            </a:r>
            <a:endParaRPr lang="pt-BR" sz="1200" b="1" i="1" dirty="0" smtClean="0">
              <a:solidFill>
                <a:schemeClr val="bg1"/>
              </a:solidFill>
            </a:endParaRPr>
          </a:p>
          <a:p>
            <a:pPr algn="ctr"/>
            <a:r>
              <a:rPr lang="pt-BR" sz="1200" b="1" i="1" dirty="0" smtClean="0">
                <a:solidFill>
                  <a:schemeClr val="bg1"/>
                </a:solidFill>
              </a:rPr>
              <a:t>e </a:t>
            </a:r>
            <a:r>
              <a:rPr lang="pt-BR" sz="1200" b="1" i="1" dirty="0">
                <a:solidFill>
                  <a:schemeClr val="bg1"/>
                </a:solidFill>
              </a:rPr>
              <a:t>eles serão o seu povo, e o mesmo Deus estará com eles, e será o seu Deus.</a:t>
            </a:r>
          </a:p>
          <a:p>
            <a:pPr algn="ctr"/>
            <a:r>
              <a:rPr lang="pt-BR" sz="1200" b="1" i="1" baseline="30000" dirty="0" smtClean="0">
                <a:solidFill>
                  <a:schemeClr val="bg1"/>
                </a:solidFill>
              </a:rPr>
              <a:t>4</a:t>
            </a:r>
            <a:r>
              <a:rPr lang="pt-BR" sz="1200" b="1" i="1" dirty="0" smtClean="0">
                <a:solidFill>
                  <a:schemeClr val="bg1"/>
                </a:solidFill>
              </a:rPr>
              <a:t>E </a:t>
            </a:r>
            <a:r>
              <a:rPr lang="pt-BR" sz="1200" b="1" i="1" dirty="0">
                <a:solidFill>
                  <a:schemeClr val="bg1"/>
                </a:solidFill>
              </a:rPr>
              <a:t>Deus limpará de seus olhos toda a lágrima; e não haverá mais morte, nem pranto, nem clamor, nem dor; </a:t>
            </a:r>
            <a:endParaRPr lang="pt-BR" sz="1200" b="1" i="1" dirty="0" smtClean="0">
              <a:solidFill>
                <a:schemeClr val="bg1"/>
              </a:solidFill>
            </a:endParaRPr>
          </a:p>
          <a:p>
            <a:pPr algn="ctr"/>
            <a:r>
              <a:rPr lang="pt-BR" sz="1200" b="1" i="1" dirty="0" smtClean="0">
                <a:solidFill>
                  <a:schemeClr val="bg1"/>
                </a:solidFill>
              </a:rPr>
              <a:t>porque </a:t>
            </a:r>
            <a:r>
              <a:rPr lang="pt-BR" sz="1200" b="1" i="1" dirty="0">
                <a:solidFill>
                  <a:schemeClr val="bg1"/>
                </a:solidFill>
              </a:rPr>
              <a:t>já as primeiras coisas são passadas</a:t>
            </a:r>
            <a:r>
              <a:rPr lang="pt-BR" sz="1200" b="1" i="1" dirty="0" smtClean="0">
                <a:solidFill>
                  <a:schemeClr val="bg1"/>
                </a:solidFill>
              </a:rPr>
              <a:t>. Apocalipse </a:t>
            </a:r>
            <a:r>
              <a:rPr lang="pt-BR" sz="1200" b="1" i="1" dirty="0">
                <a:solidFill>
                  <a:schemeClr val="bg1"/>
                </a:solidFill>
              </a:rPr>
              <a:t>21:1-4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38"/>
            <a:ext cx="5038344" cy="6392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2589" y="1524532"/>
            <a:ext cx="9983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11613E"/>
                </a:solidFill>
              </a:rPr>
              <a:t>10</a:t>
            </a:r>
            <a:r>
              <a:rPr lang="pt-BR" sz="3200" b="1" dirty="0" smtClean="0"/>
              <a:t> </a:t>
            </a:r>
            <a:r>
              <a:rPr lang="pt-BR" sz="3200" b="1" dirty="0"/>
              <a:t>| O que Jesus fará depois que a Terra for </a:t>
            </a:r>
            <a:r>
              <a:rPr lang="pt-BR" sz="3200" b="1" dirty="0" smtClean="0"/>
              <a:t>purificada </a:t>
            </a:r>
            <a:r>
              <a:rPr lang="pt-BR" sz="3200" b="1" dirty="0"/>
              <a:t>pelo </a:t>
            </a:r>
            <a:r>
              <a:rPr lang="pt-BR" sz="3200" b="1" dirty="0" smtClean="0"/>
              <a:t>fogo</a:t>
            </a:r>
            <a:r>
              <a:rPr lang="pt-BR" sz="3200" b="1" dirty="0"/>
              <a:t>? </a:t>
            </a:r>
            <a:r>
              <a:rPr lang="pt-BR" sz="3200" i="1" dirty="0"/>
              <a:t>Apocalipse 21:1-4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812589" y="2601750"/>
            <a:ext cx="102791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□</a:t>
            </a:r>
            <a:r>
              <a:rPr lang="en-US" sz="2800" dirty="0" smtClean="0"/>
              <a:t> </a:t>
            </a:r>
            <a:r>
              <a:rPr lang="pt-BR" sz="2800" dirty="0"/>
              <a:t>Levará a cidade santa para um novo planeta</a:t>
            </a:r>
            <a:r>
              <a:rPr lang="en-US" sz="2800" dirty="0" smtClean="0"/>
              <a:t>.         </a:t>
            </a:r>
          </a:p>
          <a:p>
            <a:r>
              <a:rPr lang="en-US" sz="4000" dirty="0" smtClean="0"/>
              <a:t>□</a:t>
            </a:r>
            <a:r>
              <a:rPr lang="en-US" sz="2800" dirty="0" smtClean="0"/>
              <a:t> </a:t>
            </a:r>
            <a:r>
              <a:rPr lang="pt-BR" sz="2800" dirty="0"/>
              <a:t>Deixará todos os salvos na Terra e voltará para o Céu</a:t>
            </a:r>
            <a:r>
              <a:rPr lang="en-US" sz="2800" dirty="0" smtClean="0"/>
              <a:t>.</a:t>
            </a:r>
          </a:p>
          <a:p>
            <a:r>
              <a:rPr lang="en-US" sz="4000" dirty="0"/>
              <a:t>□</a:t>
            </a:r>
            <a:r>
              <a:rPr lang="en-US" sz="2000" dirty="0" smtClean="0"/>
              <a:t> </a:t>
            </a:r>
            <a:r>
              <a:rPr lang="pt-BR" sz="2800" dirty="0"/>
              <a:t>Habitará com os salvos para sempre, na recriação deste planeta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921457" y="4008517"/>
            <a:ext cx="267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72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38"/>
            <a:ext cx="5038344" cy="6392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1279" y="2462410"/>
            <a:ext cx="61047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O planeta Terra, onde o pecado dominou, será purificado pelo fogo e receberá a cidade santa, eterna morada de Deus com os salvos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pt-BR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A3BDAD"/>
            </a:gs>
            <a:gs pos="90259">
              <a:srgbClr val="A3BDAD"/>
            </a:gs>
            <a:gs pos="83000">
              <a:srgbClr val="A3BDAD"/>
            </a:gs>
            <a:gs pos="100000">
              <a:srgbClr val="A3BD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538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82867" y="6007898"/>
            <a:ext cx="899136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i="1" baseline="30000" dirty="0" smtClean="0">
                <a:solidFill>
                  <a:schemeClr val="bg1"/>
                </a:solidFill>
              </a:rPr>
              <a:t>11</a:t>
            </a:r>
            <a:r>
              <a:rPr lang="pt-BR" sz="1300" b="1" i="1" dirty="0" smtClean="0">
                <a:solidFill>
                  <a:schemeClr val="bg1"/>
                </a:solidFill>
              </a:rPr>
              <a:t>Visto </a:t>
            </a:r>
            <a:r>
              <a:rPr lang="pt-BR" sz="1300" b="1" i="1" dirty="0">
                <a:solidFill>
                  <a:schemeClr val="bg1"/>
                </a:solidFill>
              </a:rPr>
              <a:t>que todas essas coisas hão de ser assim desfeitas, deveis ser tais como os que vivem em santo procedimento e piedade</a:t>
            </a:r>
            <a:r>
              <a:rPr lang="pt-BR" sz="1300" b="1" i="1" dirty="0" smtClean="0">
                <a:solidFill>
                  <a:schemeClr val="bg1"/>
                </a:solidFill>
              </a:rPr>
              <a:t>,</a:t>
            </a:r>
            <a:endParaRPr lang="pt-BR" sz="1300" b="1" i="1" dirty="0">
              <a:solidFill>
                <a:schemeClr val="bg1"/>
              </a:solidFill>
            </a:endParaRPr>
          </a:p>
          <a:p>
            <a:pPr algn="ctr"/>
            <a:r>
              <a:rPr lang="pt-BR" sz="1300" b="1" i="1" baseline="30000" dirty="0" smtClean="0">
                <a:solidFill>
                  <a:schemeClr val="bg1"/>
                </a:solidFill>
              </a:rPr>
              <a:t>12</a:t>
            </a:r>
            <a:r>
              <a:rPr lang="pt-BR" sz="1300" b="1" i="1" dirty="0" smtClean="0">
                <a:solidFill>
                  <a:schemeClr val="bg1"/>
                </a:solidFill>
              </a:rPr>
              <a:t>esperando </a:t>
            </a:r>
            <a:r>
              <a:rPr lang="pt-BR" sz="1300" b="1" i="1" dirty="0">
                <a:solidFill>
                  <a:schemeClr val="bg1"/>
                </a:solidFill>
              </a:rPr>
              <a:t>e apressando a vinda do Dia de Deus, por causa do qual os céus, incendiados, serão desfeitos, e os elementos abrasados se </a:t>
            </a:r>
            <a:r>
              <a:rPr lang="pt-BR" sz="1300" b="1" i="1" dirty="0" smtClean="0">
                <a:solidFill>
                  <a:schemeClr val="bg1"/>
                </a:solidFill>
              </a:rPr>
              <a:t>derreterão. 2 </a:t>
            </a:r>
            <a:r>
              <a:rPr lang="pt-BR" sz="1300" b="1" i="1" dirty="0">
                <a:solidFill>
                  <a:schemeClr val="bg1"/>
                </a:solidFill>
              </a:rPr>
              <a:t>Pedro </a:t>
            </a:r>
            <a:r>
              <a:rPr lang="pt-BR" sz="1300" b="1" i="1" dirty="0" smtClean="0">
                <a:solidFill>
                  <a:schemeClr val="bg1"/>
                </a:solidFill>
              </a:rPr>
              <a:t>3:11, 12</a:t>
            </a:r>
            <a:endParaRPr lang="en-US" sz="1300" b="1" i="1" dirty="0">
              <a:solidFill>
                <a:schemeClr val="bg1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38"/>
            <a:ext cx="5038344" cy="6392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5209" y="1729768"/>
            <a:ext cx="10661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11613E"/>
                </a:solidFill>
              </a:rPr>
              <a:t>11</a:t>
            </a:r>
            <a:r>
              <a:rPr lang="pt-BR" sz="3200" b="1" dirty="0" smtClean="0"/>
              <a:t> </a:t>
            </a:r>
            <a:r>
              <a:rPr lang="pt-BR" sz="3200" b="1" dirty="0"/>
              <a:t>| Qual é o convite que Deus faz para nós? </a:t>
            </a:r>
            <a:r>
              <a:rPr lang="pt-BR" sz="3200" i="1" dirty="0"/>
              <a:t>2 Pedro 3:11, 12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821446" y="2420315"/>
            <a:ext cx="105171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2800" dirty="0"/>
              <a:t>“Visto que todas essas coisas hão de ser </a:t>
            </a:r>
            <a:r>
              <a:rPr lang="pt-BR" sz="2800" dirty="0" smtClean="0"/>
              <a:t>assim ______________, deveis ser tais </a:t>
            </a:r>
            <a:r>
              <a:rPr lang="pt-BR" sz="2800" dirty="0"/>
              <a:t>como os que vivem em santo procedimento e </a:t>
            </a:r>
            <a:r>
              <a:rPr lang="pt-BR" sz="2800" dirty="0" smtClean="0"/>
              <a:t>piedade</a:t>
            </a:r>
            <a:r>
              <a:rPr lang="pt-BR" sz="2800" dirty="0"/>
              <a:t>, </a:t>
            </a:r>
            <a:r>
              <a:rPr lang="pt-BR" sz="2800" dirty="0" smtClean="0"/>
              <a:t>_____________________ e </a:t>
            </a:r>
            <a:r>
              <a:rPr lang="pt-BR" sz="2800" dirty="0"/>
              <a:t>apressando a vinda do Dia </a:t>
            </a:r>
            <a:r>
              <a:rPr lang="pt-BR" sz="2800" dirty="0" smtClean="0"/>
              <a:t>de </a:t>
            </a:r>
            <a:r>
              <a:rPr lang="pt-BR" sz="2800" dirty="0"/>
              <a:t>Deus, por causa do qual os céus, </a:t>
            </a:r>
            <a:r>
              <a:rPr lang="pt-BR" sz="2800" dirty="0" smtClean="0"/>
              <a:t>incendiados, serão desfeitos</a:t>
            </a:r>
            <a:r>
              <a:rPr lang="pt-BR" sz="2800" dirty="0"/>
              <a:t>, e os elementos abrasados se derreterão.”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1282867" y="3313087"/>
            <a:ext cx="2217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ESPERANDO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766398" y="2472147"/>
            <a:ext cx="2217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DESFEITAS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85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38"/>
            <a:ext cx="5038344" cy="6392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6742" y="2427575"/>
            <a:ext cx="60089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Existem somente duas possibilidades de destino eterno: estar com os salvos ou com os ímpios. Devemos nos preparar para a vinda do Senhor Jesus vivendo conforme a vontade Dele.</a:t>
            </a:r>
          </a:p>
        </p:txBody>
      </p:sp>
    </p:spTree>
    <p:extLst>
      <p:ext uri="{BB962C8B-B14F-4D97-AF65-F5344CB8AC3E}">
        <p14:creationId xmlns:p14="http://schemas.microsoft.com/office/powerpoint/2010/main" val="9712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38"/>
            <a:ext cx="5038344" cy="6392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47545" y="1984246"/>
            <a:ext cx="4546734" cy="3273554"/>
          </a:xfrm>
          <a:prstGeom prst="rect">
            <a:avLst/>
          </a:prstGeom>
          <a:solidFill>
            <a:srgbClr val="99B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85669" y="2221860"/>
            <a:ext cx="40391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1613E"/>
                </a:solidFill>
              </a:rPr>
              <a:t>MEU COMPROMISSO:</a:t>
            </a:r>
          </a:p>
          <a:p>
            <a:pPr algn="ctr"/>
            <a:endParaRPr lang="en-US" b="1" dirty="0"/>
          </a:p>
          <a:p>
            <a:pPr algn="ctr"/>
            <a:r>
              <a:rPr lang="pt-BR" b="1" dirty="0"/>
              <a:t>Entendi que o mal terá </a:t>
            </a:r>
            <a:r>
              <a:rPr lang="pt-BR" b="1" dirty="0" smtClean="0"/>
              <a:t>fim </a:t>
            </a:r>
            <a:r>
              <a:rPr lang="pt-BR" b="1" dirty="0"/>
              <a:t>depois do período dos mil anos. Aprendi que </a:t>
            </a:r>
            <a:r>
              <a:rPr lang="pt-BR" b="1" dirty="0" smtClean="0"/>
              <a:t>existem somente </a:t>
            </a:r>
            <a:r>
              <a:rPr lang="pt-BR" b="1" dirty="0"/>
              <a:t>duas possibilidades de destino eterno: estar com os salvos </a:t>
            </a:r>
            <a:r>
              <a:rPr lang="pt-BR" b="1" dirty="0" smtClean="0"/>
              <a:t>ou ser </a:t>
            </a:r>
            <a:r>
              <a:rPr lang="pt-BR" b="1" dirty="0"/>
              <a:t>destruído juntamente com Satanás. Eu me comprometo a viver de </a:t>
            </a:r>
            <a:r>
              <a:rPr lang="pt-BR" b="1" dirty="0" smtClean="0"/>
              <a:t>acordo com </a:t>
            </a:r>
            <a:r>
              <a:rPr lang="pt-BR" b="1" dirty="0"/>
              <a:t>a vontade de Deus, preparando-me para a vinda do Senhor Jesus</a:t>
            </a:r>
            <a:r>
              <a:rPr lang="pt-BR" b="1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979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8773" y="1487452"/>
            <a:ext cx="7964667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É muito gratificante receber o pagamento pelo nosso trabalho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. Descansar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no fim de semana, num feriado ou nas férias é prazeroso para qualquer pessoa. O estudante aplicado fica feliz ao receber a prova corrigida e descobrir que tirou a nota máxima. Ser homenageado dá orgulho para quem fez por merecer algo digno de reconhecimento. No entanto, o funcionário displicente teme a demissão, o aluno pouco estudioso amarga-se com a reprovação, e muitos nunca são valorizados simplesmente porque não se esforçam para realizar bem o que fazem.</a:t>
            </a:r>
          </a:p>
          <a:p>
            <a:pPr>
              <a:spcBef>
                <a:spcPts val="1800"/>
              </a:spcBef>
            </a:pP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Deus também planeja recompensar todos de maneira justa. Ele dará o Céu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e a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vida eterna como prêmio àqueles que fizeram um compromisso com Seu Filho, Jesus Cristo. Os demais, que foram infiéis a Deus, serão julgados e condenados. Inclusive, Satanás, o causador de todo o mal, será punido por seus atos. Neste estudo, você conhecerá o período de mil anos em que os fiéis de Deus receberão sua recompensa, ao mesmo tempo em que o diabo, seus anjos e todos aqueles que estiverem associados a eles serão julgados e condenados à destruição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38"/>
            <a:ext cx="5038344" cy="63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8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A3BDAD"/>
            </a:gs>
            <a:gs pos="90259">
              <a:srgbClr val="A3BDAD"/>
            </a:gs>
            <a:gs pos="83000">
              <a:srgbClr val="A3BDAD"/>
            </a:gs>
            <a:gs pos="100000">
              <a:srgbClr val="A3BD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538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25596" y="3157813"/>
            <a:ext cx="7496669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Por </a:t>
            </a:r>
            <a:r>
              <a:rPr lang="pt-BR" b="1" dirty="0">
                <a:solidFill>
                  <a:srgbClr val="C00000"/>
                </a:solidFill>
              </a:rPr>
              <a:t>ocasião da segunda vinda de Cristo, os mortos em Cristo voltarão à </a:t>
            </a:r>
            <a:r>
              <a:rPr lang="pt-BR" b="1" dirty="0" smtClean="0">
                <a:solidFill>
                  <a:srgbClr val="C00000"/>
                </a:solidFill>
              </a:rPr>
              <a:t>vida.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0594" y="6018098"/>
            <a:ext cx="1145177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i="1" baseline="30000" dirty="0" smtClean="0">
                <a:solidFill>
                  <a:schemeClr val="bg1"/>
                </a:solidFill>
              </a:rPr>
              <a:t>16</a:t>
            </a:r>
            <a:r>
              <a:rPr lang="pt-BR" sz="1300" b="1" i="1" dirty="0" smtClean="0">
                <a:solidFill>
                  <a:schemeClr val="bg1"/>
                </a:solidFill>
              </a:rPr>
              <a:t>Porque </a:t>
            </a:r>
            <a:r>
              <a:rPr lang="pt-BR" sz="1300" b="1" i="1" dirty="0">
                <a:solidFill>
                  <a:schemeClr val="bg1"/>
                </a:solidFill>
              </a:rPr>
              <a:t>o mesmo Senhor descerá do céu com alarido, e com voz de arcanjo, e com a trombeta de Deus; e os que morreram em Cristo ressuscitarão primeiro.</a:t>
            </a:r>
          </a:p>
          <a:p>
            <a:pPr algn="ctr"/>
            <a:r>
              <a:rPr lang="pt-BR" sz="1300" b="1" i="1" baseline="30000" dirty="0" smtClean="0">
                <a:solidFill>
                  <a:schemeClr val="bg1"/>
                </a:solidFill>
              </a:rPr>
              <a:t>17</a:t>
            </a:r>
            <a:r>
              <a:rPr lang="pt-BR" sz="1300" b="1" i="1" dirty="0" smtClean="0">
                <a:solidFill>
                  <a:schemeClr val="bg1"/>
                </a:solidFill>
              </a:rPr>
              <a:t>Depois </a:t>
            </a:r>
            <a:r>
              <a:rPr lang="pt-BR" sz="1300" b="1" i="1" dirty="0">
                <a:solidFill>
                  <a:schemeClr val="bg1"/>
                </a:solidFill>
              </a:rPr>
              <a:t>nós, os que ficarmos vivos, seremos arrebatados juntamente com eles nas nuvens, a encontrar o Senhor nos ares, e </a:t>
            </a:r>
            <a:r>
              <a:rPr lang="pt-BR" sz="1300" b="1" i="1" dirty="0" smtClean="0">
                <a:solidFill>
                  <a:schemeClr val="bg1"/>
                </a:solidFill>
              </a:rPr>
              <a:t>assim</a:t>
            </a:r>
          </a:p>
          <a:p>
            <a:pPr algn="ctr"/>
            <a:r>
              <a:rPr lang="pt-BR" sz="1300" b="1" i="1" dirty="0" smtClean="0">
                <a:solidFill>
                  <a:schemeClr val="bg1"/>
                </a:solidFill>
              </a:rPr>
              <a:t> </a:t>
            </a:r>
            <a:r>
              <a:rPr lang="pt-BR" sz="1300" b="1" i="1" dirty="0">
                <a:solidFill>
                  <a:schemeClr val="bg1"/>
                </a:solidFill>
              </a:rPr>
              <a:t>estaremos sempre com o </a:t>
            </a:r>
            <a:r>
              <a:rPr lang="pt-BR" sz="1300" b="1" i="1" dirty="0" smtClean="0">
                <a:solidFill>
                  <a:schemeClr val="bg1"/>
                </a:solidFill>
              </a:rPr>
              <a:t>Senhor. 1 </a:t>
            </a:r>
            <a:r>
              <a:rPr lang="pt-BR" sz="1300" b="1" i="1" dirty="0">
                <a:solidFill>
                  <a:schemeClr val="bg1"/>
                </a:solidFill>
              </a:rPr>
              <a:t>Tessalonicenses 4:16</a:t>
            </a:r>
            <a:r>
              <a:rPr lang="pt-BR" sz="1300" b="1" i="1" dirty="0" smtClean="0">
                <a:solidFill>
                  <a:schemeClr val="bg1"/>
                </a:solidFill>
              </a:rPr>
              <a:t>, 17</a:t>
            </a:r>
            <a:endParaRPr lang="en-US" sz="1300" b="1" i="1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497874" y="3617212"/>
            <a:ext cx="87521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38"/>
            <a:ext cx="5038344" cy="63929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65255" y="2004122"/>
            <a:ext cx="97766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11613E"/>
                </a:solidFill>
              </a:rPr>
              <a:t>1</a:t>
            </a:r>
            <a:r>
              <a:rPr lang="pt-BR" sz="3200" b="1" dirty="0"/>
              <a:t> | O que ocorrerá com os </a:t>
            </a:r>
            <a:r>
              <a:rPr lang="pt-BR" sz="3200" b="1" dirty="0" smtClean="0"/>
              <a:t>fiéis </a:t>
            </a:r>
            <a:r>
              <a:rPr lang="pt-BR" sz="3200" b="1" dirty="0"/>
              <a:t>mortos quando Jesus Cristo </a:t>
            </a:r>
            <a:r>
              <a:rPr lang="pt-BR" sz="3200" b="1" dirty="0" smtClean="0"/>
              <a:t>voltar</a:t>
            </a:r>
            <a:r>
              <a:rPr lang="pt-BR" sz="3200" b="1" dirty="0"/>
              <a:t>? </a:t>
            </a:r>
            <a:r>
              <a:rPr lang="pt-BR" sz="3200" i="1" dirty="0"/>
              <a:t>1 </a:t>
            </a:r>
            <a:r>
              <a:rPr lang="pt-BR" sz="3200" i="1" dirty="0" smtClean="0"/>
              <a:t>Tessalonicenses </a:t>
            </a:r>
            <a:r>
              <a:rPr lang="en-US" sz="3200" i="1" dirty="0" smtClean="0"/>
              <a:t>4:16</a:t>
            </a:r>
            <a:r>
              <a:rPr lang="en-US" sz="3200" i="1" dirty="0"/>
              <a:t>, 17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379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38"/>
            <a:ext cx="5038344" cy="6392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6181" y="2358310"/>
            <a:ext cx="77332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A morte não é o fim. Por ocasião da segunda vinda de Cristo, os mortos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em Cristo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voltarão à vida. As pessoas não continuam existindo desencarnadas após morrerem, mas os que se entregaram a Cristo em vida ressuscitarão com um corpo glorificado por ocasião de Sua segunda vinda (1Co 15:35-49; 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Lc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24:39).</a:t>
            </a:r>
          </a:p>
        </p:txBody>
      </p:sp>
    </p:spTree>
    <p:extLst>
      <p:ext uri="{BB962C8B-B14F-4D97-AF65-F5344CB8AC3E}">
        <p14:creationId xmlns:p14="http://schemas.microsoft.com/office/powerpoint/2010/main" val="310006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A3BDAD"/>
            </a:gs>
            <a:gs pos="90259">
              <a:srgbClr val="A3BDAD"/>
            </a:gs>
            <a:gs pos="83000">
              <a:srgbClr val="A3BDAD"/>
            </a:gs>
            <a:gs pos="100000">
              <a:srgbClr val="A3BD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5547360"/>
            <a:ext cx="12192000" cy="1310640"/>
          </a:xfrm>
          <a:prstGeom prst="rect">
            <a:avLst/>
          </a:prstGeom>
          <a:solidFill>
            <a:srgbClr val="538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505733" y="3157813"/>
            <a:ext cx="67363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Os </a:t>
            </a:r>
            <a:r>
              <a:rPr lang="pt-BR" b="1" dirty="0">
                <a:solidFill>
                  <a:srgbClr val="C00000"/>
                </a:solidFill>
              </a:rPr>
              <a:t>fiéis vivos serão transformados por ocasião de Sua segunda vinda </a:t>
            </a:r>
            <a:endParaRPr lang="pt-BR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e </a:t>
            </a:r>
            <a:r>
              <a:rPr lang="pt-BR" b="1" dirty="0">
                <a:solidFill>
                  <a:srgbClr val="C00000"/>
                </a:solidFill>
              </a:rPr>
              <a:t>terão um novo corpo </a:t>
            </a:r>
            <a:r>
              <a:rPr lang="pt-BR" b="1" dirty="0" smtClean="0">
                <a:solidFill>
                  <a:srgbClr val="C00000"/>
                </a:solidFill>
              </a:rPr>
              <a:t>incorruptível.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4028" y="5694848"/>
            <a:ext cx="108639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baseline="30000" dirty="0" smtClean="0">
                <a:solidFill>
                  <a:schemeClr val="bg1"/>
                </a:solidFill>
              </a:rPr>
              <a:t>51</a:t>
            </a:r>
            <a:r>
              <a:rPr lang="pt-BR" sz="1200" b="1" i="1" dirty="0" smtClean="0">
                <a:solidFill>
                  <a:schemeClr val="bg1"/>
                </a:solidFill>
              </a:rPr>
              <a:t>Eis </a:t>
            </a:r>
            <a:r>
              <a:rPr lang="pt-BR" sz="1200" b="1" i="1" dirty="0">
                <a:solidFill>
                  <a:schemeClr val="bg1"/>
                </a:solidFill>
              </a:rPr>
              <a:t>aqui vos digo um mistério: Na verdade, nem todos dormiremos, mas todos seremos transformados;</a:t>
            </a:r>
          </a:p>
          <a:p>
            <a:pPr algn="ctr"/>
            <a:r>
              <a:rPr lang="pt-BR" sz="1200" b="1" i="1" baseline="30000" dirty="0" smtClean="0">
                <a:solidFill>
                  <a:schemeClr val="bg1"/>
                </a:solidFill>
              </a:rPr>
              <a:t>52</a:t>
            </a:r>
            <a:r>
              <a:rPr lang="pt-BR" sz="1200" b="1" i="1" dirty="0" smtClean="0">
                <a:solidFill>
                  <a:schemeClr val="bg1"/>
                </a:solidFill>
              </a:rPr>
              <a:t>Num </a:t>
            </a:r>
            <a:r>
              <a:rPr lang="pt-BR" sz="1200" b="1" i="1" dirty="0">
                <a:solidFill>
                  <a:schemeClr val="bg1"/>
                </a:solidFill>
              </a:rPr>
              <a:t>momento, num abrir e fechar de olhos, ante a última trombeta; porque a trombeta soará, e os mortos ressuscitarão incorruptíveis, e nós seremos transformados.</a:t>
            </a:r>
          </a:p>
          <a:p>
            <a:pPr algn="ctr"/>
            <a:r>
              <a:rPr lang="pt-BR" sz="1200" b="1" i="1" baseline="30000" dirty="0" smtClean="0">
                <a:solidFill>
                  <a:schemeClr val="bg1"/>
                </a:solidFill>
              </a:rPr>
              <a:t>53</a:t>
            </a:r>
            <a:r>
              <a:rPr lang="pt-BR" sz="1200" b="1" i="1" dirty="0" smtClean="0">
                <a:solidFill>
                  <a:schemeClr val="bg1"/>
                </a:solidFill>
              </a:rPr>
              <a:t>Porque </a:t>
            </a:r>
            <a:r>
              <a:rPr lang="pt-BR" sz="1200" b="1" i="1" dirty="0">
                <a:solidFill>
                  <a:schemeClr val="bg1"/>
                </a:solidFill>
              </a:rPr>
              <a:t>convém que isto que é corruptível se revista da incorruptibilidade, e que isto que é mortal se revista da imortalidade.</a:t>
            </a:r>
          </a:p>
          <a:p>
            <a:pPr algn="ctr"/>
            <a:r>
              <a:rPr lang="pt-BR" sz="1200" b="1" i="1" baseline="30000" dirty="0" smtClean="0">
                <a:solidFill>
                  <a:schemeClr val="bg1"/>
                </a:solidFill>
              </a:rPr>
              <a:t>54</a:t>
            </a:r>
            <a:r>
              <a:rPr lang="pt-BR" sz="1200" b="1" i="1" dirty="0" smtClean="0">
                <a:solidFill>
                  <a:schemeClr val="bg1"/>
                </a:solidFill>
              </a:rPr>
              <a:t>E</a:t>
            </a:r>
            <a:r>
              <a:rPr lang="pt-BR" sz="1200" b="1" i="1" dirty="0">
                <a:solidFill>
                  <a:schemeClr val="bg1"/>
                </a:solidFill>
              </a:rPr>
              <a:t>, quando isto que é corruptível se revestir da incorruptibilidade, e isto que é mortal se revestir da imortalidade, então cumprir-se-á a palavra que está escrita: Tragada foi a morte na </a:t>
            </a:r>
            <a:r>
              <a:rPr lang="pt-BR" sz="1200" b="1" i="1" dirty="0" smtClean="0">
                <a:solidFill>
                  <a:schemeClr val="bg1"/>
                </a:solidFill>
              </a:rPr>
              <a:t>vitória. 1 </a:t>
            </a:r>
            <a:r>
              <a:rPr lang="pt-BR" sz="1200" b="1" i="1" dirty="0">
                <a:solidFill>
                  <a:schemeClr val="bg1"/>
                </a:solidFill>
              </a:rPr>
              <a:t>Coríntios 15:51-54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497874" y="3617212"/>
            <a:ext cx="87521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38"/>
            <a:ext cx="5038344" cy="6392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97872" y="1917483"/>
            <a:ext cx="87521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11613E"/>
                </a:solidFill>
              </a:rPr>
              <a:t>2</a:t>
            </a:r>
            <a:r>
              <a:rPr lang="pt-BR" sz="3200" b="1" dirty="0" smtClean="0"/>
              <a:t> </a:t>
            </a:r>
            <a:r>
              <a:rPr lang="pt-BR" sz="3200" b="1" dirty="0"/>
              <a:t>| O que acontecerá com os </a:t>
            </a:r>
            <a:r>
              <a:rPr lang="pt-BR" sz="3200" b="1" dirty="0" smtClean="0"/>
              <a:t>fiéis </a:t>
            </a:r>
            <a:r>
              <a:rPr lang="pt-BR" sz="3200" b="1" dirty="0"/>
              <a:t>vivos quando Jesus Cristo </a:t>
            </a:r>
            <a:r>
              <a:rPr lang="pt-BR" sz="3200" b="1" dirty="0" smtClean="0"/>
              <a:t>voltar? </a:t>
            </a:r>
            <a:r>
              <a:rPr lang="pt-BR" sz="3200" i="1" dirty="0" smtClean="0"/>
              <a:t>1 Coríntios </a:t>
            </a:r>
            <a:r>
              <a:rPr lang="pt-BR" sz="3200" i="1" dirty="0"/>
              <a:t>15:51-54</a:t>
            </a:r>
            <a:endParaRPr lang="en-US" sz="32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97872" y="4027690"/>
            <a:ext cx="87521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52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38"/>
            <a:ext cx="5038344" cy="6392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3675" y="2236390"/>
            <a:ext cx="65116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Assim como os mortos em Cristo ressuscitarão com um novo corpo, os fiéis vivos serão transformados por ocasião de Sua segunda vinda e terão um novo corpo incorruptível, 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isto 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é, que nunca mais adoecerá, envelhecerá ou morrerá.</a:t>
            </a:r>
          </a:p>
        </p:txBody>
      </p:sp>
    </p:spTree>
    <p:extLst>
      <p:ext uri="{BB962C8B-B14F-4D97-AF65-F5344CB8AC3E}">
        <p14:creationId xmlns:p14="http://schemas.microsoft.com/office/powerpoint/2010/main" val="282525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A3BDAD"/>
            </a:gs>
            <a:gs pos="90259">
              <a:srgbClr val="A3BDAD"/>
            </a:gs>
            <a:gs pos="83000">
              <a:srgbClr val="A3BDAD"/>
            </a:gs>
            <a:gs pos="100000">
              <a:srgbClr val="A3BD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538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34192" y="3157813"/>
            <a:ext cx="6079485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A volta de Cristo será </a:t>
            </a:r>
            <a:r>
              <a:rPr lang="pt-BR" b="1" dirty="0">
                <a:solidFill>
                  <a:srgbClr val="C00000"/>
                </a:solidFill>
              </a:rPr>
              <a:t>motivo de terrível desespero e angústia </a:t>
            </a:r>
            <a:endParaRPr lang="pt-BR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para aqueles </a:t>
            </a:r>
            <a:r>
              <a:rPr lang="pt-BR" b="1" dirty="0">
                <a:solidFill>
                  <a:srgbClr val="C00000"/>
                </a:solidFill>
              </a:rPr>
              <a:t>que preferiram viver sem Deus.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0114" y="6107925"/>
            <a:ext cx="114517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i="1" baseline="30000" dirty="0" smtClean="0">
                <a:solidFill>
                  <a:schemeClr val="bg1"/>
                </a:solidFill>
              </a:rPr>
              <a:t>16</a:t>
            </a:r>
            <a:r>
              <a:rPr lang="pt-BR" sz="1300" b="1" i="1" dirty="0" smtClean="0">
                <a:solidFill>
                  <a:schemeClr val="bg1"/>
                </a:solidFill>
              </a:rPr>
              <a:t>E </a:t>
            </a:r>
            <a:r>
              <a:rPr lang="pt-BR" sz="1300" b="1" i="1" dirty="0">
                <a:solidFill>
                  <a:schemeClr val="bg1"/>
                </a:solidFill>
              </a:rPr>
              <a:t>diziam aos montes e aos rochedos: Caí sobre nós, e escondei-nos do rosto daquele que está assentado sobre o trono, e da ira do Cordeiro;</a:t>
            </a:r>
          </a:p>
          <a:p>
            <a:pPr algn="ctr"/>
            <a:r>
              <a:rPr lang="pt-BR" sz="1300" b="1" i="1" baseline="30000" dirty="0" smtClean="0">
                <a:solidFill>
                  <a:schemeClr val="bg1"/>
                </a:solidFill>
              </a:rPr>
              <a:t>17</a:t>
            </a:r>
            <a:r>
              <a:rPr lang="pt-BR" sz="1300" b="1" i="1" dirty="0" smtClean="0">
                <a:solidFill>
                  <a:schemeClr val="bg1"/>
                </a:solidFill>
              </a:rPr>
              <a:t>Porque </a:t>
            </a:r>
            <a:r>
              <a:rPr lang="pt-BR" sz="1300" b="1" i="1" dirty="0">
                <a:solidFill>
                  <a:schemeClr val="bg1"/>
                </a:solidFill>
              </a:rPr>
              <a:t>é vindo o grande dia da sua ira; e quem poderá </a:t>
            </a:r>
            <a:r>
              <a:rPr lang="pt-BR" sz="1300" b="1" i="1" dirty="0" smtClean="0">
                <a:solidFill>
                  <a:schemeClr val="bg1"/>
                </a:solidFill>
              </a:rPr>
              <a:t>subsistir? Apocalipse </a:t>
            </a:r>
            <a:r>
              <a:rPr lang="pt-BR" sz="1300" b="1" i="1" dirty="0">
                <a:solidFill>
                  <a:schemeClr val="bg1"/>
                </a:solidFill>
              </a:rPr>
              <a:t>6:16</a:t>
            </a:r>
            <a:r>
              <a:rPr lang="pt-BR" sz="1300" b="1" i="1" dirty="0" smtClean="0">
                <a:solidFill>
                  <a:schemeClr val="bg1"/>
                </a:solidFill>
              </a:rPr>
              <a:t>, 17</a:t>
            </a:r>
            <a:endParaRPr lang="en-US" sz="1300" b="1" i="1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724297" y="3617212"/>
            <a:ext cx="85256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38"/>
            <a:ext cx="5038344" cy="6392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97874" y="2086193"/>
            <a:ext cx="87521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11613E"/>
                </a:solidFill>
              </a:rPr>
              <a:t>3</a:t>
            </a:r>
            <a:r>
              <a:rPr lang="pt-BR" sz="3200" b="1" dirty="0" smtClean="0"/>
              <a:t> | </a:t>
            </a:r>
            <a:r>
              <a:rPr lang="pt-BR" sz="3200" b="1" dirty="0"/>
              <a:t>O que acontecerá com os ímpios vivos quando Jesus Cristo voltar? </a:t>
            </a:r>
            <a:r>
              <a:rPr lang="pt-BR" sz="3200" i="1" dirty="0" smtClean="0"/>
              <a:t>Apocalipse </a:t>
            </a:r>
            <a:r>
              <a:rPr lang="en-US" sz="3200" i="1" dirty="0" smtClean="0"/>
              <a:t>6:16</a:t>
            </a:r>
            <a:r>
              <a:rPr lang="en-US" sz="3200" i="1" dirty="0"/>
              <a:t>, 17</a:t>
            </a:r>
            <a:endParaRPr lang="en-US" sz="3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724297" y="4012055"/>
            <a:ext cx="85256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0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38"/>
            <a:ext cx="5038344" cy="6392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6623" y="2401853"/>
            <a:ext cx="72170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A vinda de Cristo nas nuvens do céu será ocasião de muita alegria para aqueles que O amam e se entregaram a Ele. No entanto, será motivo de terrível desespero e angústia a todos aqueles que preferiram viver sem Deus, fazendo a própria vontade.</a:t>
            </a:r>
          </a:p>
        </p:txBody>
      </p:sp>
    </p:spTree>
    <p:extLst>
      <p:ext uri="{BB962C8B-B14F-4D97-AF65-F5344CB8AC3E}">
        <p14:creationId xmlns:p14="http://schemas.microsoft.com/office/powerpoint/2010/main" val="142639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5758</TotalTime>
  <Words>2169</Words>
  <Application>Microsoft Office PowerPoint</Application>
  <PresentationFormat>Widescreen</PresentationFormat>
  <Paragraphs>97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Suzana Lima</dc:creator>
  <cp:lastModifiedBy>Suzana Lima</cp:lastModifiedBy>
  <cp:revision>202</cp:revision>
  <dcterms:created xsi:type="dcterms:W3CDTF">2019-02-15T00:40:10Z</dcterms:created>
  <dcterms:modified xsi:type="dcterms:W3CDTF">2019-03-01T11:40:35Z</dcterms:modified>
</cp:coreProperties>
</file>