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58" r:id="rId4"/>
    <p:sldId id="360" r:id="rId5"/>
    <p:sldId id="412" r:id="rId6"/>
    <p:sldId id="433" r:id="rId7"/>
    <p:sldId id="434" r:id="rId8"/>
    <p:sldId id="435" r:id="rId9"/>
    <p:sldId id="436" r:id="rId10"/>
    <p:sldId id="437" r:id="rId11"/>
    <p:sldId id="438" r:id="rId12"/>
    <p:sldId id="442" r:id="rId13"/>
    <p:sldId id="440" r:id="rId14"/>
    <p:sldId id="441" r:id="rId15"/>
    <p:sldId id="453" r:id="rId16"/>
    <p:sldId id="439" r:id="rId17"/>
    <p:sldId id="443" r:id="rId18"/>
    <p:sldId id="444" r:id="rId19"/>
    <p:sldId id="445" r:id="rId20"/>
    <p:sldId id="446" r:id="rId21"/>
    <p:sldId id="447" r:id="rId22"/>
    <p:sldId id="448" r:id="rId23"/>
    <p:sldId id="449" r:id="rId24"/>
    <p:sldId id="450" r:id="rId25"/>
    <p:sldId id="451" r:id="rId26"/>
    <p:sldId id="4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DD5"/>
    <a:srgbClr val="ACABC9"/>
    <a:srgbClr val="8887B3"/>
    <a:srgbClr val="D4D3E3"/>
    <a:srgbClr val="D3D4E3"/>
    <a:srgbClr val="A2C0CE"/>
    <a:srgbClr val="B3C9BB"/>
    <a:srgbClr val="88AFC1"/>
    <a:srgbClr val="417E96"/>
    <a:srgbClr val="A3B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677" y="6092537"/>
            <a:ext cx="8924645" cy="523220"/>
          </a:xfrm>
          <a:prstGeom prst="rect">
            <a:avLst/>
          </a:prstGeom>
        </p:spPr>
        <p:txBody>
          <a:bodyPr wrap="square">
            <a:spAutoFit/>
          </a:bodyPr>
          <a:lstStyle/>
          <a:p>
            <a:pPr algn="ctr"/>
            <a:r>
              <a:rPr lang="pt-BR" sz="1400" b="1" i="1" dirty="0">
                <a:solidFill>
                  <a:schemeClr val="bg1"/>
                </a:solidFill>
              </a:rPr>
              <a:t>E adoraram-na todos os que habitam sobre a terra, esses cujos nomes não estão escritos no livro da vida do Cordeiro que foi morto desde a fundação do </a:t>
            </a:r>
            <a:r>
              <a:rPr lang="pt-BR" sz="1400" b="1" i="1" dirty="0" smtClean="0">
                <a:solidFill>
                  <a:schemeClr val="bg1"/>
                </a:solidFill>
              </a:rPr>
              <a:t>mundo. Apocalipse </a:t>
            </a:r>
            <a:r>
              <a:rPr lang="pt-BR" sz="1400" b="1" i="1" dirty="0">
                <a:solidFill>
                  <a:schemeClr val="bg1"/>
                </a:solidFill>
              </a:rPr>
              <a:t>13:8</a:t>
            </a:r>
            <a:endParaRPr lang="en-US" sz="1400" b="1" i="1" dirty="0">
              <a:solidFill>
                <a:schemeClr val="bg1"/>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761999" y="1812799"/>
            <a:ext cx="10334625" cy="584775"/>
          </a:xfrm>
          <a:prstGeom prst="rect">
            <a:avLst/>
          </a:prstGeom>
          <a:noFill/>
        </p:spPr>
        <p:txBody>
          <a:bodyPr wrap="square" rtlCol="0">
            <a:spAutoFit/>
          </a:bodyPr>
          <a:lstStyle/>
          <a:p>
            <a:r>
              <a:rPr lang="pt-BR" sz="3200" b="1" dirty="0" smtClean="0">
                <a:solidFill>
                  <a:srgbClr val="4C4883"/>
                </a:solidFill>
              </a:rPr>
              <a:t>4</a:t>
            </a:r>
            <a:r>
              <a:rPr lang="pt-BR" sz="3200" b="1" dirty="0" smtClean="0"/>
              <a:t> | </a:t>
            </a:r>
            <a:r>
              <a:rPr lang="pt-BR" sz="3200" b="1" dirty="0"/>
              <a:t>Quando o Cordeiro foi morto? </a:t>
            </a:r>
            <a:r>
              <a:rPr lang="pt-BR" sz="3200" i="1" dirty="0"/>
              <a:t>Apocalipse 13:8</a:t>
            </a:r>
            <a:endParaRPr lang="en-US" sz="3200" dirty="0"/>
          </a:p>
        </p:txBody>
      </p:sp>
      <p:sp>
        <p:nvSpPr>
          <p:cNvPr id="10" name="TextBox 9"/>
          <p:cNvSpPr txBox="1"/>
          <p:nvPr/>
        </p:nvSpPr>
        <p:spPr>
          <a:xfrm>
            <a:off x="761999" y="2411399"/>
            <a:ext cx="10619556" cy="2123658"/>
          </a:xfrm>
          <a:prstGeom prst="rect">
            <a:avLst/>
          </a:prstGeom>
          <a:noFill/>
        </p:spPr>
        <p:txBody>
          <a:bodyPr wrap="square" rtlCol="0">
            <a:spAutoFit/>
          </a:bodyPr>
          <a:lstStyle/>
          <a:p>
            <a:r>
              <a:rPr lang="en-US" sz="4400" dirty="0" smtClean="0"/>
              <a:t>□</a:t>
            </a:r>
            <a:r>
              <a:rPr lang="en-US" sz="3600" dirty="0" smtClean="0"/>
              <a:t> </a:t>
            </a:r>
            <a:r>
              <a:rPr lang="pt-BR" sz="3200" dirty="0"/>
              <a:t>Desde a fundação do mundo.</a:t>
            </a:r>
            <a:r>
              <a:rPr lang="en-US" sz="3200" dirty="0" smtClean="0"/>
              <a:t> 	     </a:t>
            </a:r>
          </a:p>
          <a:p>
            <a:r>
              <a:rPr lang="en-US" sz="4400" dirty="0" smtClean="0"/>
              <a:t>□</a:t>
            </a:r>
            <a:r>
              <a:rPr lang="en-US" sz="3200" dirty="0" smtClean="0"/>
              <a:t> </a:t>
            </a:r>
            <a:r>
              <a:rPr lang="pt-BR" sz="3200" dirty="0"/>
              <a:t>Desde o pecado de Adão e </a:t>
            </a:r>
            <a:r>
              <a:rPr lang="pt-BR" sz="3200" dirty="0" smtClean="0"/>
              <a:t>Eva.</a:t>
            </a:r>
            <a:r>
              <a:rPr lang="en-US" sz="3200" dirty="0" smtClean="0"/>
              <a:t>          </a:t>
            </a:r>
          </a:p>
          <a:p>
            <a:r>
              <a:rPr lang="en-US" sz="4400" dirty="0" smtClean="0"/>
              <a:t>□</a:t>
            </a:r>
            <a:r>
              <a:rPr lang="en-US" sz="3200" dirty="0" smtClean="0"/>
              <a:t> </a:t>
            </a:r>
            <a:r>
              <a:rPr lang="pt-BR" sz="3200" dirty="0"/>
              <a:t>Desde o nascimento de Jesus</a:t>
            </a:r>
            <a:r>
              <a:rPr lang="en-US" sz="3200" dirty="0" smtClean="0"/>
              <a:t>.</a:t>
            </a:r>
            <a:endParaRPr lang="en-US" sz="3200" dirty="0"/>
          </a:p>
        </p:txBody>
      </p:sp>
      <p:sp>
        <p:nvSpPr>
          <p:cNvPr id="11" name="TextBox 10"/>
          <p:cNvSpPr txBox="1"/>
          <p:nvPr/>
        </p:nvSpPr>
        <p:spPr>
          <a:xfrm>
            <a:off x="878132" y="2649438"/>
            <a:ext cx="261258"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15602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8272" y="1905245"/>
            <a:ext cx="8158228" cy="3477875"/>
          </a:xfrm>
          <a:prstGeom prst="rect">
            <a:avLst/>
          </a:prstGeom>
          <a:noFill/>
        </p:spPr>
        <p:txBody>
          <a:bodyPr wrap="square" rtlCol="0">
            <a:spAutoFit/>
          </a:bodyPr>
          <a:lstStyle/>
          <a:p>
            <a:pPr algn="ctr"/>
            <a:r>
              <a:rPr lang="pt-BR" sz="2200" b="1" dirty="0">
                <a:solidFill>
                  <a:schemeClr val="bg2">
                    <a:lumMod val="25000"/>
                  </a:schemeClr>
                </a:solidFill>
              </a:rPr>
              <a:t>Ao dizer que o Cordeiro fora morto “desde a fundação do mundo”, a Bíblia ensina que o plano da redenção foi traçado antes de o ser humano pecar (ver 1Pe 1:18-20). Nos tempos do Antigo Testamento, esse plano estava simbolizado nos sacrifícios do santuário. Assim, os crentes do Antigo Testamento se salvaram pela fé no sangue que Cristo haveria de derramar na cruz. Contudo, depois da cruz, os sacrifícios perderam sua função, </a:t>
            </a:r>
            <a:r>
              <a:rPr lang="pt-BR" sz="2200" b="1" dirty="0" smtClean="0">
                <a:solidFill>
                  <a:schemeClr val="bg2">
                    <a:lumMod val="25000"/>
                  </a:schemeClr>
                </a:solidFill>
              </a:rPr>
              <a:t>pois </a:t>
            </a:r>
            <a:r>
              <a:rPr lang="pt-BR" sz="2200" b="1" dirty="0">
                <a:solidFill>
                  <a:schemeClr val="bg2">
                    <a:lumMod val="25000"/>
                  </a:schemeClr>
                </a:solidFill>
              </a:rPr>
              <a:t>“é impossível que o sangue de touros e de bodes remova pecados” </a:t>
            </a:r>
            <a:r>
              <a:rPr lang="pt-BR" sz="2200" b="1" dirty="0" smtClean="0">
                <a:solidFill>
                  <a:schemeClr val="bg2">
                    <a:lumMod val="25000"/>
                  </a:schemeClr>
                </a:solidFill>
              </a:rPr>
              <a:t>(</a:t>
            </a:r>
            <a:r>
              <a:rPr lang="pt-BR" sz="2200" b="1" dirty="0" err="1">
                <a:solidFill>
                  <a:schemeClr val="bg2">
                    <a:lumMod val="25000"/>
                  </a:schemeClr>
                </a:solidFill>
              </a:rPr>
              <a:t>Hb</a:t>
            </a:r>
            <a:r>
              <a:rPr lang="pt-BR" sz="2200" b="1" dirty="0">
                <a:solidFill>
                  <a:schemeClr val="bg2">
                    <a:lumMod val="25000"/>
                  </a:schemeClr>
                </a:solidFill>
              </a:rPr>
              <a:t> 10:4). “E Ele é a propiciação pelos nossos pecados e não somente pelos nossos próprios, mais ainda pelos do mundo inteiro” (1Jo 2:2).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2006631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4724120" y="3129242"/>
            <a:ext cx="2111220" cy="507831"/>
          </a:xfrm>
          <a:prstGeom prst="rect">
            <a:avLst/>
          </a:prstGeom>
          <a:noFill/>
        </p:spPr>
        <p:txBody>
          <a:bodyPr wrap="none" rtlCol="0">
            <a:spAutoFit/>
          </a:bodyPr>
          <a:lstStyle/>
          <a:p>
            <a:pPr algn="ctr">
              <a:lnSpc>
                <a:spcPct val="150000"/>
              </a:lnSpc>
            </a:pPr>
            <a:r>
              <a:rPr lang="pt-BR" b="1" dirty="0">
                <a:solidFill>
                  <a:srgbClr val="C00000"/>
                </a:solidFill>
              </a:rPr>
              <a:t>P</a:t>
            </a:r>
            <a:r>
              <a:rPr lang="pt-BR" b="1" dirty="0" smtClean="0">
                <a:solidFill>
                  <a:srgbClr val="C00000"/>
                </a:solidFill>
              </a:rPr>
              <a:t>ecado </a:t>
            </a:r>
            <a:r>
              <a:rPr lang="pt-BR" b="1" dirty="0">
                <a:solidFill>
                  <a:srgbClr val="C00000"/>
                </a:solidFill>
              </a:rPr>
              <a:t>é </a:t>
            </a:r>
            <a:r>
              <a:rPr lang="pt-BR" b="1" dirty="0" err="1">
                <a:solidFill>
                  <a:srgbClr val="C00000"/>
                </a:solidFill>
              </a:rPr>
              <a:t>iniqüidade</a:t>
            </a:r>
            <a:endParaRPr lang="en-US"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676" y="6200258"/>
            <a:ext cx="8924645" cy="307777"/>
          </a:xfrm>
          <a:prstGeom prst="rect">
            <a:avLst/>
          </a:prstGeom>
        </p:spPr>
        <p:txBody>
          <a:bodyPr wrap="square">
            <a:spAutoFit/>
          </a:bodyPr>
          <a:lstStyle/>
          <a:p>
            <a:pPr algn="ctr"/>
            <a:r>
              <a:rPr lang="pt-BR" sz="1400" b="1" i="1" dirty="0">
                <a:solidFill>
                  <a:schemeClr val="bg1"/>
                </a:solidFill>
              </a:rPr>
              <a:t>Qualquer que comete pecado, também comete </a:t>
            </a:r>
            <a:r>
              <a:rPr lang="pt-BR" sz="1400" b="1" i="1" dirty="0" err="1">
                <a:solidFill>
                  <a:schemeClr val="bg1"/>
                </a:solidFill>
              </a:rPr>
              <a:t>iniqüidade</a:t>
            </a:r>
            <a:r>
              <a:rPr lang="pt-BR" sz="1400" b="1" i="1" dirty="0">
                <a:solidFill>
                  <a:schemeClr val="bg1"/>
                </a:solidFill>
              </a:rPr>
              <a:t>; porque o pecado é </a:t>
            </a:r>
            <a:r>
              <a:rPr lang="pt-BR" sz="1400" b="1" i="1" dirty="0" err="1" smtClean="0">
                <a:solidFill>
                  <a:schemeClr val="bg1"/>
                </a:solidFill>
              </a:rPr>
              <a:t>iniqüidade</a:t>
            </a:r>
            <a:r>
              <a:rPr lang="pt-BR" sz="1400" b="1" i="1" dirty="0" smtClean="0">
                <a:solidFill>
                  <a:schemeClr val="bg1"/>
                </a:solidFill>
              </a:rPr>
              <a:t>. 1 </a:t>
            </a:r>
            <a:r>
              <a:rPr lang="pt-BR" sz="1400" b="1" i="1" dirty="0">
                <a:solidFill>
                  <a:schemeClr val="bg1"/>
                </a:solidFill>
              </a:rPr>
              <a:t>João 3:4</a:t>
            </a:r>
            <a:endParaRPr lang="en-US" sz="1400" b="1" i="1" dirty="0">
              <a:solidFill>
                <a:schemeClr val="bg1"/>
              </a:solidFill>
            </a:endParaRPr>
          </a:p>
        </p:txBody>
      </p:sp>
      <p:cxnSp>
        <p:nvCxnSpPr>
          <p:cNvPr id="17" name="Straight Connector 16"/>
          <p:cNvCxnSpPr/>
          <p:nvPr/>
        </p:nvCxnSpPr>
        <p:spPr>
          <a:xfrm>
            <a:off x="2264772" y="3616627"/>
            <a:ext cx="742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2118398" y="2066751"/>
            <a:ext cx="7469738" cy="1077218"/>
          </a:xfrm>
          <a:prstGeom prst="rect">
            <a:avLst/>
          </a:prstGeom>
          <a:noFill/>
        </p:spPr>
        <p:txBody>
          <a:bodyPr wrap="square" rtlCol="0">
            <a:spAutoFit/>
          </a:bodyPr>
          <a:lstStyle/>
          <a:p>
            <a:pPr algn="ctr"/>
            <a:r>
              <a:rPr lang="pt-BR" sz="3200" b="1" dirty="0" smtClean="0">
                <a:solidFill>
                  <a:srgbClr val="4C4883"/>
                </a:solidFill>
              </a:rPr>
              <a:t>5</a:t>
            </a:r>
            <a:r>
              <a:rPr lang="pt-BR" sz="3200" b="1" dirty="0" smtClean="0"/>
              <a:t> </a:t>
            </a:r>
            <a:r>
              <a:rPr lang="pt-BR" sz="3200" b="1" dirty="0"/>
              <a:t>| O Cordeiro morreu por nossos </a:t>
            </a:r>
            <a:r>
              <a:rPr lang="pt-BR" sz="3200" b="1" dirty="0" smtClean="0"/>
              <a:t>pecados. </a:t>
            </a:r>
          </a:p>
          <a:p>
            <a:pPr algn="ctr"/>
            <a:r>
              <a:rPr lang="pt-BR" sz="3200" b="1" dirty="0" smtClean="0"/>
              <a:t>O </a:t>
            </a:r>
            <a:r>
              <a:rPr lang="pt-BR" sz="3200" b="1" dirty="0"/>
              <a:t>que é pecado? </a:t>
            </a:r>
            <a:r>
              <a:rPr lang="pt-BR" sz="3200" i="1" dirty="0" smtClean="0"/>
              <a:t>1 </a:t>
            </a:r>
            <a:r>
              <a:rPr lang="pt-BR" sz="3200" i="1" dirty="0"/>
              <a:t>João </a:t>
            </a:r>
            <a:r>
              <a:rPr lang="pt-BR" sz="3200" i="1" dirty="0" smtClean="0"/>
              <a:t>3:4</a:t>
            </a:r>
            <a:endParaRPr lang="en-US" sz="3200" dirty="0"/>
          </a:p>
        </p:txBody>
      </p:sp>
    </p:spTree>
    <p:extLst>
      <p:ext uri="{BB962C8B-B14F-4D97-AF65-F5344CB8AC3E}">
        <p14:creationId xmlns:p14="http://schemas.microsoft.com/office/powerpoint/2010/main" val="15805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05663" y="2588051"/>
            <a:ext cx="7523325" cy="1815882"/>
          </a:xfrm>
          <a:prstGeom prst="rect">
            <a:avLst/>
          </a:prstGeom>
          <a:noFill/>
        </p:spPr>
        <p:txBody>
          <a:bodyPr wrap="square" rtlCol="0">
            <a:spAutoFit/>
          </a:bodyPr>
          <a:lstStyle/>
          <a:p>
            <a:pPr algn="ctr"/>
            <a:r>
              <a:rPr lang="pt-BR" sz="2800" b="1" dirty="0">
                <a:solidFill>
                  <a:schemeClr val="bg2">
                    <a:lumMod val="25000"/>
                  </a:schemeClr>
                </a:solidFill>
              </a:rPr>
              <a:t>O pecado nos separa de Deus (</a:t>
            </a:r>
            <a:r>
              <a:rPr lang="pt-BR" sz="2800" b="1" dirty="0" err="1">
                <a:solidFill>
                  <a:schemeClr val="bg2">
                    <a:lumMod val="25000"/>
                  </a:schemeClr>
                </a:solidFill>
              </a:rPr>
              <a:t>Is</a:t>
            </a:r>
            <a:r>
              <a:rPr lang="pt-BR" sz="2800" b="1" dirty="0">
                <a:solidFill>
                  <a:schemeClr val="bg2">
                    <a:lumMod val="25000"/>
                  </a:schemeClr>
                </a:solidFill>
              </a:rPr>
              <a:t> 59:1, 2). </a:t>
            </a:r>
            <a:endParaRPr lang="pt-BR" sz="2800" b="1" dirty="0" smtClean="0">
              <a:solidFill>
                <a:schemeClr val="bg2">
                  <a:lumMod val="25000"/>
                </a:schemeClr>
              </a:solidFill>
            </a:endParaRPr>
          </a:p>
          <a:p>
            <a:pPr algn="ctr"/>
            <a:r>
              <a:rPr lang="pt-BR" sz="2800" b="1" dirty="0" smtClean="0">
                <a:solidFill>
                  <a:schemeClr val="bg2">
                    <a:lumMod val="25000"/>
                  </a:schemeClr>
                </a:solidFill>
              </a:rPr>
              <a:t>Como </a:t>
            </a:r>
            <a:r>
              <a:rPr lang="pt-BR" sz="2800" b="1" dirty="0">
                <a:solidFill>
                  <a:schemeClr val="bg2">
                    <a:lumMod val="25000"/>
                  </a:schemeClr>
                </a:solidFill>
              </a:rPr>
              <a:t>resultado, ele nos traz a </a:t>
            </a:r>
          </a:p>
          <a:p>
            <a:pPr algn="ctr"/>
            <a:r>
              <a:rPr lang="pt-BR" sz="2800" b="1" dirty="0">
                <a:solidFill>
                  <a:schemeClr val="bg2">
                    <a:lumMod val="25000"/>
                  </a:schemeClr>
                </a:solidFill>
              </a:rPr>
              <a:t>condenação à morte (</a:t>
            </a:r>
            <a:r>
              <a:rPr lang="pt-BR" sz="2800" b="1" dirty="0" err="1">
                <a:solidFill>
                  <a:schemeClr val="bg2">
                    <a:lumMod val="25000"/>
                  </a:schemeClr>
                </a:solidFill>
              </a:rPr>
              <a:t>Rm</a:t>
            </a:r>
            <a:r>
              <a:rPr lang="pt-BR" sz="2800" b="1" dirty="0">
                <a:solidFill>
                  <a:schemeClr val="bg2">
                    <a:lumMod val="25000"/>
                  </a:schemeClr>
                </a:solidFill>
              </a:rPr>
              <a:t> 6:23) e nos destitui </a:t>
            </a:r>
            <a:endParaRPr lang="pt-BR" sz="2800" b="1" dirty="0" smtClean="0">
              <a:solidFill>
                <a:schemeClr val="bg2">
                  <a:lumMod val="25000"/>
                </a:schemeClr>
              </a:solidFill>
            </a:endParaRPr>
          </a:p>
          <a:p>
            <a:pPr algn="ctr"/>
            <a:r>
              <a:rPr lang="pt-BR" sz="2800" b="1" dirty="0" smtClean="0">
                <a:solidFill>
                  <a:schemeClr val="bg2">
                    <a:lumMod val="25000"/>
                  </a:schemeClr>
                </a:solidFill>
              </a:rPr>
              <a:t>da </a:t>
            </a:r>
            <a:r>
              <a:rPr lang="pt-BR" sz="2800" b="1" dirty="0">
                <a:solidFill>
                  <a:schemeClr val="bg2">
                    <a:lumMod val="25000"/>
                  </a:schemeClr>
                </a:solidFill>
              </a:rPr>
              <a:t>glória divina (</a:t>
            </a:r>
            <a:r>
              <a:rPr lang="pt-BR" sz="2800" b="1" dirty="0" err="1">
                <a:solidFill>
                  <a:schemeClr val="bg2">
                    <a:lumMod val="25000"/>
                  </a:schemeClr>
                </a:solidFill>
              </a:rPr>
              <a:t>Rm</a:t>
            </a:r>
            <a:r>
              <a:rPr lang="pt-BR" sz="2800" b="1" dirty="0">
                <a:solidFill>
                  <a:schemeClr val="bg2">
                    <a:lumMod val="25000"/>
                  </a:schemeClr>
                </a:solidFill>
              </a:rPr>
              <a:t> 3:23).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2021195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674" y="6092537"/>
            <a:ext cx="8924645" cy="523220"/>
          </a:xfrm>
          <a:prstGeom prst="rect">
            <a:avLst/>
          </a:prstGeom>
        </p:spPr>
        <p:txBody>
          <a:bodyPr wrap="square">
            <a:spAutoFit/>
          </a:bodyPr>
          <a:lstStyle/>
          <a:p>
            <a:pPr algn="ctr"/>
            <a:r>
              <a:rPr lang="pt-BR" sz="1400" b="1" i="1" dirty="0">
                <a:solidFill>
                  <a:schemeClr val="bg1"/>
                </a:solidFill>
              </a:rPr>
              <a:t>Nada temas das coisas que hás de padecer. Eis que o diabo lançará alguns de vós na prisão, para que sejais tentados; e tereis uma tribulação de dez dias. Sê fiel até à morte, e dar-te-ei a coroa da </a:t>
            </a:r>
            <a:r>
              <a:rPr lang="pt-BR" sz="1400" b="1" i="1" dirty="0" err="1" smtClean="0">
                <a:solidFill>
                  <a:schemeClr val="bg1"/>
                </a:solidFill>
              </a:rPr>
              <a:t>vida.Apocalipse</a:t>
            </a:r>
            <a:r>
              <a:rPr lang="pt-BR" sz="1400" b="1" i="1" dirty="0" smtClean="0">
                <a:solidFill>
                  <a:schemeClr val="bg1"/>
                </a:solidFill>
              </a:rPr>
              <a:t> </a:t>
            </a:r>
            <a:r>
              <a:rPr lang="pt-BR" sz="1400" b="1" i="1" dirty="0">
                <a:solidFill>
                  <a:schemeClr val="bg1"/>
                </a:solidFill>
              </a:rPr>
              <a:t>2:10</a:t>
            </a:r>
            <a:endParaRPr lang="en-US" sz="1400" b="1" i="1" dirty="0">
              <a:solidFill>
                <a:schemeClr val="bg1"/>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9" name="TextBox 8"/>
          <p:cNvSpPr txBox="1"/>
          <p:nvPr/>
        </p:nvSpPr>
        <p:spPr>
          <a:xfrm>
            <a:off x="625149" y="1539695"/>
            <a:ext cx="10941697" cy="1077218"/>
          </a:xfrm>
          <a:prstGeom prst="rect">
            <a:avLst/>
          </a:prstGeom>
          <a:noFill/>
        </p:spPr>
        <p:txBody>
          <a:bodyPr wrap="square" rtlCol="0">
            <a:spAutoFit/>
          </a:bodyPr>
          <a:lstStyle/>
          <a:p>
            <a:r>
              <a:rPr lang="pt-BR" sz="3200" b="1" dirty="0" smtClean="0">
                <a:solidFill>
                  <a:srgbClr val="4C4883"/>
                </a:solidFill>
              </a:rPr>
              <a:t>6</a:t>
            </a:r>
            <a:r>
              <a:rPr lang="pt-BR" sz="3200" b="1" dirty="0" smtClean="0"/>
              <a:t> </a:t>
            </a:r>
            <a:r>
              <a:rPr lang="pt-BR" sz="3200" b="1" dirty="0"/>
              <a:t>| Que promessa Jesus faz aos que forem </a:t>
            </a:r>
            <a:r>
              <a:rPr lang="pt-BR" sz="3200" b="1" dirty="0" smtClean="0"/>
              <a:t>fiéis </a:t>
            </a:r>
            <a:r>
              <a:rPr lang="pt-BR" sz="3200" b="1" dirty="0"/>
              <a:t>até o </a:t>
            </a:r>
            <a:r>
              <a:rPr lang="pt-BR" sz="3200" b="1" dirty="0" smtClean="0"/>
              <a:t>fim</a:t>
            </a:r>
            <a:r>
              <a:rPr lang="pt-BR" sz="3200" b="1" dirty="0"/>
              <a:t>? </a:t>
            </a:r>
            <a:endParaRPr lang="pt-BR" sz="3200" b="1" dirty="0" smtClean="0"/>
          </a:p>
          <a:p>
            <a:r>
              <a:rPr lang="pt-BR" sz="3200" i="1" dirty="0" smtClean="0"/>
              <a:t>Apocalipse </a:t>
            </a:r>
            <a:r>
              <a:rPr lang="pt-BR" sz="3200" i="1" dirty="0"/>
              <a:t>2:10</a:t>
            </a:r>
            <a:r>
              <a:rPr lang="pt-BR" sz="3200" i="1" dirty="0" smtClean="0"/>
              <a:t>. </a:t>
            </a:r>
            <a:r>
              <a:rPr lang="pt-BR" sz="3200" b="1" dirty="0" smtClean="0"/>
              <a:t>Assinale </a:t>
            </a:r>
            <a:r>
              <a:rPr lang="pt-BR" sz="3200" b="1" dirty="0"/>
              <a:t>V para verdadeiro e F para falso.</a:t>
            </a:r>
            <a:endParaRPr lang="en-US" sz="3200" dirty="0"/>
          </a:p>
        </p:txBody>
      </p:sp>
      <p:sp>
        <p:nvSpPr>
          <p:cNvPr id="10" name="TextBox 9"/>
          <p:cNvSpPr txBox="1"/>
          <p:nvPr/>
        </p:nvSpPr>
        <p:spPr>
          <a:xfrm>
            <a:off x="625149" y="2700178"/>
            <a:ext cx="9808365" cy="3108543"/>
          </a:xfrm>
          <a:prstGeom prst="rect">
            <a:avLst/>
          </a:prstGeom>
          <a:noFill/>
        </p:spPr>
        <p:txBody>
          <a:bodyPr wrap="square" rtlCol="0">
            <a:spAutoFit/>
          </a:bodyPr>
          <a:lstStyle/>
          <a:p>
            <a:r>
              <a:rPr lang="en-US" sz="4400" dirty="0" smtClean="0"/>
              <a:t>□</a:t>
            </a:r>
            <a:r>
              <a:rPr lang="en-US" sz="3200" dirty="0" smtClean="0"/>
              <a:t> </a:t>
            </a:r>
            <a:r>
              <a:rPr lang="pt-BR" sz="3200" dirty="0"/>
              <a:t>Não passarão por nenhum problema </a:t>
            </a:r>
            <a:r>
              <a:rPr lang="pt-BR" sz="3200" dirty="0" smtClean="0"/>
              <a:t>financeiro.</a:t>
            </a:r>
            <a:endParaRPr lang="en-US" sz="3200" dirty="0" smtClean="0"/>
          </a:p>
          <a:p>
            <a:r>
              <a:rPr lang="en-US" sz="4400" dirty="0" smtClean="0"/>
              <a:t>□</a:t>
            </a:r>
            <a:r>
              <a:rPr lang="en-US" sz="3200" dirty="0" smtClean="0"/>
              <a:t> </a:t>
            </a:r>
            <a:r>
              <a:rPr lang="pt-BR" sz="3200" dirty="0"/>
              <a:t>Receberão a vida eterna e perfeita quando Jesus voltar</a:t>
            </a:r>
            <a:r>
              <a:rPr lang="pt-BR" sz="3200" dirty="0" smtClean="0"/>
              <a:t>.</a:t>
            </a:r>
            <a:endParaRPr lang="en-US" sz="3200" dirty="0" smtClean="0"/>
          </a:p>
          <a:p>
            <a:r>
              <a:rPr lang="en-US" sz="4400" dirty="0" smtClean="0"/>
              <a:t>□</a:t>
            </a:r>
            <a:r>
              <a:rPr lang="en-US" sz="3200" dirty="0" smtClean="0"/>
              <a:t> </a:t>
            </a:r>
            <a:r>
              <a:rPr lang="pt-BR" sz="3200" dirty="0"/>
              <a:t>Serão curados agora de todas as doenças</a:t>
            </a:r>
            <a:r>
              <a:rPr lang="pt-BR" sz="3200" dirty="0" smtClean="0"/>
              <a:t>.</a:t>
            </a:r>
            <a:r>
              <a:rPr lang="en-US" sz="3200" dirty="0" smtClean="0"/>
              <a:t> </a:t>
            </a:r>
          </a:p>
          <a:p>
            <a:endParaRPr lang="en-US" sz="3200" dirty="0"/>
          </a:p>
          <a:p>
            <a:r>
              <a:rPr lang="en-US" sz="3200" dirty="0" smtClean="0"/>
              <a:t> 	</a:t>
            </a:r>
            <a:endParaRPr lang="en-US" sz="3200" dirty="0"/>
          </a:p>
        </p:txBody>
      </p:sp>
      <p:sp>
        <p:nvSpPr>
          <p:cNvPr id="11" name="TextBox 10"/>
          <p:cNvSpPr txBox="1"/>
          <p:nvPr/>
        </p:nvSpPr>
        <p:spPr>
          <a:xfrm>
            <a:off x="725158" y="3623948"/>
            <a:ext cx="261258" cy="369332"/>
          </a:xfrm>
          <a:prstGeom prst="rect">
            <a:avLst/>
          </a:prstGeom>
          <a:noFill/>
        </p:spPr>
        <p:txBody>
          <a:bodyPr wrap="square" rtlCol="0">
            <a:spAutoFit/>
          </a:bodyPr>
          <a:lstStyle/>
          <a:p>
            <a:r>
              <a:rPr lang="en-US" b="1" dirty="0" smtClean="0">
                <a:solidFill>
                  <a:srgbClr val="C00000"/>
                </a:solidFill>
              </a:rPr>
              <a:t>V</a:t>
            </a:r>
            <a:endParaRPr lang="en-US" b="1" dirty="0">
              <a:solidFill>
                <a:srgbClr val="C00000"/>
              </a:solidFill>
            </a:endParaRPr>
          </a:p>
        </p:txBody>
      </p:sp>
      <p:sp>
        <p:nvSpPr>
          <p:cNvPr id="12" name="TextBox 11"/>
          <p:cNvSpPr txBox="1"/>
          <p:nvPr/>
        </p:nvSpPr>
        <p:spPr>
          <a:xfrm>
            <a:off x="741060" y="4286253"/>
            <a:ext cx="261258" cy="369332"/>
          </a:xfrm>
          <a:prstGeom prst="rect">
            <a:avLst/>
          </a:prstGeom>
          <a:noFill/>
        </p:spPr>
        <p:txBody>
          <a:bodyPr wrap="square" rtlCol="0">
            <a:spAutoFit/>
          </a:bodyPr>
          <a:lstStyle/>
          <a:p>
            <a:r>
              <a:rPr lang="en-US" b="1" dirty="0" smtClean="0">
                <a:solidFill>
                  <a:srgbClr val="C00000"/>
                </a:solidFill>
              </a:rPr>
              <a:t>F</a:t>
            </a:r>
            <a:endParaRPr lang="en-US" b="1" dirty="0">
              <a:solidFill>
                <a:srgbClr val="C00000"/>
              </a:solidFill>
            </a:endParaRPr>
          </a:p>
        </p:txBody>
      </p:sp>
      <p:sp>
        <p:nvSpPr>
          <p:cNvPr id="13" name="TextBox 12"/>
          <p:cNvSpPr txBox="1"/>
          <p:nvPr/>
        </p:nvSpPr>
        <p:spPr>
          <a:xfrm>
            <a:off x="741060" y="2961643"/>
            <a:ext cx="261258" cy="369332"/>
          </a:xfrm>
          <a:prstGeom prst="rect">
            <a:avLst/>
          </a:prstGeom>
          <a:noFill/>
        </p:spPr>
        <p:txBody>
          <a:bodyPr wrap="square" rtlCol="0">
            <a:spAutoFit/>
          </a:bodyPr>
          <a:lstStyle/>
          <a:p>
            <a:r>
              <a:rPr lang="en-US" b="1" dirty="0" smtClean="0">
                <a:solidFill>
                  <a:srgbClr val="C00000"/>
                </a:solidFill>
              </a:rPr>
              <a:t>F</a:t>
            </a:r>
            <a:endParaRPr lang="en-US" b="1" dirty="0">
              <a:solidFill>
                <a:srgbClr val="C00000"/>
              </a:solidFill>
            </a:endParaRPr>
          </a:p>
        </p:txBody>
      </p:sp>
    </p:spTree>
    <p:extLst>
      <p:ext uri="{BB962C8B-B14F-4D97-AF65-F5344CB8AC3E}">
        <p14:creationId xmlns:p14="http://schemas.microsoft.com/office/powerpoint/2010/main" val="19001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9172" y="2352920"/>
            <a:ext cx="6872353" cy="1815882"/>
          </a:xfrm>
          <a:prstGeom prst="rect">
            <a:avLst/>
          </a:prstGeom>
          <a:noFill/>
        </p:spPr>
        <p:txBody>
          <a:bodyPr wrap="square" rtlCol="0">
            <a:spAutoFit/>
          </a:bodyPr>
          <a:lstStyle/>
          <a:p>
            <a:pPr algn="ctr"/>
            <a:r>
              <a:rPr lang="pt-BR" sz="2800" b="1" dirty="0">
                <a:solidFill>
                  <a:schemeClr val="bg2">
                    <a:lumMod val="25000"/>
                  </a:schemeClr>
                </a:solidFill>
              </a:rPr>
              <a:t>Deus quer nos libertar de todo mal, sofrimento e dor. Mais do que simplesmente solucionar situações emergenciais, Ele oferece a restauração total do ser humano.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947097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3020028" y="2790497"/>
            <a:ext cx="5484130" cy="464871"/>
          </a:xfrm>
          <a:prstGeom prst="rect">
            <a:avLst/>
          </a:prstGeom>
          <a:noFill/>
        </p:spPr>
        <p:txBody>
          <a:bodyPr wrap="none" rtlCol="0">
            <a:spAutoFit/>
          </a:bodyPr>
          <a:lstStyle/>
          <a:p>
            <a:pPr algn="ctr">
              <a:lnSpc>
                <a:spcPct val="150000"/>
              </a:lnSpc>
            </a:pPr>
            <a:r>
              <a:rPr lang="pt-BR" b="1" i="1" dirty="0">
                <a:solidFill>
                  <a:srgbClr val="C00000"/>
                </a:solidFill>
              </a:rPr>
              <a:t>Crê no Senhor Jesus Cristo e serás salvo, tu e a tua </a:t>
            </a:r>
            <a:r>
              <a:rPr lang="pt-BR" b="1" i="1" dirty="0" smtClean="0">
                <a:solidFill>
                  <a:srgbClr val="C00000"/>
                </a:solidFill>
              </a:rPr>
              <a:t>casa.</a:t>
            </a:r>
            <a:endParaRPr lang="en-US" i="1"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676" y="6200258"/>
            <a:ext cx="8924645" cy="307777"/>
          </a:xfrm>
          <a:prstGeom prst="rect">
            <a:avLst/>
          </a:prstGeom>
        </p:spPr>
        <p:txBody>
          <a:bodyPr wrap="square">
            <a:spAutoFit/>
          </a:bodyPr>
          <a:lstStyle/>
          <a:p>
            <a:pPr algn="ctr"/>
            <a:r>
              <a:rPr lang="pt-BR" sz="1400" b="1" i="1" dirty="0">
                <a:solidFill>
                  <a:schemeClr val="bg1"/>
                </a:solidFill>
              </a:rPr>
              <a:t>E eles disseram: Crê no Senhor Jesus Cristo e serás salvo, tu e a tua casa</a:t>
            </a:r>
            <a:r>
              <a:rPr lang="pt-BR" sz="1400" b="1" i="1" dirty="0" smtClean="0">
                <a:solidFill>
                  <a:schemeClr val="bg1"/>
                </a:solidFill>
              </a:rPr>
              <a:t>. Atos </a:t>
            </a:r>
            <a:r>
              <a:rPr lang="pt-BR" sz="1400" b="1" i="1" dirty="0">
                <a:solidFill>
                  <a:schemeClr val="bg1"/>
                </a:solidFill>
              </a:rPr>
              <a:t>16:31</a:t>
            </a:r>
            <a:endParaRPr lang="en-US" sz="1400" b="1" i="1" dirty="0">
              <a:solidFill>
                <a:schemeClr val="bg1"/>
              </a:solidFill>
            </a:endParaRPr>
          </a:p>
        </p:txBody>
      </p:sp>
      <p:cxnSp>
        <p:nvCxnSpPr>
          <p:cNvPr id="17" name="Straight Connector 16"/>
          <p:cNvCxnSpPr/>
          <p:nvPr/>
        </p:nvCxnSpPr>
        <p:spPr>
          <a:xfrm>
            <a:off x="1657350" y="3259708"/>
            <a:ext cx="8557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10" name="TextBox 9"/>
          <p:cNvSpPr txBox="1"/>
          <p:nvPr/>
        </p:nvSpPr>
        <p:spPr>
          <a:xfrm>
            <a:off x="1571626" y="2205722"/>
            <a:ext cx="9496808" cy="584775"/>
          </a:xfrm>
          <a:prstGeom prst="rect">
            <a:avLst/>
          </a:prstGeom>
          <a:noFill/>
        </p:spPr>
        <p:txBody>
          <a:bodyPr wrap="square" rtlCol="0">
            <a:spAutoFit/>
          </a:bodyPr>
          <a:lstStyle/>
          <a:p>
            <a:r>
              <a:rPr lang="pt-BR" sz="3200" b="1" dirty="0" smtClean="0">
                <a:solidFill>
                  <a:srgbClr val="4C4883"/>
                </a:solidFill>
              </a:rPr>
              <a:t>7</a:t>
            </a:r>
            <a:r>
              <a:rPr lang="pt-BR" sz="3200" b="1" dirty="0" smtClean="0"/>
              <a:t> </a:t>
            </a:r>
            <a:r>
              <a:rPr lang="pt-BR" sz="3200" b="1" dirty="0"/>
              <a:t>| O que é preciso fazer para ser salvo? </a:t>
            </a:r>
            <a:r>
              <a:rPr lang="pt-BR" sz="3200" i="1" dirty="0"/>
              <a:t>Atos 16:31</a:t>
            </a:r>
            <a:endParaRPr lang="en-US" sz="3200" dirty="0"/>
          </a:p>
        </p:txBody>
      </p:sp>
    </p:spTree>
    <p:extLst>
      <p:ext uri="{BB962C8B-B14F-4D97-AF65-F5344CB8AC3E}">
        <p14:creationId xmlns:p14="http://schemas.microsoft.com/office/powerpoint/2010/main" val="22604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7425" y="2295770"/>
            <a:ext cx="7439025" cy="2677656"/>
          </a:xfrm>
          <a:prstGeom prst="rect">
            <a:avLst/>
          </a:prstGeom>
          <a:noFill/>
        </p:spPr>
        <p:txBody>
          <a:bodyPr wrap="square" rtlCol="0">
            <a:spAutoFit/>
          </a:bodyPr>
          <a:lstStyle/>
          <a:p>
            <a:pPr algn="ctr"/>
            <a:r>
              <a:rPr lang="pt-BR" sz="2800" b="1" dirty="0">
                <a:solidFill>
                  <a:schemeClr val="bg2">
                    <a:lumMod val="25000"/>
                  </a:schemeClr>
                </a:solidFill>
              </a:rPr>
              <a:t>A salvação existe apenas em Cristo (At 4:12), portanto crer em Jesus é manifestar fé Naquele que é o único caminho que nos conduz ao Céu (</a:t>
            </a:r>
            <a:r>
              <a:rPr lang="pt-BR" sz="2800" b="1" dirty="0" err="1">
                <a:solidFill>
                  <a:schemeClr val="bg2">
                    <a:lumMod val="25000"/>
                  </a:schemeClr>
                </a:solidFill>
              </a:rPr>
              <a:t>Jo</a:t>
            </a:r>
            <a:r>
              <a:rPr lang="pt-BR" sz="2800" b="1" dirty="0">
                <a:solidFill>
                  <a:schemeClr val="bg2">
                    <a:lumMod val="25000"/>
                  </a:schemeClr>
                </a:solidFill>
              </a:rPr>
              <a:t> 14:6</a:t>
            </a:r>
            <a:r>
              <a:rPr lang="pt-BR" sz="2800" b="1" dirty="0" smtClean="0">
                <a:solidFill>
                  <a:schemeClr val="bg2">
                    <a:lumMod val="25000"/>
                  </a:schemeClr>
                </a:solidFill>
              </a:rPr>
              <a:t>). O </a:t>
            </a:r>
            <a:r>
              <a:rPr lang="pt-BR" sz="2800" b="1" dirty="0">
                <a:solidFill>
                  <a:schemeClr val="bg2">
                    <a:lumMod val="25000"/>
                  </a:schemeClr>
                </a:solidFill>
              </a:rPr>
              <a:t>ato de crer envolve o ser humano todo e se reflete de modo prático no dia a dia </a:t>
            </a:r>
            <a:endParaRPr lang="pt-BR" sz="2800" b="1" dirty="0" smtClean="0">
              <a:solidFill>
                <a:schemeClr val="bg2">
                  <a:lumMod val="25000"/>
                </a:schemeClr>
              </a:solidFill>
            </a:endParaRPr>
          </a:p>
          <a:p>
            <a:pPr algn="ctr"/>
            <a:r>
              <a:rPr lang="pt-BR" sz="2800" b="1" dirty="0" smtClean="0">
                <a:solidFill>
                  <a:schemeClr val="bg2">
                    <a:lumMod val="25000"/>
                  </a:schemeClr>
                </a:solidFill>
              </a:rPr>
              <a:t>do </a:t>
            </a:r>
            <a:r>
              <a:rPr lang="pt-BR" sz="2800" b="1" dirty="0">
                <a:solidFill>
                  <a:schemeClr val="bg2">
                    <a:lumMod val="25000"/>
                  </a:schemeClr>
                </a:solidFill>
              </a:rPr>
              <a:t>seguidor de Cristo (</a:t>
            </a:r>
            <a:r>
              <a:rPr lang="pt-BR" sz="2800" b="1" dirty="0" err="1">
                <a:solidFill>
                  <a:schemeClr val="bg2">
                    <a:lumMod val="25000"/>
                  </a:schemeClr>
                </a:solidFill>
              </a:rPr>
              <a:t>Tg</a:t>
            </a:r>
            <a:r>
              <a:rPr lang="pt-BR" sz="2800" b="1" dirty="0">
                <a:solidFill>
                  <a:schemeClr val="bg2">
                    <a:lumMod val="25000"/>
                  </a:schemeClr>
                </a:solidFill>
              </a:rPr>
              <a:t> 2:17-19).</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1254951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788920" y="2582321"/>
            <a:ext cx="8137933" cy="464871"/>
          </a:xfrm>
          <a:prstGeom prst="rect">
            <a:avLst/>
          </a:prstGeom>
          <a:noFill/>
        </p:spPr>
        <p:txBody>
          <a:bodyPr wrap="none" rtlCol="0">
            <a:spAutoFit/>
          </a:bodyPr>
          <a:lstStyle/>
          <a:p>
            <a:pPr algn="ctr">
              <a:lnSpc>
                <a:spcPct val="150000"/>
              </a:lnSpc>
            </a:pPr>
            <a:r>
              <a:rPr lang="pt-BR" b="1" i="1" dirty="0">
                <a:solidFill>
                  <a:srgbClr val="C00000"/>
                </a:solidFill>
              </a:rPr>
              <a:t>Arrependei-vos, pois, e convertei-vos, para que sejam apagados os vossos </a:t>
            </a:r>
            <a:r>
              <a:rPr lang="pt-BR" b="1" i="1" dirty="0" smtClean="0">
                <a:solidFill>
                  <a:srgbClr val="C00000"/>
                </a:solidFill>
              </a:rPr>
              <a:t>pecados.</a:t>
            </a:r>
            <a:endParaRPr lang="en-US" i="1"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50363" y="6092537"/>
            <a:ext cx="7491273" cy="523220"/>
          </a:xfrm>
          <a:prstGeom prst="rect">
            <a:avLst/>
          </a:prstGeom>
        </p:spPr>
        <p:txBody>
          <a:bodyPr wrap="square">
            <a:spAutoFit/>
          </a:bodyPr>
          <a:lstStyle/>
          <a:p>
            <a:pPr algn="ctr"/>
            <a:r>
              <a:rPr lang="pt-BR" sz="1400" b="1" i="1" dirty="0">
                <a:solidFill>
                  <a:schemeClr val="bg1"/>
                </a:solidFill>
              </a:rPr>
              <a:t>Arrependei-vos, pois, e convertei-vos, para que sejam apagados os vossos pecados, e venham assim os tempos do refrigério pela presença do Senhor</a:t>
            </a:r>
            <a:r>
              <a:rPr lang="pt-BR" sz="1400" b="1" i="1" dirty="0" smtClean="0">
                <a:solidFill>
                  <a:schemeClr val="bg1"/>
                </a:solidFill>
              </a:rPr>
              <a:t>, Atos </a:t>
            </a:r>
            <a:r>
              <a:rPr lang="pt-BR" sz="1400" b="1" i="1" dirty="0">
                <a:solidFill>
                  <a:schemeClr val="bg1"/>
                </a:solidFill>
              </a:rPr>
              <a:t>3:19</a:t>
            </a:r>
            <a:endParaRPr lang="en-US" sz="1400" b="1" i="1" dirty="0">
              <a:solidFill>
                <a:schemeClr val="bg1"/>
              </a:solidFill>
            </a:endParaRPr>
          </a:p>
        </p:txBody>
      </p:sp>
      <p:cxnSp>
        <p:nvCxnSpPr>
          <p:cNvPr id="17" name="Straight Connector 16"/>
          <p:cNvCxnSpPr/>
          <p:nvPr/>
        </p:nvCxnSpPr>
        <p:spPr>
          <a:xfrm>
            <a:off x="1526721" y="3041993"/>
            <a:ext cx="8793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1424119" y="2054999"/>
            <a:ext cx="9113252" cy="584775"/>
          </a:xfrm>
          <a:prstGeom prst="rect">
            <a:avLst/>
          </a:prstGeom>
          <a:noFill/>
        </p:spPr>
        <p:txBody>
          <a:bodyPr wrap="square" rtlCol="0">
            <a:spAutoFit/>
          </a:bodyPr>
          <a:lstStyle/>
          <a:p>
            <a:r>
              <a:rPr lang="pt-BR" sz="3200" b="1" dirty="0" smtClean="0">
                <a:solidFill>
                  <a:srgbClr val="4C4883"/>
                </a:solidFill>
              </a:rPr>
              <a:t>8</a:t>
            </a:r>
            <a:r>
              <a:rPr lang="pt-BR" sz="3200" b="1" dirty="0" smtClean="0"/>
              <a:t> </a:t>
            </a:r>
            <a:r>
              <a:rPr lang="pt-BR" sz="3200" b="1" dirty="0"/>
              <a:t>| Como nossos pecados são cancelados? </a:t>
            </a:r>
            <a:r>
              <a:rPr lang="pt-BR" sz="3200" i="1" dirty="0"/>
              <a:t>Atos 3:19</a:t>
            </a:r>
            <a:endParaRPr lang="en-US" sz="3200" dirty="0"/>
          </a:p>
        </p:txBody>
      </p:sp>
    </p:spTree>
    <p:extLst>
      <p:ext uri="{BB962C8B-B14F-4D97-AF65-F5344CB8AC3E}">
        <p14:creationId xmlns:p14="http://schemas.microsoft.com/office/powerpoint/2010/main" val="23473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9172" y="2333870"/>
            <a:ext cx="7267575" cy="2677656"/>
          </a:xfrm>
          <a:prstGeom prst="rect">
            <a:avLst/>
          </a:prstGeom>
          <a:noFill/>
        </p:spPr>
        <p:txBody>
          <a:bodyPr wrap="square" rtlCol="0">
            <a:spAutoFit/>
          </a:bodyPr>
          <a:lstStyle/>
          <a:p>
            <a:pPr algn="ctr"/>
            <a:r>
              <a:rPr lang="pt-BR" sz="2800" b="1" dirty="0">
                <a:solidFill>
                  <a:schemeClr val="bg2">
                    <a:lumMod val="25000"/>
                  </a:schemeClr>
                </a:solidFill>
              </a:rPr>
              <a:t>Na linguagem bíblica, arrepender-se significa sentir tristeza pelos erros cometidos e decidir mudar de atitude. Essa é a condição bíblica para que nossos pecados sejam cancelados. Assim, a pessoa arrependida começa a ver </a:t>
            </a:r>
            <a:endParaRPr lang="pt-BR" sz="2800" b="1" dirty="0" smtClean="0">
              <a:solidFill>
                <a:schemeClr val="bg2">
                  <a:lumMod val="25000"/>
                </a:schemeClr>
              </a:solidFill>
            </a:endParaRPr>
          </a:p>
          <a:p>
            <a:pPr algn="ctr"/>
            <a:r>
              <a:rPr lang="pt-BR" sz="2800" b="1" dirty="0" smtClean="0">
                <a:solidFill>
                  <a:schemeClr val="bg2">
                    <a:lumMod val="25000"/>
                  </a:schemeClr>
                </a:solidFill>
              </a:rPr>
              <a:t>as </a:t>
            </a:r>
            <a:r>
              <a:rPr lang="pt-BR" sz="2800" b="1" dirty="0">
                <a:solidFill>
                  <a:schemeClr val="bg2">
                    <a:lumMod val="25000"/>
                  </a:schemeClr>
                </a:solidFill>
              </a:rPr>
              <a:t>coisas como Deus as </a:t>
            </a:r>
            <a:r>
              <a:rPr lang="pt-BR" sz="2800" b="1" dirty="0" smtClean="0">
                <a:solidFill>
                  <a:schemeClr val="bg2">
                    <a:lumMod val="25000"/>
                  </a:schemeClr>
                </a:solidFill>
              </a:rPr>
              <a:t>vê.</a:t>
            </a:r>
            <a:endParaRPr lang="pt-BR" sz="2800" b="1" dirty="0">
              <a:solidFill>
                <a:schemeClr val="bg2">
                  <a:lumMod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346713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4260824" y="3104883"/>
            <a:ext cx="2980111" cy="507831"/>
          </a:xfrm>
          <a:prstGeom prst="rect">
            <a:avLst/>
          </a:prstGeom>
          <a:noFill/>
        </p:spPr>
        <p:txBody>
          <a:bodyPr wrap="none" rtlCol="0">
            <a:spAutoFit/>
          </a:bodyPr>
          <a:lstStyle/>
          <a:p>
            <a:pPr algn="ctr">
              <a:lnSpc>
                <a:spcPct val="150000"/>
              </a:lnSpc>
            </a:pPr>
            <a:r>
              <a:rPr lang="pt-BR" b="1" dirty="0" smtClean="0">
                <a:solidFill>
                  <a:srgbClr val="C00000"/>
                </a:solidFill>
              </a:rPr>
              <a:t>Confessar os </a:t>
            </a:r>
            <a:r>
              <a:rPr lang="pt-BR" b="1" dirty="0">
                <a:solidFill>
                  <a:srgbClr val="C00000"/>
                </a:solidFill>
              </a:rPr>
              <a:t>nossos </a:t>
            </a:r>
            <a:r>
              <a:rPr lang="pt-BR" b="1" dirty="0" smtClean="0">
                <a:solidFill>
                  <a:srgbClr val="C00000"/>
                </a:solidFill>
              </a:rPr>
              <a:t>pecados.</a:t>
            </a:r>
            <a:endParaRPr lang="en-US"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13506" y="6092537"/>
            <a:ext cx="6164987" cy="523220"/>
          </a:xfrm>
          <a:prstGeom prst="rect">
            <a:avLst/>
          </a:prstGeom>
        </p:spPr>
        <p:txBody>
          <a:bodyPr wrap="square">
            <a:spAutoFit/>
          </a:bodyPr>
          <a:lstStyle/>
          <a:p>
            <a:pPr algn="ctr"/>
            <a:r>
              <a:rPr lang="pt-BR" sz="1400" b="1" i="1" dirty="0">
                <a:solidFill>
                  <a:schemeClr val="bg1"/>
                </a:solidFill>
              </a:rPr>
              <a:t>Se confessarmos os nossos pecados, ele é fiel e justo para nos perdoar os pecados, e nos purificar de toda a </a:t>
            </a:r>
            <a:r>
              <a:rPr lang="pt-BR" sz="1400" b="1" i="1" dirty="0" smtClean="0">
                <a:solidFill>
                  <a:schemeClr val="bg1"/>
                </a:solidFill>
              </a:rPr>
              <a:t>injustiça</a:t>
            </a:r>
            <a:r>
              <a:rPr lang="pt-BR" sz="1400" b="1" i="1" dirty="0" smtClean="0">
                <a:solidFill>
                  <a:schemeClr val="bg1"/>
                </a:solidFill>
              </a:rPr>
              <a:t>. 1 </a:t>
            </a:r>
            <a:r>
              <a:rPr lang="pt-BR" sz="1400" b="1" i="1" dirty="0">
                <a:solidFill>
                  <a:schemeClr val="bg1"/>
                </a:solidFill>
              </a:rPr>
              <a:t>João 1:9</a:t>
            </a:r>
            <a:endParaRPr lang="en-US" sz="1400" b="1" i="1" dirty="0">
              <a:solidFill>
                <a:schemeClr val="bg1"/>
              </a:solidFill>
            </a:endParaRPr>
          </a:p>
        </p:txBody>
      </p:sp>
      <p:cxnSp>
        <p:nvCxnSpPr>
          <p:cNvPr id="17" name="Straight Connector 16"/>
          <p:cNvCxnSpPr/>
          <p:nvPr/>
        </p:nvCxnSpPr>
        <p:spPr>
          <a:xfrm>
            <a:off x="1504077" y="3575396"/>
            <a:ext cx="91684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9" name="TextBox 8"/>
          <p:cNvSpPr txBox="1"/>
          <p:nvPr/>
        </p:nvSpPr>
        <p:spPr>
          <a:xfrm>
            <a:off x="1252345" y="2091110"/>
            <a:ext cx="9687308" cy="1077218"/>
          </a:xfrm>
          <a:prstGeom prst="rect">
            <a:avLst/>
          </a:prstGeom>
          <a:noFill/>
        </p:spPr>
        <p:txBody>
          <a:bodyPr wrap="square" rtlCol="0">
            <a:spAutoFit/>
          </a:bodyPr>
          <a:lstStyle/>
          <a:p>
            <a:pPr algn="ctr"/>
            <a:r>
              <a:rPr lang="pt-BR" sz="3200" b="1" dirty="0" smtClean="0">
                <a:solidFill>
                  <a:srgbClr val="4C4883"/>
                </a:solidFill>
              </a:rPr>
              <a:t>9</a:t>
            </a:r>
            <a:r>
              <a:rPr lang="pt-BR" sz="3200" b="1" dirty="0" smtClean="0"/>
              <a:t> </a:t>
            </a:r>
            <a:r>
              <a:rPr lang="pt-BR" sz="3200" b="1" dirty="0"/>
              <a:t>| O que devemos fazer para receber, além do perdão, a </a:t>
            </a:r>
            <a:r>
              <a:rPr lang="pt-BR" sz="3200" b="1" dirty="0" smtClean="0"/>
              <a:t>purificação </a:t>
            </a:r>
            <a:r>
              <a:rPr lang="pt-BR" sz="3200" b="1" dirty="0"/>
              <a:t>dos pecados</a:t>
            </a:r>
            <a:r>
              <a:rPr lang="pt-BR" sz="3200" b="1" dirty="0" smtClean="0"/>
              <a:t>? </a:t>
            </a:r>
            <a:r>
              <a:rPr lang="en-US" sz="3200" i="1" dirty="0" smtClean="0"/>
              <a:t>1 </a:t>
            </a:r>
            <a:r>
              <a:rPr lang="en-US" sz="3200" i="1" dirty="0" err="1"/>
              <a:t>João</a:t>
            </a:r>
            <a:r>
              <a:rPr lang="en-US" sz="3200" i="1" dirty="0"/>
              <a:t> 1:9</a:t>
            </a:r>
            <a:endParaRPr lang="en-US" sz="3200" dirty="0"/>
          </a:p>
        </p:txBody>
      </p:sp>
    </p:spTree>
    <p:extLst>
      <p:ext uri="{BB962C8B-B14F-4D97-AF65-F5344CB8AC3E}">
        <p14:creationId xmlns:p14="http://schemas.microsoft.com/office/powerpoint/2010/main" val="42025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9172" y="2476745"/>
            <a:ext cx="6939153" cy="1815882"/>
          </a:xfrm>
          <a:prstGeom prst="rect">
            <a:avLst/>
          </a:prstGeom>
          <a:noFill/>
        </p:spPr>
        <p:txBody>
          <a:bodyPr wrap="square" rtlCol="0">
            <a:spAutoFit/>
          </a:bodyPr>
          <a:lstStyle/>
          <a:p>
            <a:pPr algn="ctr"/>
            <a:r>
              <a:rPr lang="pt-BR" sz="2800" b="1" dirty="0">
                <a:solidFill>
                  <a:schemeClr val="bg2">
                    <a:lumMod val="25000"/>
                  </a:schemeClr>
                </a:solidFill>
              </a:rPr>
              <a:t>A confissão envolve o reconhecimento de nosso pecado e a entrega de </a:t>
            </a:r>
            <a:r>
              <a:rPr lang="pt-BR" sz="2800" b="1" dirty="0" smtClean="0">
                <a:solidFill>
                  <a:schemeClr val="bg2">
                    <a:lumMod val="25000"/>
                  </a:schemeClr>
                </a:solidFill>
              </a:rPr>
              <a:t>nossa vida </a:t>
            </a:r>
            <a:r>
              <a:rPr lang="pt-BR" sz="2800" b="1" dirty="0">
                <a:solidFill>
                  <a:schemeClr val="bg2">
                    <a:lumMod val="25000"/>
                  </a:schemeClr>
                </a:solidFill>
              </a:rPr>
              <a:t>ao Senhor, buscando Nele forças para crescermos em </a:t>
            </a:r>
            <a:r>
              <a:rPr lang="pt-BR" sz="2800" b="1" dirty="0" smtClean="0">
                <a:solidFill>
                  <a:schemeClr val="bg2">
                    <a:lumMod val="25000"/>
                  </a:schemeClr>
                </a:solidFill>
              </a:rPr>
              <a:t>santidade.</a:t>
            </a:r>
            <a:endParaRPr lang="pt-BR" sz="2800" b="1" dirty="0">
              <a:solidFill>
                <a:schemeClr val="bg2">
                  <a:lumMod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4039103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13506" y="6092537"/>
            <a:ext cx="6164987" cy="523220"/>
          </a:xfrm>
          <a:prstGeom prst="rect">
            <a:avLst/>
          </a:prstGeom>
        </p:spPr>
        <p:txBody>
          <a:bodyPr wrap="square">
            <a:spAutoFit/>
          </a:bodyPr>
          <a:lstStyle/>
          <a:p>
            <a:pPr algn="ctr"/>
            <a:r>
              <a:rPr lang="pt-BR" sz="1400" b="1" i="1" dirty="0">
                <a:solidFill>
                  <a:schemeClr val="bg1"/>
                </a:solidFill>
              </a:rPr>
              <a:t>E, assim, se alguém está em Cristo, é nova criatura; as coisas antigas já passaram; eis que se fizeram novas. </a:t>
            </a:r>
            <a:r>
              <a:rPr lang="pt-BR" sz="1400" b="1" i="1" dirty="0" smtClean="0">
                <a:solidFill>
                  <a:schemeClr val="bg1"/>
                </a:solidFill>
              </a:rPr>
              <a:t>2 </a:t>
            </a:r>
            <a:r>
              <a:rPr lang="pt-BR" sz="1400" b="1" i="1" dirty="0">
                <a:solidFill>
                  <a:schemeClr val="bg1"/>
                </a:solidFill>
              </a:rPr>
              <a:t>Coríntios 5:17</a:t>
            </a:r>
            <a:endParaRPr lang="en-US" sz="1400" b="1" i="1" dirty="0">
              <a:solidFill>
                <a:schemeClr val="bg1"/>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859967" y="1622344"/>
            <a:ext cx="9912807" cy="1077218"/>
          </a:xfrm>
          <a:prstGeom prst="rect">
            <a:avLst/>
          </a:prstGeom>
          <a:noFill/>
        </p:spPr>
        <p:txBody>
          <a:bodyPr wrap="square" rtlCol="0">
            <a:spAutoFit/>
          </a:bodyPr>
          <a:lstStyle/>
          <a:p>
            <a:r>
              <a:rPr lang="pt-BR" sz="3200" b="1" dirty="0" smtClean="0">
                <a:solidFill>
                  <a:srgbClr val="4C4883"/>
                </a:solidFill>
              </a:rPr>
              <a:t>10</a:t>
            </a:r>
            <a:r>
              <a:rPr lang="pt-BR" sz="3200" b="1" dirty="0" smtClean="0"/>
              <a:t> </a:t>
            </a:r>
            <a:r>
              <a:rPr lang="pt-BR" sz="3200" b="1" dirty="0"/>
              <a:t>| O que acontece quando alguém aceita a Jesus como </a:t>
            </a:r>
            <a:endParaRPr lang="pt-BR" sz="3200" b="1" dirty="0" smtClean="0"/>
          </a:p>
          <a:p>
            <a:r>
              <a:rPr lang="pt-BR" sz="3200" b="1" dirty="0" smtClean="0"/>
              <a:t>Salvador</a:t>
            </a:r>
            <a:r>
              <a:rPr lang="pt-BR" sz="3200" b="1" dirty="0"/>
              <a:t>? </a:t>
            </a:r>
            <a:r>
              <a:rPr lang="pt-BR" sz="3200" i="1" dirty="0"/>
              <a:t>2 Coríntios 5:17</a:t>
            </a:r>
            <a:endParaRPr lang="en-US" sz="3200" dirty="0"/>
          </a:p>
        </p:txBody>
      </p:sp>
      <p:sp>
        <p:nvSpPr>
          <p:cNvPr id="10" name="TextBox 9"/>
          <p:cNvSpPr txBox="1"/>
          <p:nvPr/>
        </p:nvSpPr>
        <p:spPr>
          <a:xfrm>
            <a:off x="859967" y="2781899"/>
            <a:ext cx="10617659" cy="1723549"/>
          </a:xfrm>
          <a:prstGeom prst="rect">
            <a:avLst/>
          </a:prstGeom>
          <a:noFill/>
        </p:spPr>
        <p:txBody>
          <a:bodyPr wrap="square" rtlCol="0">
            <a:spAutoFit/>
          </a:bodyPr>
          <a:lstStyle/>
          <a:p>
            <a:pPr>
              <a:spcBef>
                <a:spcPts val="300"/>
              </a:spcBef>
              <a:spcAft>
                <a:spcPts val="300"/>
              </a:spcAft>
            </a:pPr>
            <a:r>
              <a:rPr lang="pt-BR" sz="3200" dirty="0"/>
              <a:t>“E, assim, se alguém está ________________________, é </a:t>
            </a:r>
            <a:endParaRPr lang="pt-BR" sz="3200" dirty="0" smtClean="0"/>
          </a:p>
          <a:p>
            <a:pPr>
              <a:spcBef>
                <a:spcPts val="300"/>
              </a:spcBef>
              <a:spcAft>
                <a:spcPts val="300"/>
              </a:spcAft>
            </a:pPr>
            <a:r>
              <a:rPr lang="pt-BR" sz="3200" dirty="0" smtClean="0"/>
              <a:t>nova </a:t>
            </a:r>
            <a:r>
              <a:rPr lang="pt-BR" sz="3200" dirty="0"/>
              <a:t>criatura; as </a:t>
            </a:r>
            <a:r>
              <a:rPr lang="pt-BR" sz="3200" dirty="0" smtClean="0"/>
              <a:t>coisas ___________________ </a:t>
            </a:r>
            <a:r>
              <a:rPr lang="pt-BR" sz="3200" dirty="0"/>
              <a:t>já </a:t>
            </a:r>
            <a:endParaRPr lang="pt-BR" sz="3200" dirty="0" smtClean="0"/>
          </a:p>
          <a:p>
            <a:pPr>
              <a:spcBef>
                <a:spcPts val="300"/>
              </a:spcBef>
              <a:spcAft>
                <a:spcPts val="300"/>
              </a:spcAft>
            </a:pPr>
            <a:r>
              <a:rPr lang="pt-BR" sz="3200" dirty="0" smtClean="0"/>
              <a:t>passaram</a:t>
            </a:r>
            <a:r>
              <a:rPr lang="pt-BR" sz="3200" dirty="0"/>
              <a:t>; eis que se </a:t>
            </a:r>
            <a:r>
              <a:rPr lang="pt-BR" sz="3200" dirty="0" smtClean="0"/>
              <a:t>fizeram _______________________.”</a:t>
            </a:r>
            <a:endParaRPr lang="en-US" sz="3200" dirty="0"/>
          </a:p>
        </p:txBody>
      </p:sp>
      <p:sp>
        <p:nvSpPr>
          <p:cNvPr id="11" name="TextBox 10"/>
          <p:cNvSpPr txBox="1"/>
          <p:nvPr/>
        </p:nvSpPr>
        <p:spPr>
          <a:xfrm>
            <a:off x="6767788" y="2823464"/>
            <a:ext cx="1234185" cy="507831"/>
          </a:xfrm>
          <a:prstGeom prst="rect">
            <a:avLst/>
          </a:prstGeom>
          <a:noFill/>
        </p:spPr>
        <p:txBody>
          <a:bodyPr wrap="none" rtlCol="0">
            <a:spAutoFit/>
          </a:bodyPr>
          <a:lstStyle/>
          <a:p>
            <a:pPr algn="ctr">
              <a:lnSpc>
                <a:spcPct val="150000"/>
              </a:lnSpc>
            </a:pPr>
            <a:r>
              <a:rPr lang="pt-BR" b="1" dirty="0" smtClean="0">
                <a:solidFill>
                  <a:srgbClr val="C00000"/>
                </a:solidFill>
              </a:rPr>
              <a:t>EM CRISTO</a:t>
            </a:r>
            <a:endParaRPr lang="en-US" dirty="0">
              <a:solidFill>
                <a:srgbClr val="C00000"/>
              </a:solidFill>
            </a:endParaRPr>
          </a:p>
        </p:txBody>
      </p:sp>
      <p:sp>
        <p:nvSpPr>
          <p:cNvPr id="12" name="TextBox 11"/>
          <p:cNvSpPr txBox="1"/>
          <p:nvPr/>
        </p:nvSpPr>
        <p:spPr>
          <a:xfrm>
            <a:off x="6161008" y="3400319"/>
            <a:ext cx="1047082" cy="507831"/>
          </a:xfrm>
          <a:prstGeom prst="rect">
            <a:avLst/>
          </a:prstGeom>
          <a:noFill/>
        </p:spPr>
        <p:txBody>
          <a:bodyPr wrap="none" rtlCol="0">
            <a:spAutoFit/>
          </a:bodyPr>
          <a:lstStyle/>
          <a:p>
            <a:pPr algn="ctr">
              <a:lnSpc>
                <a:spcPct val="150000"/>
              </a:lnSpc>
            </a:pPr>
            <a:r>
              <a:rPr lang="pt-BR" b="1" dirty="0" smtClean="0">
                <a:solidFill>
                  <a:srgbClr val="C00000"/>
                </a:solidFill>
              </a:rPr>
              <a:t>ANTIGAS</a:t>
            </a:r>
            <a:endParaRPr lang="en-US" dirty="0">
              <a:solidFill>
                <a:srgbClr val="C00000"/>
              </a:solidFill>
            </a:endParaRPr>
          </a:p>
        </p:txBody>
      </p:sp>
      <p:sp>
        <p:nvSpPr>
          <p:cNvPr id="13" name="TextBox 12"/>
          <p:cNvSpPr txBox="1"/>
          <p:nvPr/>
        </p:nvSpPr>
        <p:spPr>
          <a:xfrm>
            <a:off x="7325248" y="3970828"/>
            <a:ext cx="860878" cy="507831"/>
          </a:xfrm>
          <a:prstGeom prst="rect">
            <a:avLst/>
          </a:prstGeom>
          <a:noFill/>
        </p:spPr>
        <p:txBody>
          <a:bodyPr wrap="none" rtlCol="0">
            <a:spAutoFit/>
          </a:bodyPr>
          <a:lstStyle/>
          <a:p>
            <a:pPr algn="ctr">
              <a:lnSpc>
                <a:spcPct val="150000"/>
              </a:lnSpc>
            </a:pPr>
            <a:r>
              <a:rPr lang="pt-BR" b="1" dirty="0" smtClean="0">
                <a:solidFill>
                  <a:srgbClr val="C00000"/>
                </a:solidFill>
              </a:rPr>
              <a:t>NOVAS</a:t>
            </a:r>
            <a:endParaRPr lang="en-US" dirty="0">
              <a:solidFill>
                <a:srgbClr val="C00000"/>
              </a:solidFill>
            </a:endParaRPr>
          </a:p>
        </p:txBody>
      </p:sp>
    </p:spTree>
    <p:extLst>
      <p:ext uri="{BB962C8B-B14F-4D97-AF65-F5344CB8AC3E}">
        <p14:creationId xmlns:p14="http://schemas.microsoft.com/office/powerpoint/2010/main" val="11803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9172" y="2476745"/>
            <a:ext cx="6939153" cy="1815882"/>
          </a:xfrm>
          <a:prstGeom prst="rect">
            <a:avLst/>
          </a:prstGeom>
          <a:noFill/>
        </p:spPr>
        <p:txBody>
          <a:bodyPr wrap="square" rtlCol="0">
            <a:spAutoFit/>
          </a:bodyPr>
          <a:lstStyle/>
          <a:p>
            <a:pPr algn="ctr"/>
            <a:r>
              <a:rPr lang="pt-BR" sz="2800" b="1" dirty="0">
                <a:solidFill>
                  <a:schemeClr val="bg2">
                    <a:lumMod val="25000"/>
                  </a:schemeClr>
                </a:solidFill>
              </a:rPr>
              <a:t>Em Cristo, morremos para o pecado e nascemos para uma nova vida no Espírito (</a:t>
            </a:r>
            <a:r>
              <a:rPr lang="pt-BR" sz="2800" b="1" dirty="0" err="1">
                <a:solidFill>
                  <a:schemeClr val="bg2">
                    <a:lumMod val="25000"/>
                  </a:schemeClr>
                </a:solidFill>
              </a:rPr>
              <a:t>Rm</a:t>
            </a:r>
            <a:r>
              <a:rPr lang="pt-BR" sz="2800" b="1" dirty="0">
                <a:solidFill>
                  <a:schemeClr val="bg2">
                    <a:lumMod val="25000"/>
                  </a:schemeClr>
                </a:solidFill>
              </a:rPr>
              <a:t> 6:8-11). Desse modo, é realizada em </a:t>
            </a:r>
            <a:endParaRPr lang="pt-BR" sz="2800" b="1" dirty="0" smtClean="0">
              <a:solidFill>
                <a:schemeClr val="bg2">
                  <a:lumMod val="25000"/>
                </a:schemeClr>
              </a:solidFill>
            </a:endParaRPr>
          </a:p>
          <a:p>
            <a:pPr algn="ctr"/>
            <a:r>
              <a:rPr lang="pt-BR" sz="2800" b="1" dirty="0" smtClean="0">
                <a:solidFill>
                  <a:schemeClr val="bg2">
                    <a:lumMod val="25000"/>
                  </a:schemeClr>
                </a:solidFill>
              </a:rPr>
              <a:t>nós </a:t>
            </a:r>
            <a:r>
              <a:rPr lang="pt-BR" sz="2800" b="1" dirty="0">
                <a:solidFill>
                  <a:schemeClr val="bg2">
                    <a:lumMod val="25000"/>
                  </a:schemeClr>
                </a:solidFill>
              </a:rPr>
              <a:t>uma nova criação.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56518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341120" y="2904472"/>
            <a:ext cx="9355895" cy="444224"/>
          </a:xfrm>
          <a:prstGeom prst="rect">
            <a:avLst/>
          </a:prstGeom>
          <a:noFill/>
        </p:spPr>
        <p:txBody>
          <a:bodyPr wrap="none" rtlCol="0">
            <a:spAutoFit/>
          </a:bodyPr>
          <a:lstStyle/>
          <a:p>
            <a:pPr algn="ctr">
              <a:lnSpc>
                <a:spcPct val="150000"/>
              </a:lnSpc>
            </a:pPr>
            <a:r>
              <a:rPr lang="pt-BR" sz="1700" b="1" dirty="0" err="1" smtClean="0">
                <a:solidFill>
                  <a:srgbClr val="C00000"/>
                </a:solidFill>
              </a:rPr>
              <a:t>Crêr</a:t>
            </a:r>
            <a:r>
              <a:rPr lang="pt-BR" sz="1700" b="1" dirty="0" smtClean="0">
                <a:solidFill>
                  <a:srgbClr val="C00000"/>
                </a:solidFill>
              </a:rPr>
              <a:t> </a:t>
            </a:r>
            <a:r>
              <a:rPr lang="pt-BR" sz="1700" b="1" dirty="0">
                <a:solidFill>
                  <a:srgbClr val="C00000"/>
                </a:solidFill>
              </a:rPr>
              <a:t>em Jesus Cristo, </a:t>
            </a:r>
            <a:r>
              <a:rPr lang="pt-BR" sz="1700" b="1" dirty="0" err="1" smtClean="0">
                <a:solidFill>
                  <a:srgbClr val="C00000"/>
                </a:solidFill>
              </a:rPr>
              <a:t>aceitar-lo</a:t>
            </a:r>
            <a:r>
              <a:rPr lang="pt-BR" sz="1700" b="1" dirty="0" smtClean="0">
                <a:solidFill>
                  <a:srgbClr val="C00000"/>
                </a:solidFill>
              </a:rPr>
              <a:t> </a:t>
            </a:r>
            <a:r>
              <a:rPr lang="pt-BR" sz="1700" b="1" dirty="0">
                <a:solidFill>
                  <a:srgbClr val="C00000"/>
                </a:solidFill>
              </a:rPr>
              <a:t>como seu Salvador e Senhor e </a:t>
            </a:r>
            <a:r>
              <a:rPr lang="pt-BR" sz="1700" b="1" dirty="0" smtClean="0">
                <a:solidFill>
                  <a:srgbClr val="C00000"/>
                </a:solidFill>
              </a:rPr>
              <a:t>segui-lo </a:t>
            </a:r>
            <a:r>
              <a:rPr lang="pt-BR" sz="1700" b="1" dirty="0">
                <a:solidFill>
                  <a:srgbClr val="C00000"/>
                </a:solidFill>
              </a:rPr>
              <a:t>até sua entrada no reino eterno</a:t>
            </a:r>
            <a:endParaRPr lang="en-US" sz="1700"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6403" y="6089810"/>
            <a:ext cx="7159194" cy="523220"/>
          </a:xfrm>
          <a:prstGeom prst="rect">
            <a:avLst/>
          </a:prstGeom>
        </p:spPr>
        <p:txBody>
          <a:bodyPr wrap="square">
            <a:spAutoFit/>
          </a:bodyPr>
          <a:lstStyle/>
          <a:p>
            <a:pPr algn="ctr"/>
            <a:r>
              <a:rPr lang="pt-BR" sz="1400" b="1" i="1" dirty="0">
                <a:solidFill>
                  <a:schemeClr val="bg1"/>
                </a:solidFill>
              </a:rPr>
              <a:t>E o Espírito e a esposa dizem: Vem. E quem ouve, diga: Vem. E quem tem sede, venha; e quem quiser, tome de graça da água da </a:t>
            </a:r>
            <a:r>
              <a:rPr lang="pt-BR" sz="1400" b="1" i="1" dirty="0" smtClean="0">
                <a:solidFill>
                  <a:schemeClr val="bg1"/>
                </a:solidFill>
              </a:rPr>
              <a:t>vida. Apocalipse </a:t>
            </a:r>
            <a:r>
              <a:rPr lang="pt-BR" sz="1400" b="1" i="1" dirty="0">
                <a:solidFill>
                  <a:schemeClr val="bg1"/>
                </a:solidFill>
              </a:rPr>
              <a:t>22:17</a:t>
            </a:r>
            <a:endParaRPr lang="en-US" sz="1400" b="1" i="1" dirty="0">
              <a:solidFill>
                <a:schemeClr val="bg1"/>
              </a:solidFill>
            </a:endParaRPr>
          </a:p>
        </p:txBody>
      </p:sp>
      <p:cxnSp>
        <p:nvCxnSpPr>
          <p:cNvPr id="17" name="Straight Connector 16"/>
          <p:cNvCxnSpPr/>
          <p:nvPr/>
        </p:nvCxnSpPr>
        <p:spPr>
          <a:xfrm>
            <a:off x="1341120" y="3348696"/>
            <a:ext cx="9309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1054005" y="2262796"/>
            <a:ext cx="9893757" cy="584775"/>
          </a:xfrm>
          <a:prstGeom prst="rect">
            <a:avLst/>
          </a:prstGeom>
          <a:noFill/>
        </p:spPr>
        <p:txBody>
          <a:bodyPr wrap="square" rtlCol="0">
            <a:spAutoFit/>
          </a:bodyPr>
          <a:lstStyle/>
          <a:p>
            <a:pPr algn="ctr"/>
            <a:r>
              <a:rPr lang="pt-BR" sz="3200" b="1" dirty="0" smtClean="0">
                <a:solidFill>
                  <a:srgbClr val="4C4883"/>
                </a:solidFill>
              </a:rPr>
              <a:t>11</a:t>
            </a:r>
            <a:r>
              <a:rPr lang="pt-BR" sz="3200" b="1" dirty="0" smtClean="0"/>
              <a:t> </a:t>
            </a:r>
            <a:r>
              <a:rPr lang="pt-BR" sz="3200" b="1" dirty="0"/>
              <a:t>| O que Deus espera de você hoje? </a:t>
            </a:r>
            <a:r>
              <a:rPr lang="pt-BR" sz="3200" i="1" dirty="0"/>
              <a:t>Apocalipse 22:17</a:t>
            </a:r>
            <a:endParaRPr lang="en-US" sz="3200" dirty="0"/>
          </a:p>
        </p:txBody>
      </p:sp>
    </p:spTree>
    <p:extLst>
      <p:ext uri="{BB962C8B-B14F-4D97-AF65-F5344CB8AC3E}">
        <p14:creationId xmlns:p14="http://schemas.microsoft.com/office/powerpoint/2010/main" val="2293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00301" y="2019545"/>
            <a:ext cx="7010400" cy="3416320"/>
          </a:xfrm>
          <a:prstGeom prst="rect">
            <a:avLst/>
          </a:prstGeom>
          <a:noFill/>
        </p:spPr>
        <p:txBody>
          <a:bodyPr wrap="square" rtlCol="0">
            <a:spAutoFit/>
          </a:bodyPr>
          <a:lstStyle/>
          <a:p>
            <a:pPr algn="ctr"/>
            <a:r>
              <a:rPr lang="pt-BR" sz="2400" b="1" dirty="0">
                <a:solidFill>
                  <a:schemeClr val="bg2">
                    <a:lumMod val="25000"/>
                  </a:schemeClr>
                </a:solidFill>
              </a:rPr>
              <a:t>A água representava vida no mundo antigo. Cristo disse que Ele concede </a:t>
            </a:r>
            <a:r>
              <a:rPr lang="pt-BR" sz="2400" b="1" dirty="0" smtClean="0">
                <a:solidFill>
                  <a:schemeClr val="bg2">
                    <a:lumMod val="25000"/>
                  </a:schemeClr>
                </a:solidFill>
              </a:rPr>
              <a:t>a água </a:t>
            </a:r>
            <a:r>
              <a:rPr lang="pt-BR" sz="2400" b="1" dirty="0">
                <a:solidFill>
                  <a:schemeClr val="bg2">
                    <a:lumMod val="25000"/>
                  </a:schemeClr>
                </a:solidFill>
              </a:rPr>
              <a:t>da vida (</a:t>
            </a:r>
            <a:r>
              <a:rPr lang="pt-BR" sz="2400" b="1" dirty="0" err="1">
                <a:solidFill>
                  <a:schemeClr val="bg2">
                    <a:lumMod val="25000"/>
                  </a:schemeClr>
                </a:solidFill>
              </a:rPr>
              <a:t>Jo</a:t>
            </a:r>
            <a:r>
              <a:rPr lang="pt-BR" sz="2400" b="1" dirty="0">
                <a:solidFill>
                  <a:schemeClr val="bg2">
                    <a:lumMod val="25000"/>
                  </a:schemeClr>
                </a:solidFill>
              </a:rPr>
              <a:t> 4:10, 13, 14). Ele nos concede a salvação, ou seja, vida </a:t>
            </a:r>
            <a:r>
              <a:rPr lang="pt-BR" sz="2400" b="1" dirty="0" smtClean="0">
                <a:solidFill>
                  <a:schemeClr val="bg2">
                    <a:lumMod val="25000"/>
                  </a:schemeClr>
                </a:solidFill>
              </a:rPr>
              <a:t>em abundância </a:t>
            </a:r>
            <a:r>
              <a:rPr lang="pt-BR" sz="2400" b="1" dirty="0">
                <a:solidFill>
                  <a:schemeClr val="bg2">
                    <a:lumMod val="25000"/>
                  </a:schemeClr>
                </a:solidFill>
              </a:rPr>
              <a:t>(</a:t>
            </a:r>
            <a:r>
              <a:rPr lang="pt-BR" sz="2400" b="1" dirty="0" err="1">
                <a:solidFill>
                  <a:schemeClr val="bg2">
                    <a:lumMod val="25000"/>
                  </a:schemeClr>
                </a:solidFill>
              </a:rPr>
              <a:t>Jo</a:t>
            </a:r>
            <a:r>
              <a:rPr lang="pt-BR" sz="2400" b="1" dirty="0">
                <a:solidFill>
                  <a:schemeClr val="bg2">
                    <a:lumMod val="25000"/>
                  </a:schemeClr>
                </a:solidFill>
              </a:rPr>
              <a:t> 10:10). Mesmo sendo você um pecador, Deus </a:t>
            </a:r>
            <a:r>
              <a:rPr lang="pt-BR" sz="2400" b="1" dirty="0" smtClean="0">
                <a:solidFill>
                  <a:schemeClr val="bg2">
                    <a:lumMod val="25000"/>
                  </a:schemeClr>
                </a:solidFill>
              </a:rPr>
              <a:t>providenciou um </a:t>
            </a:r>
            <a:r>
              <a:rPr lang="pt-BR" sz="2400" b="1" dirty="0">
                <a:solidFill>
                  <a:schemeClr val="bg2">
                    <a:lumMod val="25000"/>
                  </a:schemeClr>
                </a:solidFill>
              </a:rPr>
              <a:t>meio de salvação: enviou Seu Filho Jesus Cristo para morrer em </a:t>
            </a:r>
            <a:r>
              <a:rPr lang="pt-BR" sz="2400" b="1" dirty="0" smtClean="0">
                <a:solidFill>
                  <a:schemeClr val="bg2">
                    <a:lumMod val="25000"/>
                  </a:schemeClr>
                </a:solidFill>
              </a:rPr>
              <a:t>seu lugar</a:t>
            </a:r>
            <a:r>
              <a:rPr lang="pt-BR" sz="2400" b="1" dirty="0">
                <a:solidFill>
                  <a:schemeClr val="bg2">
                    <a:lumMod val="25000"/>
                  </a:schemeClr>
                </a:solidFill>
              </a:rPr>
              <a:t>. Você crê em Jesus Cristo, aceita-O como seu Salvador e Senhor e deseja segui-lo até sua entrada no reino eterno?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650876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5" name="Rectangle 4"/>
          <p:cNvSpPr/>
          <p:nvPr/>
        </p:nvSpPr>
        <p:spPr>
          <a:xfrm>
            <a:off x="3648075" y="2107062"/>
            <a:ext cx="4729381" cy="3465063"/>
          </a:xfrm>
          <a:prstGeom prst="rect">
            <a:avLst/>
          </a:prstGeom>
          <a:solidFill>
            <a:srgbClr val="BE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68847" y="2344676"/>
            <a:ext cx="3943350" cy="2862322"/>
          </a:xfrm>
          <a:prstGeom prst="rect">
            <a:avLst/>
          </a:prstGeom>
          <a:noFill/>
        </p:spPr>
        <p:txBody>
          <a:bodyPr wrap="square" rtlCol="0">
            <a:spAutoFit/>
          </a:bodyPr>
          <a:lstStyle/>
          <a:p>
            <a:pPr algn="ctr"/>
            <a:r>
              <a:rPr lang="en-US" b="1" dirty="0" smtClean="0">
                <a:solidFill>
                  <a:srgbClr val="4C4883"/>
                </a:solidFill>
              </a:rPr>
              <a:t>MEU COMPROMISSO:</a:t>
            </a:r>
          </a:p>
          <a:p>
            <a:endParaRPr lang="en-US" b="1" dirty="0"/>
          </a:p>
          <a:p>
            <a:pPr algn="ctr"/>
            <a:r>
              <a:rPr lang="pt-BR" b="1" dirty="0"/>
              <a:t>Entendi que, embora sendo um pecador, Deus providenciou um meio </a:t>
            </a:r>
            <a:r>
              <a:rPr lang="pt-BR" b="1" dirty="0" smtClean="0"/>
              <a:t>para que </a:t>
            </a:r>
            <a:r>
              <a:rPr lang="pt-BR" b="1" dirty="0"/>
              <a:t>eu seja salvo: enviou Seu Filho Jesus Cristo para morrer em meu lugar. </a:t>
            </a:r>
            <a:r>
              <a:rPr lang="pt-BR" b="1" dirty="0" smtClean="0"/>
              <a:t>Eu creio </a:t>
            </a:r>
            <a:r>
              <a:rPr lang="pt-BR" b="1" dirty="0"/>
              <a:t>em Jesus Cristo e O aceito como meu Salvador e Senhor, e desejo </a:t>
            </a:r>
            <a:r>
              <a:rPr lang="pt-BR" b="1" dirty="0" smtClean="0"/>
              <a:t>seguir os </a:t>
            </a:r>
            <a:r>
              <a:rPr lang="pt-BR" b="1" dirty="0"/>
              <a:t>passos que garantirão a minha entrada no reino eterno</a:t>
            </a:r>
            <a:r>
              <a:rPr lang="pt-BR" b="1" dirty="0" smtClean="0"/>
              <a:t>.</a:t>
            </a:r>
            <a:endParaRPr lang="en-US" dirty="0" smtClean="0"/>
          </a:p>
        </p:txBody>
      </p:sp>
    </p:spTree>
    <p:extLst>
      <p:ext uri="{BB962C8B-B14F-4D97-AF65-F5344CB8AC3E}">
        <p14:creationId xmlns:p14="http://schemas.microsoft.com/office/powerpoint/2010/main" val="4116430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3" name="TextBox 2"/>
          <p:cNvSpPr txBox="1"/>
          <p:nvPr/>
        </p:nvSpPr>
        <p:spPr>
          <a:xfrm>
            <a:off x="508774" y="1487452"/>
            <a:ext cx="7387452" cy="3924151"/>
          </a:xfrm>
          <a:prstGeom prst="rect">
            <a:avLst/>
          </a:prstGeom>
          <a:noFill/>
        </p:spPr>
        <p:txBody>
          <a:bodyPr wrap="square" rtlCol="0">
            <a:spAutoFit/>
          </a:bodyPr>
          <a:lstStyle/>
          <a:p>
            <a:pPr>
              <a:spcBef>
                <a:spcPts val="1800"/>
              </a:spcBef>
            </a:pPr>
            <a:r>
              <a:rPr lang="pt-BR" b="1" dirty="0">
                <a:solidFill>
                  <a:schemeClr val="bg2">
                    <a:lumMod val="25000"/>
                  </a:schemeClr>
                </a:solidFill>
              </a:rPr>
              <a:t>Um dos crimes mais graves é o sequestro de pessoas. O </a:t>
            </a:r>
            <a:r>
              <a:rPr lang="pt-BR" b="1" dirty="0" smtClean="0">
                <a:solidFill>
                  <a:schemeClr val="bg2">
                    <a:lumMod val="25000"/>
                  </a:schemeClr>
                </a:solidFill>
              </a:rPr>
              <a:t>indivíduo raptado </a:t>
            </a:r>
            <a:r>
              <a:rPr lang="pt-BR" b="1" dirty="0">
                <a:solidFill>
                  <a:schemeClr val="bg2">
                    <a:lumMod val="25000"/>
                  </a:schemeClr>
                </a:solidFill>
              </a:rPr>
              <a:t>é mantido geralmente em condições degradantes. Uma vida humana é usada como moeda de troca para extorquir dinheiro de parentes da vítima ou mesmo chantagear autoridades a fazer algo ilegal, como a libertação de outro criminoso. O pagamento do resgate é a única condição aceita pelos delinquentes para libertar o refém.</a:t>
            </a:r>
          </a:p>
          <a:p>
            <a:pPr>
              <a:spcBef>
                <a:spcPts val="1800"/>
              </a:spcBef>
            </a:pPr>
            <a:r>
              <a:rPr lang="pt-BR" b="1" dirty="0">
                <a:solidFill>
                  <a:schemeClr val="bg2">
                    <a:lumMod val="25000"/>
                  </a:schemeClr>
                </a:solidFill>
              </a:rPr>
              <a:t>Apesar de nem todos terem consciência disso, todos fomos sequestrados e estamos sobre o poder do mal. Prova disso é nossa vulnerabilidade ao sofrimento e à morte. No entanto, a boa notícia é que o resgate foi pago. Jesus Cristo, o Cordeiro de Deus, Se ofereceu a Si mesmo para pagar o preço da nossa liberdade. Neste estudo, vamos examinar o que o Apocalipse tem a revelar sobre o grande feito de Cristo para libertar você da culpa, da falta de esperança e da morte eterna.</a:t>
            </a:r>
          </a:p>
        </p:txBody>
      </p:sp>
    </p:spTree>
    <p:extLst>
      <p:ext uri="{BB962C8B-B14F-4D97-AF65-F5344CB8AC3E}">
        <p14:creationId xmlns:p14="http://schemas.microsoft.com/office/powerpoint/2010/main" val="31000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131592" y="3157813"/>
            <a:ext cx="9961894" cy="464871"/>
          </a:xfrm>
          <a:prstGeom prst="rect">
            <a:avLst/>
          </a:prstGeom>
          <a:noFill/>
        </p:spPr>
        <p:txBody>
          <a:bodyPr wrap="none" rtlCol="0">
            <a:spAutoFit/>
          </a:bodyPr>
          <a:lstStyle/>
          <a:p>
            <a:pPr>
              <a:lnSpc>
                <a:spcPct val="150000"/>
              </a:lnSpc>
            </a:pPr>
            <a:r>
              <a:rPr lang="pt-BR" b="1" dirty="0" smtClean="0">
                <a:solidFill>
                  <a:srgbClr val="C00000"/>
                </a:solidFill>
              </a:rPr>
              <a:t>Porque </a:t>
            </a:r>
            <a:r>
              <a:rPr lang="pt-BR" b="1" dirty="0">
                <a:solidFill>
                  <a:srgbClr val="C00000"/>
                </a:solidFill>
              </a:rPr>
              <a:t>nenhum ser criado no </a:t>
            </a:r>
            <a:r>
              <a:rPr lang="pt-BR" b="1" dirty="0" smtClean="0">
                <a:solidFill>
                  <a:srgbClr val="C00000"/>
                </a:solidFill>
              </a:rPr>
              <a:t>Universo era </a:t>
            </a:r>
            <a:r>
              <a:rPr lang="pt-BR" b="1" dirty="0">
                <a:solidFill>
                  <a:srgbClr val="C00000"/>
                </a:solidFill>
              </a:rPr>
              <a:t>considerado </a:t>
            </a:r>
            <a:r>
              <a:rPr lang="pt-BR" b="1" dirty="0" smtClean="0">
                <a:solidFill>
                  <a:srgbClr val="C00000"/>
                </a:solidFill>
              </a:rPr>
              <a:t>digno de </a:t>
            </a:r>
            <a:r>
              <a:rPr lang="pt-BR" b="1" dirty="0">
                <a:solidFill>
                  <a:srgbClr val="C00000"/>
                </a:solidFill>
              </a:rPr>
              <a:t>abrir o livro e de lhe desatar os </a:t>
            </a:r>
            <a:r>
              <a:rPr lang="pt-BR" b="1" dirty="0" smtClean="0">
                <a:solidFill>
                  <a:srgbClr val="C00000"/>
                </a:solidFill>
              </a:rPr>
              <a:t>selos.</a:t>
            </a:r>
            <a:endParaRPr lang="en-US" dirty="0">
              <a:solidFill>
                <a:srgbClr val="C00000"/>
              </a:solidFill>
            </a:endParaRPr>
          </a:p>
        </p:txBody>
      </p:sp>
      <p:sp>
        <p:nvSpPr>
          <p:cNvPr id="21" name="Rectangle 20"/>
          <p:cNvSpPr/>
          <p:nvPr/>
        </p:nvSpPr>
        <p:spPr>
          <a:xfrm>
            <a:off x="0" y="5734050"/>
            <a:ext cx="12192000" cy="1123950"/>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9612" y="5849749"/>
            <a:ext cx="10772775" cy="892552"/>
          </a:xfrm>
          <a:prstGeom prst="rect">
            <a:avLst/>
          </a:prstGeom>
        </p:spPr>
        <p:txBody>
          <a:bodyPr wrap="square">
            <a:spAutoFit/>
          </a:bodyPr>
          <a:lstStyle/>
          <a:p>
            <a:pPr algn="ctr"/>
            <a:r>
              <a:rPr lang="pt-BR" sz="1300" b="1" i="1" baseline="30000" dirty="0" smtClean="0">
                <a:solidFill>
                  <a:schemeClr val="bg1"/>
                </a:solidFill>
              </a:rPr>
              <a:t>1</a:t>
            </a:r>
            <a:r>
              <a:rPr lang="pt-BR" sz="1300" b="1" i="1" dirty="0" smtClean="0">
                <a:solidFill>
                  <a:schemeClr val="bg1"/>
                </a:solidFill>
              </a:rPr>
              <a:t>E </a:t>
            </a:r>
            <a:r>
              <a:rPr lang="pt-BR" sz="1300" b="1" i="1" dirty="0">
                <a:solidFill>
                  <a:schemeClr val="bg1"/>
                </a:solidFill>
              </a:rPr>
              <a:t>vi na destra do que estava assentado sobre o trono um livro escrito por dentro e por fora, selado com sete selos.</a:t>
            </a:r>
          </a:p>
          <a:p>
            <a:pPr algn="ctr"/>
            <a:r>
              <a:rPr lang="pt-BR" sz="1300" b="1" i="1" baseline="30000" dirty="0" smtClean="0">
                <a:solidFill>
                  <a:schemeClr val="bg1"/>
                </a:solidFill>
              </a:rPr>
              <a:t>2</a:t>
            </a:r>
            <a:r>
              <a:rPr lang="pt-BR" sz="1300" b="1" i="1" dirty="0" smtClean="0">
                <a:solidFill>
                  <a:schemeClr val="bg1"/>
                </a:solidFill>
              </a:rPr>
              <a:t>E </a:t>
            </a:r>
            <a:r>
              <a:rPr lang="pt-BR" sz="1300" b="1" i="1" dirty="0">
                <a:solidFill>
                  <a:schemeClr val="bg1"/>
                </a:solidFill>
              </a:rPr>
              <a:t>vi um anjo forte, bradando com grande voz: Quem é digno de abrir o livro e de desatar os seus selos?</a:t>
            </a:r>
          </a:p>
          <a:p>
            <a:pPr algn="ctr"/>
            <a:r>
              <a:rPr lang="pt-BR" sz="1300" b="1" i="1" baseline="30000" dirty="0" smtClean="0">
                <a:solidFill>
                  <a:schemeClr val="bg1"/>
                </a:solidFill>
              </a:rPr>
              <a:t>3</a:t>
            </a:r>
            <a:r>
              <a:rPr lang="pt-BR" sz="1300" b="1" i="1" dirty="0" smtClean="0">
                <a:solidFill>
                  <a:schemeClr val="bg1"/>
                </a:solidFill>
              </a:rPr>
              <a:t>E </a:t>
            </a:r>
            <a:r>
              <a:rPr lang="pt-BR" sz="1300" b="1" i="1" dirty="0">
                <a:solidFill>
                  <a:schemeClr val="bg1"/>
                </a:solidFill>
              </a:rPr>
              <a:t>ninguém no céu, nem na terra, nem debaixo da terra, podia abrir o livro, nem olhar para ele.</a:t>
            </a:r>
          </a:p>
          <a:p>
            <a:pPr algn="ctr"/>
            <a:r>
              <a:rPr lang="pt-BR" sz="1300" b="1" i="1" baseline="30000" dirty="0" smtClean="0">
                <a:solidFill>
                  <a:schemeClr val="bg1"/>
                </a:solidFill>
              </a:rPr>
              <a:t>4</a:t>
            </a:r>
            <a:r>
              <a:rPr lang="pt-BR" sz="1300" b="1" i="1" dirty="0" smtClean="0">
                <a:solidFill>
                  <a:schemeClr val="bg1"/>
                </a:solidFill>
              </a:rPr>
              <a:t>E </a:t>
            </a:r>
            <a:r>
              <a:rPr lang="pt-BR" sz="1300" b="1" i="1" dirty="0">
                <a:solidFill>
                  <a:schemeClr val="bg1"/>
                </a:solidFill>
              </a:rPr>
              <a:t>eu chorava muito, porque ninguém fora achado digno de abrir o livro, nem de o ler, nem de olhar para </a:t>
            </a:r>
            <a:r>
              <a:rPr lang="pt-BR" sz="1300" b="1" i="1" dirty="0" smtClean="0">
                <a:solidFill>
                  <a:schemeClr val="bg1"/>
                </a:solidFill>
              </a:rPr>
              <a:t>ele. Apocalipse </a:t>
            </a:r>
            <a:r>
              <a:rPr lang="pt-BR" sz="1300" b="1" i="1" dirty="0">
                <a:solidFill>
                  <a:schemeClr val="bg1"/>
                </a:solidFill>
              </a:rPr>
              <a:t>5:1-4</a:t>
            </a:r>
            <a:endParaRPr lang="en-US" sz="1300" b="1" i="1" dirty="0">
              <a:solidFill>
                <a:schemeClr val="bg1"/>
              </a:solidFill>
            </a:endParaRPr>
          </a:p>
        </p:txBody>
      </p:sp>
      <p:cxnSp>
        <p:nvCxnSpPr>
          <p:cNvPr id="17" name="Straight Connector 16"/>
          <p:cNvCxnSpPr/>
          <p:nvPr/>
        </p:nvCxnSpPr>
        <p:spPr>
          <a:xfrm>
            <a:off x="1131592" y="3617212"/>
            <a:ext cx="9820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24" name="TextBox 23"/>
          <p:cNvSpPr txBox="1"/>
          <p:nvPr/>
        </p:nvSpPr>
        <p:spPr>
          <a:xfrm>
            <a:off x="709612" y="1964896"/>
            <a:ext cx="10477115" cy="1077218"/>
          </a:xfrm>
          <a:prstGeom prst="rect">
            <a:avLst/>
          </a:prstGeom>
          <a:noFill/>
        </p:spPr>
        <p:txBody>
          <a:bodyPr wrap="square" rtlCol="0">
            <a:spAutoFit/>
          </a:bodyPr>
          <a:lstStyle/>
          <a:p>
            <a:pPr algn="ctr"/>
            <a:r>
              <a:rPr lang="pt-BR" sz="3200" b="1" dirty="0">
                <a:solidFill>
                  <a:srgbClr val="4C4883"/>
                </a:solidFill>
              </a:rPr>
              <a:t>1</a:t>
            </a:r>
            <a:r>
              <a:rPr lang="pt-BR" sz="3200" b="1" dirty="0"/>
              <a:t> | Na visão do livro selado com sete selos, por </a:t>
            </a:r>
            <a:r>
              <a:rPr lang="pt-BR" sz="3200" b="1" dirty="0" smtClean="0"/>
              <a:t>que João </a:t>
            </a:r>
            <a:r>
              <a:rPr lang="pt-BR" sz="3200" b="1" dirty="0"/>
              <a:t>“chorava muito”? </a:t>
            </a:r>
            <a:r>
              <a:rPr lang="pt-BR" sz="3200" i="1" dirty="0"/>
              <a:t>Apocalipse 5:1-4</a:t>
            </a:r>
            <a:endParaRPr lang="en-US" sz="3200" dirty="0"/>
          </a:p>
        </p:txBody>
      </p: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90772" y="1581395"/>
            <a:ext cx="7710553" cy="4093428"/>
          </a:xfrm>
          <a:prstGeom prst="rect">
            <a:avLst/>
          </a:prstGeom>
          <a:noFill/>
        </p:spPr>
        <p:txBody>
          <a:bodyPr wrap="square" rtlCol="0">
            <a:spAutoFit/>
          </a:bodyPr>
          <a:lstStyle/>
          <a:p>
            <a:r>
              <a:rPr lang="pt-BR" sz="2000" b="1" dirty="0">
                <a:solidFill>
                  <a:schemeClr val="bg2">
                    <a:lumMod val="25000"/>
                  </a:schemeClr>
                </a:solidFill>
              </a:rPr>
              <a:t>João vê uma crise na sala do trono. Toda a adoração é interrompida com a pergunta de um anjo poderoso: “Quem é digno de abrir o livro </a:t>
            </a:r>
            <a:r>
              <a:rPr lang="pt-BR" sz="2000" b="1" dirty="0" smtClean="0">
                <a:solidFill>
                  <a:schemeClr val="bg2">
                    <a:lumMod val="25000"/>
                  </a:schemeClr>
                </a:solidFill>
              </a:rPr>
              <a:t>e </a:t>
            </a:r>
            <a:r>
              <a:rPr lang="pt-BR" sz="2000" b="1" dirty="0">
                <a:solidFill>
                  <a:schemeClr val="bg2">
                    <a:lumMod val="25000"/>
                  </a:schemeClr>
                </a:solidFill>
              </a:rPr>
              <a:t>de lhe desatar os selos?” (</a:t>
            </a:r>
            <a:r>
              <a:rPr lang="pt-BR" sz="2000" b="1" dirty="0" err="1">
                <a:solidFill>
                  <a:schemeClr val="bg2">
                    <a:lumMod val="25000"/>
                  </a:schemeClr>
                </a:solidFill>
              </a:rPr>
              <a:t>Ap</a:t>
            </a:r>
            <a:r>
              <a:rPr lang="pt-BR" sz="2000" b="1" dirty="0">
                <a:solidFill>
                  <a:schemeClr val="bg2">
                    <a:lumMod val="25000"/>
                  </a:schemeClr>
                </a:solidFill>
              </a:rPr>
              <a:t> 5:2). Para tomar. o livro das mãos de Deus e abrir seu conteúdo, a pessoa deveria ser considerada digna. </a:t>
            </a:r>
            <a:r>
              <a:rPr lang="pt-BR" sz="2000" b="1" dirty="0" smtClean="0">
                <a:solidFill>
                  <a:schemeClr val="bg2">
                    <a:lumMod val="25000"/>
                  </a:schemeClr>
                </a:solidFill>
              </a:rPr>
              <a:t>Nos </a:t>
            </a:r>
            <a:r>
              <a:rPr lang="pt-BR" sz="2000" b="1" dirty="0">
                <a:solidFill>
                  <a:schemeClr val="bg2">
                    <a:lumMod val="25000"/>
                  </a:schemeClr>
                </a:solidFill>
              </a:rPr>
              <a:t>dias de João, a dignidade indicava uma qualificação distintiva </a:t>
            </a:r>
            <a:r>
              <a:rPr lang="pt-BR" sz="2000" b="1" dirty="0" smtClean="0">
                <a:solidFill>
                  <a:schemeClr val="bg2">
                    <a:lumMod val="25000"/>
                  </a:schemeClr>
                </a:solidFill>
              </a:rPr>
              <a:t>que </a:t>
            </a:r>
            <a:r>
              <a:rPr lang="pt-BR" sz="2000" b="1" dirty="0">
                <a:solidFill>
                  <a:schemeClr val="bg2">
                    <a:lumMod val="25000"/>
                  </a:schemeClr>
                </a:solidFill>
              </a:rPr>
              <a:t>tornava a pessoa apta para um ofício </a:t>
            </a:r>
            <a:r>
              <a:rPr lang="pt-BR" sz="2000" b="1" dirty="0" smtClean="0">
                <a:solidFill>
                  <a:schemeClr val="bg2">
                    <a:lumMod val="25000"/>
                  </a:schemeClr>
                </a:solidFill>
              </a:rPr>
              <a:t>altamente honrado</a:t>
            </a:r>
            <a:r>
              <a:rPr lang="pt-BR" sz="2000" b="1" dirty="0">
                <a:solidFill>
                  <a:schemeClr val="bg2">
                    <a:lumMod val="25000"/>
                  </a:schemeClr>
                </a:solidFill>
              </a:rPr>
              <a:t>. </a:t>
            </a:r>
            <a:r>
              <a:rPr lang="pt-BR" sz="2000" b="1" dirty="0" smtClean="0">
                <a:solidFill>
                  <a:schemeClr val="bg2">
                    <a:lumMod val="25000"/>
                  </a:schemeClr>
                </a:solidFill>
              </a:rPr>
              <a:t>Essa </a:t>
            </a:r>
            <a:r>
              <a:rPr lang="pt-BR" sz="2000" b="1" dirty="0">
                <a:solidFill>
                  <a:schemeClr val="bg2">
                    <a:lumMod val="25000"/>
                  </a:schemeClr>
                </a:solidFill>
              </a:rPr>
              <a:t>qualificação era baseada em realizações notáveis, como a proeza e a bravura exibidas no campo de batalha. Ninguém era considerado digno “nem no Céu, nem sobre a terra, nem debaixo da terra” (</a:t>
            </a:r>
            <a:r>
              <a:rPr lang="pt-BR" sz="2000" b="1" dirty="0" err="1">
                <a:solidFill>
                  <a:schemeClr val="bg2">
                    <a:lumMod val="25000"/>
                  </a:schemeClr>
                </a:solidFill>
              </a:rPr>
              <a:t>Ap</a:t>
            </a:r>
            <a:r>
              <a:rPr lang="pt-BR" sz="2000" b="1" dirty="0">
                <a:solidFill>
                  <a:schemeClr val="bg2">
                    <a:lumMod val="25000"/>
                  </a:schemeClr>
                </a:solidFill>
              </a:rPr>
              <a:t> 5:3). Somente um Ser que tivesse qualificações humanas e divinas poderia tomar o livro e abrir-lhe os selos. Portanto, </a:t>
            </a:r>
            <a:r>
              <a:rPr lang="pt-BR" sz="2000" b="1" dirty="0" smtClean="0">
                <a:solidFill>
                  <a:schemeClr val="bg2">
                    <a:lumMod val="25000"/>
                  </a:schemeClr>
                </a:solidFill>
              </a:rPr>
              <a:t>a </a:t>
            </a:r>
            <a:r>
              <a:rPr lang="pt-BR" sz="2000" b="1" dirty="0">
                <a:solidFill>
                  <a:schemeClr val="bg2">
                    <a:lumMod val="25000"/>
                  </a:schemeClr>
                </a:solidFill>
              </a:rPr>
              <a:t>angústia é compreensível porque nenhum ser criado no Universo cumpria essa qualificação </a:t>
            </a:r>
            <a:r>
              <a:rPr lang="pt-BR" sz="2000" b="1" dirty="0" smtClean="0">
                <a:solidFill>
                  <a:schemeClr val="bg2">
                    <a:lumMod val="25000"/>
                  </a:schemeClr>
                </a:solidFill>
              </a:rPr>
              <a:t>(</a:t>
            </a:r>
            <a:r>
              <a:rPr lang="pt-BR" sz="2000" b="1" dirty="0" err="1">
                <a:solidFill>
                  <a:schemeClr val="bg2">
                    <a:lumMod val="25000"/>
                  </a:schemeClr>
                </a:solidFill>
              </a:rPr>
              <a:t>Ap</a:t>
            </a:r>
            <a:r>
              <a:rPr lang="pt-BR" sz="2000" b="1" dirty="0">
                <a:solidFill>
                  <a:schemeClr val="bg2">
                    <a:lumMod val="25000"/>
                  </a:schemeClr>
                </a:solidFill>
              </a:rPr>
              <a:t> 5:3). </a:t>
            </a:r>
            <a:endParaRPr lang="pt-BR" sz="2000" b="1" dirty="0" smtClean="0">
              <a:solidFill>
                <a:schemeClr val="bg2">
                  <a:lumMod val="25000"/>
                </a:schemeClr>
              </a:solidFill>
            </a:endParaRPr>
          </a:p>
          <a:p>
            <a:r>
              <a:rPr lang="pt-BR" sz="2000" b="1" dirty="0" smtClean="0">
                <a:solidFill>
                  <a:schemeClr val="bg2">
                    <a:lumMod val="25000"/>
                  </a:schemeClr>
                </a:solidFill>
              </a:rPr>
              <a:t>Isso </a:t>
            </a:r>
            <a:r>
              <a:rPr lang="pt-BR" sz="2000" b="1" dirty="0">
                <a:solidFill>
                  <a:schemeClr val="bg2">
                    <a:lumMod val="25000"/>
                  </a:schemeClr>
                </a:solidFill>
              </a:rPr>
              <a:t>provocou tristeza em João, que começou a chorar (</a:t>
            </a:r>
            <a:r>
              <a:rPr lang="pt-BR" sz="2000" b="1" dirty="0" err="1">
                <a:solidFill>
                  <a:schemeClr val="bg2">
                    <a:lumMod val="25000"/>
                  </a:schemeClr>
                </a:solidFill>
              </a:rPr>
              <a:t>Ap</a:t>
            </a:r>
            <a:r>
              <a:rPr lang="pt-BR" sz="2000" b="1" dirty="0">
                <a:solidFill>
                  <a:schemeClr val="bg2">
                    <a:lumMod val="25000"/>
                  </a:schemeClr>
                </a:solidFill>
              </a:rPr>
              <a:t> 5:4</a:t>
            </a:r>
            <a:r>
              <a:rPr lang="pt-BR" sz="2000" b="1" dirty="0" smtClean="0">
                <a:solidFill>
                  <a:schemeClr val="bg2">
                    <a:lumMod val="25000"/>
                  </a:schemeClr>
                </a:solidFill>
              </a:rPr>
              <a:t>).</a:t>
            </a:r>
            <a:endParaRPr lang="pt-BR" sz="2000" b="1" dirty="0">
              <a:solidFill>
                <a:schemeClr val="bg2">
                  <a:lumMod val="25000"/>
                </a:schemeClr>
              </a:solidFill>
            </a:endParaRPr>
          </a:p>
        </p:txBody>
      </p:sp>
      <p:pic>
        <p:nvPicPr>
          <p:cNvPr id="9" name="Picture 8"/>
          <p:cNvPicPr>
            <a:picLocks noChangeAspect="1"/>
          </p:cNvPicPr>
          <p:nvPr/>
        </p:nvPicPr>
        <p:blipFill>
          <a:blip r:embed="rId3"/>
          <a:stretch>
            <a:fillRect/>
          </a:stretch>
        </p:blipFill>
        <p:spPr>
          <a:xfrm>
            <a:off x="1052294" y="2720606"/>
            <a:ext cx="1535432" cy="15274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3469115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193380" y="3096244"/>
            <a:ext cx="9572557" cy="464871"/>
          </a:xfrm>
          <a:prstGeom prst="rect">
            <a:avLst/>
          </a:prstGeom>
          <a:noFill/>
        </p:spPr>
        <p:txBody>
          <a:bodyPr wrap="none" rtlCol="0">
            <a:spAutoFit/>
          </a:bodyPr>
          <a:lstStyle/>
          <a:p>
            <a:pPr algn="ctr">
              <a:lnSpc>
                <a:spcPct val="150000"/>
              </a:lnSpc>
            </a:pPr>
            <a:r>
              <a:rPr lang="pt-BR" b="1" dirty="0">
                <a:solidFill>
                  <a:srgbClr val="C00000"/>
                </a:solidFill>
              </a:rPr>
              <a:t>Um dos anciãos afirmou a João que havia alguém qualificado para abrir os sete selos. Jesus </a:t>
            </a:r>
            <a:r>
              <a:rPr lang="pt-BR" b="1" dirty="0" smtClean="0">
                <a:solidFill>
                  <a:srgbClr val="C00000"/>
                </a:solidFill>
              </a:rPr>
              <a:t>Cristo.</a:t>
            </a:r>
            <a:endParaRPr lang="en-US"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1975" y="5984815"/>
            <a:ext cx="11068050" cy="738664"/>
          </a:xfrm>
          <a:prstGeom prst="rect">
            <a:avLst/>
          </a:prstGeom>
        </p:spPr>
        <p:txBody>
          <a:bodyPr wrap="square">
            <a:spAutoFit/>
          </a:bodyPr>
          <a:lstStyle/>
          <a:p>
            <a:pPr algn="ctr"/>
            <a:r>
              <a:rPr lang="pt-BR" sz="1400" b="1" i="1" baseline="30000" dirty="0" smtClean="0">
                <a:solidFill>
                  <a:schemeClr val="bg1"/>
                </a:solidFill>
              </a:rPr>
              <a:t>5</a:t>
            </a:r>
            <a:r>
              <a:rPr lang="pt-BR" sz="1400" b="1" i="1" dirty="0" smtClean="0">
                <a:solidFill>
                  <a:schemeClr val="bg1"/>
                </a:solidFill>
              </a:rPr>
              <a:t>E </a:t>
            </a:r>
            <a:r>
              <a:rPr lang="pt-BR" sz="1400" b="1" i="1" dirty="0">
                <a:solidFill>
                  <a:schemeClr val="bg1"/>
                </a:solidFill>
              </a:rPr>
              <a:t>disse-me um dos anciãos: Não chores; eis aqui o Leão da tribo de Judá, a raiz de Davi, que venceu, para abrir o livro e desatar os seus sete selos.</a:t>
            </a:r>
          </a:p>
          <a:p>
            <a:pPr algn="ctr"/>
            <a:r>
              <a:rPr lang="pt-BR" sz="1400" b="1" i="1" baseline="30000" dirty="0" smtClean="0">
                <a:solidFill>
                  <a:schemeClr val="bg1"/>
                </a:solidFill>
              </a:rPr>
              <a:t>6</a:t>
            </a:r>
            <a:r>
              <a:rPr lang="pt-BR" sz="1400" b="1" i="1" dirty="0" smtClean="0">
                <a:solidFill>
                  <a:schemeClr val="bg1"/>
                </a:solidFill>
              </a:rPr>
              <a:t>E </a:t>
            </a:r>
            <a:r>
              <a:rPr lang="pt-BR" sz="1400" b="1" i="1" dirty="0">
                <a:solidFill>
                  <a:schemeClr val="bg1"/>
                </a:solidFill>
              </a:rPr>
              <a:t>olhei, e eis que estava no meio do trono e dos quatro animais viventes e entre os anciãos um Cordeiro, como havendo sido morto, e tinha sete pontas e sete olhos, que são os sete espíritos de Deus enviados a toda a </a:t>
            </a:r>
            <a:r>
              <a:rPr lang="pt-BR" sz="1400" b="1" i="1" dirty="0" smtClean="0">
                <a:solidFill>
                  <a:schemeClr val="bg1"/>
                </a:solidFill>
              </a:rPr>
              <a:t>terra. Apocalipse </a:t>
            </a:r>
            <a:r>
              <a:rPr lang="pt-BR" sz="1400" b="1" i="1" dirty="0">
                <a:solidFill>
                  <a:schemeClr val="bg1"/>
                </a:solidFill>
              </a:rPr>
              <a:t>5:5</a:t>
            </a:r>
            <a:r>
              <a:rPr lang="pt-BR" sz="1400" b="1" i="1" dirty="0" smtClean="0">
                <a:solidFill>
                  <a:schemeClr val="bg1"/>
                </a:solidFill>
              </a:rPr>
              <a:t>, 6</a:t>
            </a:r>
            <a:endParaRPr lang="en-US" sz="1400" b="1" i="1" dirty="0">
              <a:solidFill>
                <a:schemeClr val="bg1"/>
              </a:solidFill>
            </a:endParaRPr>
          </a:p>
        </p:txBody>
      </p:sp>
      <p:cxnSp>
        <p:nvCxnSpPr>
          <p:cNvPr id="17" name="Straight Connector 16"/>
          <p:cNvCxnSpPr/>
          <p:nvPr/>
        </p:nvCxnSpPr>
        <p:spPr>
          <a:xfrm>
            <a:off x="1298122" y="3551301"/>
            <a:ext cx="9363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8" name="TextBox 7"/>
          <p:cNvSpPr txBox="1"/>
          <p:nvPr/>
        </p:nvSpPr>
        <p:spPr>
          <a:xfrm>
            <a:off x="1243100" y="2019026"/>
            <a:ext cx="9599071" cy="1077218"/>
          </a:xfrm>
          <a:prstGeom prst="rect">
            <a:avLst/>
          </a:prstGeom>
          <a:noFill/>
        </p:spPr>
        <p:txBody>
          <a:bodyPr wrap="square" rtlCol="0">
            <a:spAutoFit/>
          </a:bodyPr>
          <a:lstStyle/>
          <a:p>
            <a:pPr algn="ctr"/>
            <a:r>
              <a:rPr lang="pt-BR" sz="3200" b="1" dirty="0" smtClean="0">
                <a:solidFill>
                  <a:srgbClr val="4C4883"/>
                </a:solidFill>
              </a:rPr>
              <a:t>2</a:t>
            </a:r>
            <a:r>
              <a:rPr lang="pt-BR" sz="3200" b="1" dirty="0" smtClean="0"/>
              <a:t> </a:t>
            </a:r>
            <a:r>
              <a:rPr lang="pt-BR" sz="3200" b="1" dirty="0"/>
              <a:t>| Qual foi a boa notícia de um dos anciãos para João? </a:t>
            </a:r>
            <a:r>
              <a:rPr lang="pt-BR" sz="3200" i="1" dirty="0"/>
              <a:t>Apocalipse 5:5, 6</a:t>
            </a:r>
            <a:endParaRPr lang="en-US" sz="3200" dirty="0"/>
          </a:p>
        </p:txBody>
      </p:sp>
    </p:spTree>
    <p:extLst>
      <p:ext uri="{BB962C8B-B14F-4D97-AF65-F5344CB8AC3E}">
        <p14:creationId xmlns:p14="http://schemas.microsoft.com/office/powerpoint/2010/main" val="415678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23997" y="2171945"/>
            <a:ext cx="8263003" cy="3046988"/>
          </a:xfrm>
          <a:prstGeom prst="rect">
            <a:avLst/>
          </a:prstGeom>
          <a:noFill/>
        </p:spPr>
        <p:txBody>
          <a:bodyPr wrap="square" rtlCol="0">
            <a:spAutoFit/>
          </a:bodyPr>
          <a:lstStyle/>
          <a:p>
            <a:pPr algn="ctr"/>
            <a:r>
              <a:rPr lang="pt-BR" sz="2400" b="1" dirty="0">
                <a:solidFill>
                  <a:schemeClr val="bg2">
                    <a:lumMod val="25000"/>
                  </a:schemeClr>
                </a:solidFill>
              </a:rPr>
              <a:t>Um dos anciãos afirmou a João que havia alguém qualificado para abrir os sete selos. Jesus Cristo é chamado, enfatizando Seu aspecto humano, de “o Leão da tribo de Judá, a Raiz de Davi” (v. 5). Porém, como nenhum outro ser no Universo, Cristo também é divino, apresentado como um Cordeiro com sete chifres, representando Sua onipotência, e sete olhos, simbolizando Sua onisciência. Apesar disso, é dito que o Cordeiro havia sido </a:t>
            </a:r>
            <a:r>
              <a:rPr lang="pt-BR" sz="2400" b="1" dirty="0" smtClean="0">
                <a:solidFill>
                  <a:schemeClr val="bg2">
                    <a:lumMod val="25000"/>
                  </a:schemeClr>
                </a:solidFill>
              </a:rPr>
              <a:t>morto.</a:t>
            </a:r>
            <a:endParaRPr lang="pt-BR" sz="2400" b="1" dirty="0">
              <a:solidFill>
                <a:schemeClr val="bg2">
                  <a:lumMod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171902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D4D3E3"/>
            </a:gs>
            <a:gs pos="90259">
              <a:srgbClr val="D4D3E3"/>
            </a:gs>
            <a:gs pos="83000">
              <a:srgbClr val="D4D3E3"/>
            </a:gs>
            <a:gs pos="100000">
              <a:srgbClr val="D4D3E3"/>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1665307" y="2746534"/>
            <a:ext cx="8389541" cy="464871"/>
          </a:xfrm>
          <a:prstGeom prst="rect">
            <a:avLst/>
          </a:prstGeom>
          <a:noFill/>
        </p:spPr>
        <p:txBody>
          <a:bodyPr wrap="none" rtlCol="0">
            <a:spAutoFit/>
          </a:bodyPr>
          <a:lstStyle/>
          <a:p>
            <a:pPr algn="ctr">
              <a:lnSpc>
                <a:spcPct val="150000"/>
              </a:lnSpc>
            </a:pPr>
            <a:r>
              <a:rPr lang="pt-BR" b="1" i="1" dirty="0" smtClean="0">
                <a:solidFill>
                  <a:srgbClr val="C00000"/>
                </a:solidFill>
              </a:rPr>
              <a:t>Com </a:t>
            </a:r>
            <a:r>
              <a:rPr lang="pt-BR" b="1" i="1" dirty="0">
                <a:solidFill>
                  <a:srgbClr val="C00000"/>
                </a:solidFill>
              </a:rPr>
              <a:t>o teu sangue nos compraste para Deus de toda a tribo, e língua, e povo, e nação.</a:t>
            </a:r>
            <a:endParaRPr lang="en-US" i="1" dirty="0">
              <a:solidFill>
                <a:srgbClr val="C00000"/>
              </a:solidFill>
            </a:endParaRPr>
          </a:p>
        </p:txBody>
      </p:sp>
      <p:sp>
        <p:nvSpPr>
          <p:cNvPr id="21" name="Rectangle 20"/>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677" y="6092537"/>
            <a:ext cx="8924645" cy="523220"/>
          </a:xfrm>
          <a:prstGeom prst="rect">
            <a:avLst/>
          </a:prstGeom>
        </p:spPr>
        <p:txBody>
          <a:bodyPr wrap="square">
            <a:spAutoFit/>
          </a:bodyPr>
          <a:lstStyle/>
          <a:p>
            <a:pPr algn="ctr"/>
            <a:r>
              <a:rPr lang="pt-BR" sz="1400" b="1" i="1" dirty="0">
                <a:solidFill>
                  <a:schemeClr val="bg1"/>
                </a:solidFill>
              </a:rPr>
              <a:t>E cantavam um novo cântico, dizendo: Digno és de tomar o livro, e de abrir os seus selos; porque foste morto, e com o teu sangue nos compraste para Deus de toda a tribo, e língua, e povo, e nação</a:t>
            </a:r>
            <a:r>
              <a:rPr lang="pt-BR" sz="1400" b="1" i="1" dirty="0" smtClean="0">
                <a:solidFill>
                  <a:schemeClr val="bg1"/>
                </a:solidFill>
              </a:rPr>
              <a:t>; Apocalipse </a:t>
            </a:r>
            <a:r>
              <a:rPr lang="pt-BR" sz="1400" b="1" i="1" dirty="0">
                <a:solidFill>
                  <a:schemeClr val="bg1"/>
                </a:solidFill>
              </a:rPr>
              <a:t>5:9</a:t>
            </a:r>
            <a:endParaRPr lang="en-US" sz="1400" b="1" i="1" dirty="0">
              <a:solidFill>
                <a:schemeClr val="bg1"/>
              </a:solidFill>
            </a:endParaRPr>
          </a:p>
        </p:txBody>
      </p:sp>
      <p:cxnSp>
        <p:nvCxnSpPr>
          <p:cNvPr id="17" name="Straight Connector 16"/>
          <p:cNvCxnSpPr/>
          <p:nvPr/>
        </p:nvCxnSpPr>
        <p:spPr>
          <a:xfrm>
            <a:off x="1786077" y="3235757"/>
            <a:ext cx="8201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
        <p:nvSpPr>
          <p:cNvPr id="9" name="TextBox 8"/>
          <p:cNvSpPr txBox="1"/>
          <p:nvPr/>
        </p:nvSpPr>
        <p:spPr>
          <a:xfrm>
            <a:off x="1633677" y="2173432"/>
            <a:ext cx="9429750" cy="584775"/>
          </a:xfrm>
          <a:prstGeom prst="rect">
            <a:avLst/>
          </a:prstGeom>
          <a:noFill/>
        </p:spPr>
        <p:txBody>
          <a:bodyPr wrap="square" rtlCol="0">
            <a:spAutoFit/>
          </a:bodyPr>
          <a:lstStyle/>
          <a:p>
            <a:r>
              <a:rPr lang="pt-BR" sz="3200" b="1" dirty="0" smtClean="0">
                <a:solidFill>
                  <a:srgbClr val="4C4883"/>
                </a:solidFill>
              </a:rPr>
              <a:t>3</a:t>
            </a:r>
            <a:r>
              <a:rPr lang="pt-BR" sz="3200" b="1" dirty="0" smtClean="0"/>
              <a:t> | </a:t>
            </a:r>
            <a:r>
              <a:rPr lang="pt-BR" sz="3200" b="1" dirty="0"/>
              <a:t>Como o Cordeiro nos redimiu? </a:t>
            </a:r>
            <a:r>
              <a:rPr lang="pt-BR" sz="3200" i="1" dirty="0"/>
              <a:t>Apocalipse 5:9</a:t>
            </a:r>
            <a:endParaRPr lang="en-US" sz="3200" dirty="0"/>
          </a:p>
        </p:txBody>
      </p:sp>
    </p:spTree>
    <p:extLst>
      <p:ext uri="{BB962C8B-B14F-4D97-AF65-F5344CB8AC3E}">
        <p14:creationId xmlns:p14="http://schemas.microsoft.com/office/powerpoint/2010/main" val="231595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47822" y="2381495"/>
            <a:ext cx="7786753" cy="2308324"/>
          </a:xfrm>
          <a:prstGeom prst="rect">
            <a:avLst/>
          </a:prstGeom>
          <a:noFill/>
        </p:spPr>
        <p:txBody>
          <a:bodyPr wrap="square" rtlCol="0">
            <a:spAutoFit/>
          </a:bodyPr>
          <a:lstStyle/>
          <a:p>
            <a:pPr algn="ctr"/>
            <a:r>
              <a:rPr lang="pt-BR" sz="2400" b="1" dirty="0">
                <a:solidFill>
                  <a:schemeClr val="bg2">
                    <a:lumMod val="25000"/>
                  </a:schemeClr>
                </a:solidFill>
              </a:rPr>
              <a:t>A palavra “redenção” estava ligada às relações comerciais no antigo Israel</a:t>
            </a:r>
            <a:r>
              <a:rPr lang="pt-BR" sz="2400" b="1" dirty="0" smtClean="0">
                <a:solidFill>
                  <a:schemeClr val="bg2">
                    <a:lumMod val="25000"/>
                  </a:schemeClr>
                </a:solidFill>
              </a:rPr>
              <a:t>. Quando </a:t>
            </a:r>
            <a:r>
              <a:rPr lang="pt-BR" sz="2400" b="1" dirty="0">
                <a:solidFill>
                  <a:schemeClr val="bg2">
                    <a:lumMod val="25000"/>
                  </a:schemeClr>
                </a:solidFill>
              </a:rPr>
              <a:t>uma pessoa se endividava, ela ficava sujeita a se tornar escrava daquele a quem ela devia. Então surgia um redentor que pagava a dívida e devolvia a liberdade e os bens perdidos. Cristo é nosso redentor, pois nos redimiu de nossos pecados (Cl 1:14).</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9711"/>
          </a:xfrm>
          <a:prstGeom prst="rect">
            <a:avLst/>
          </a:prstGeom>
        </p:spPr>
      </p:pic>
    </p:spTree>
    <p:extLst>
      <p:ext uri="{BB962C8B-B14F-4D97-AF65-F5344CB8AC3E}">
        <p14:creationId xmlns:p14="http://schemas.microsoft.com/office/powerpoint/2010/main" val="1058152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5624</TotalTime>
  <Words>1844</Words>
  <Application>Microsoft Office PowerPoint</Application>
  <PresentationFormat>Widescreen</PresentationFormat>
  <Paragraphs>78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185</cp:revision>
  <dcterms:created xsi:type="dcterms:W3CDTF">2019-02-15T00:40:10Z</dcterms:created>
  <dcterms:modified xsi:type="dcterms:W3CDTF">2019-03-01T11:34:27Z</dcterms:modified>
</cp:coreProperties>
</file>