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58" r:id="rId4"/>
    <p:sldId id="360" r:id="rId5"/>
    <p:sldId id="362" r:id="rId6"/>
    <p:sldId id="384" r:id="rId7"/>
    <p:sldId id="385" r:id="rId8"/>
    <p:sldId id="386" r:id="rId9"/>
    <p:sldId id="387" r:id="rId10"/>
    <p:sldId id="404" r:id="rId11"/>
    <p:sldId id="388" r:id="rId12"/>
    <p:sldId id="405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C26"/>
    <a:srgbClr val="D1AFA3"/>
    <a:srgbClr val="E2CCC4"/>
    <a:srgbClr val="9E644F"/>
    <a:srgbClr val="ECC9BE"/>
    <a:srgbClr val="CA825A"/>
    <a:srgbClr val="D4D3E3"/>
    <a:srgbClr val="D48972"/>
    <a:srgbClr val="E1AC9B"/>
    <a:srgbClr val="B0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958" y="2343031"/>
            <a:ext cx="6330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João viu o livro selado com sete selos que simbolizam todo o destino da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humanidade nas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mãos de Deus. O profeta chorou por saber que ninguém poderia abrir nem mesmo olhar para aquele livro, até que viu o Cordeiro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5:5, 6).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Rectangle 18"/>
          <p:cNvSpPr/>
          <p:nvPr/>
        </p:nvSpPr>
        <p:spPr>
          <a:xfrm>
            <a:off x="631118" y="6184870"/>
            <a:ext cx="106743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No dia seguinte João viu a Jesus, que vinha para ele, e disse: Eis o Cordeiro de Deus, que tira o pecado do </a:t>
            </a:r>
            <a:r>
              <a:rPr lang="pt-BR" sz="1400" b="1" i="1" dirty="0" smtClean="0">
                <a:solidFill>
                  <a:schemeClr val="bg1"/>
                </a:solidFill>
              </a:rPr>
              <a:t>mundo. João </a:t>
            </a:r>
            <a:r>
              <a:rPr lang="pt-BR" sz="1400" b="1" i="1" dirty="0">
                <a:solidFill>
                  <a:schemeClr val="bg1"/>
                </a:solidFill>
              </a:rPr>
              <a:t>1:29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952" y="1939787"/>
            <a:ext cx="990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93520"/>
                </a:solidFill>
              </a:rPr>
              <a:t>4</a:t>
            </a:r>
            <a:r>
              <a:rPr lang="pt-BR" sz="3200" b="1" dirty="0" smtClean="0"/>
              <a:t> </a:t>
            </a:r>
            <a:r>
              <a:rPr lang="pt-BR" sz="3200" b="1" dirty="0"/>
              <a:t>| Quem na Bíblia é chamado de “o Cordeiro”? </a:t>
            </a:r>
            <a:r>
              <a:rPr lang="pt-BR" sz="3200" i="1" dirty="0"/>
              <a:t>João 1:29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13047" y="2968945"/>
            <a:ext cx="9710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0851" y="2554887"/>
            <a:ext cx="871485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Jesus Cristo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958" y="2343031"/>
            <a:ext cx="633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Ao longo de todo o período do Antigo Testamento, cordeiros foram sacrificados simbolizando o único e verdadeiro sacrifício que seria feito por Jesus, o Cordeiro de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Deus.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53396"/>
            <a:ext cx="12192000" cy="1504603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61596" y="5474357"/>
            <a:ext cx="94983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300" b="1" i="1" dirty="0" smtClean="0">
                <a:solidFill>
                  <a:schemeClr val="bg1"/>
                </a:solidFill>
              </a:rPr>
              <a:t>Veio</a:t>
            </a:r>
            <a:r>
              <a:rPr lang="pt-BR" sz="1300" b="1" i="1" dirty="0">
                <a:solidFill>
                  <a:schemeClr val="bg1"/>
                </a:solidFill>
              </a:rPr>
              <a:t>, pois, e tomou o livro da mão direita daquele que estava sentado no trono;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8</a:t>
            </a:r>
            <a:r>
              <a:rPr lang="pt-BR" sz="1300" b="1" i="1" dirty="0" smtClean="0">
                <a:solidFill>
                  <a:schemeClr val="bg1"/>
                </a:solidFill>
              </a:rPr>
              <a:t>e</a:t>
            </a:r>
            <a:r>
              <a:rPr lang="pt-BR" sz="1300" b="1" i="1" dirty="0">
                <a:solidFill>
                  <a:schemeClr val="bg1"/>
                </a:solidFill>
              </a:rPr>
              <a:t>, quando tomou o livro, os quatro seres viventes e os vinte e quatro anciãos prostraram-se diante do Cordeiro, tendo cada um deles uma harpa e taças de ouro cheias de incenso, que são as orações dos santos,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9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entoavam novo cântico, dizendo: Digno és de tomar o livro e de abrir-lhe os selos, porque foste morto e com o teu sangue compraste para Deus os que procedem de toda tribo, língua, povo e nação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10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para o nosso Deus os constituíste reino e sacerdotes; e reinarão sobre a terra. </a:t>
            </a:r>
            <a:r>
              <a:rPr lang="pt-BR" sz="13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300" b="1" i="1" dirty="0">
                <a:solidFill>
                  <a:schemeClr val="bg1"/>
                </a:solidFill>
              </a:rPr>
              <a:t>5:7-10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378" y="1986888"/>
            <a:ext cx="9955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Quem foi o único ser do Universo considerado digno de </a:t>
            </a:r>
            <a:r>
              <a:rPr lang="pt-BR" sz="3200" b="1" dirty="0" smtClean="0"/>
              <a:t>abrir </a:t>
            </a:r>
            <a:r>
              <a:rPr lang="pt-BR" sz="3200" b="1" dirty="0"/>
              <a:t>o </a:t>
            </a:r>
            <a:r>
              <a:rPr lang="pt-BR" sz="3200" b="1" dirty="0" smtClean="0"/>
              <a:t>misterioso </a:t>
            </a:r>
            <a:r>
              <a:rPr lang="en-US" sz="3200" b="1" dirty="0" err="1" smtClean="0"/>
              <a:t>livro</a:t>
            </a:r>
            <a:r>
              <a:rPr lang="en-US" sz="3200" b="1" dirty="0" smtClean="0"/>
              <a:t> </a:t>
            </a:r>
            <a:r>
              <a:rPr lang="en-US" sz="3200" b="1" dirty="0" err="1"/>
              <a:t>selado</a:t>
            </a:r>
            <a:r>
              <a:rPr lang="en-US" sz="3200" b="1" dirty="0"/>
              <a:t>? </a:t>
            </a:r>
            <a:r>
              <a:rPr lang="en-US" sz="3200" i="1" dirty="0" err="1"/>
              <a:t>Apocalipse</a:t>
            </a:r>
            <a:r>
              <a:rPr lang="en-US" sz="3200" i="1" dirty="0"/>
              <a:t> 5:7-10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05089" y="3515442"/>
            <a:ext cx="9499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61596" y="3180946"/>
            <a:ext cx="918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Segundo Apocalipse 5, somente Jesus é apto para julgar quem será salvo e quem vai se perder.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7725" y="1913660"/>
            <a:ext cx="8969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A morte e ressurreição de Jesus garantem que Ele é capaz de ter nas mãos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 soberania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do mundo. Segundo Apocalipse 5, somente Jesus é apto para julgar quem será salvo e quem vai se perder. É necessário que entreguemos a vida a Ele. Só Jesus pode nos limpar do pecado (1Jo 1:9). Na verdade, “abaixo do Céu não existe nenhum outro nome, dado entre os homens, pelo qual importa que sejamos salvos” (At 4:12). É por isso que, em Apocalipse 5, João chorava sem consolo e sem nenhuma esperança até que apareceu Jesus. E também é explicado por que os 24 anciãos exclamaram com regozijo quando Jesus interveio em favor daqueles pelos quais morreu.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8332" y="6184870"/>
            <a:ext cx="10995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 smtClean="0">
                <a:solidFill>
                  <a:schemeClr val="bg1"/>
                </a:solidFill>
              </a:rPr>
              <a:t>Porque </a:t>
            </a:r>
            <a:r>
              <a:rPr lang="pt-BR" sz="1600" b="1" i="1" dirty="0">
                <a:solidFill>
                  <a:schemeClr val="bg1"/>
                </a:solidFill>
              </a:rPr>
              <a:t>o salário do pecado é a morte, mas o dom gratuito de Deus é a vida eterna em Cristo Jesus, nosso Senhor. </a:t>
            </a:r>
            <a:r>
              <a:rPr lang="pt-BR" sz="1600" b="1" i="1" dirty="0" smtClean="0">
                <a:solidFill>
                  <a:schemeClr val="bg1"/>
                </a:solidFill>
              </a:rPr>
              <a:t>Romanos </a:t>
            </a:r>
            <a:r>
              <a:rPr lang="pt-BR" sz="1600" b="1" i="1" dirty="0">
                <a:solidFill>
                  <a:schemeClr val="bg1"/>
                </a:solidFill>
              </a:rPr>
              <a:t>6:23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059" y="1606924"/>
            <a:ext cx="9504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Por que Jesus teve que encarnar como ser humano</a:t>
            </a:r>
            <a:r>
              <a:rPr lang="pt-BR" sz="3200" b="1" dirty="0" smtClean="0"/>
              <a:t>? </a:t>
            </a:r>
            <a:r>
              <a:rPr lang="pt-BR" sz="3200" i="1" dirty="0" smtClean="0"/>
              <a:t>Romanos </a:t>
            </a:r>
            <a:r>
              <a:rPr lang="pt-BR" sz="3200" i="1" dirty="0"/>
              <a:t>6:23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0059" y="2754652"/>
            <a:ext cx="10037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 smtClean="0"/>
              <a:t>“</a:t>
            </a:r>
            <a:r>
              <a:rPr lang="pt-BR" sz="3200" dirty="0"/>
              <a:t>Porque o salário do pecado é a </a:t>
            </a:r>
            <a:r>
              <a:rPr lang="pt-BR" sz="3200" dirty="0" smtClean="0"/>
              <a:t>___________________, </a:t>
            </a:r>
            <a:r>
              <a:rPr lang="pt-BR" sz="3200" dirty="0"/>
              <a:t>mas </a:t>
            </a:r>
            <a:r>
              <a:rPr lang="pt-BR" sz="3200" dirty="0" smtClean="0"/>
              <a:t>o </a:t>
            </a:r>
            <a:r>
              <a:rPr lang="pt-BR" sz="3200" dirty="0"/>
              <a:t>dom </a:t>
            </a:r>
            <a:r>
              <a:rPr lang="pt-BR" sz="3200" dirty="0" smtClean="0"/>
              <a:t>gratuito de </a:t>
            </a:r>
            <a:r>
              <a:rPr lang="pt-BR" sz="3200" dirty="0"/>
              <a:t>Deus é a </a:t>
            </a:r>
            <a:r>
              <a:rPr lang="pt-BR" sz="3200" dirty="0" smtClean="0"/>
              <a:t>____________________ em </a:t>
            </a:r>
            <a:r>
              <a:rPr lang="pt-BR" sz="3200" dirty="0"/>
              <a:t>Cristo Jesus, nosso Senhor.”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932064" y="2893135"/>
            <a:ext cx="8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MORTE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0774" y="3354816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VIDA ETERNA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6609" y="2184003"/>
            <a:ext cx="7148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Nesse texto, é descrita a morte eterna – a segunda morte –, pois é contrastada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com 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“vida eterna”.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pecado paga seus escravos com a morte: “a alma que pecar, essa morrerá”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18:4). Assim, o “dom gratuito” é a vida eterna que foi perdida por Adão e Eva como consequência de sua transgressão. Quando entregamos completamente nosso coração ao Senhor Jesus Cristo, obtemos a vida eterna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3:16).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43296" y="6092537"/>
            <a:ext cx="8559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Porque não temos sumo sacerdote que não possa compadecer-se das nossas fraquezas; antes, foi </a:t>
            </a:r>
            <a:r>
              <a:rPr lang="pt-BR" sz="1400" b="1" i="1" dirty="0" smtClean="0">
                <a:solidFill>
                  <a:schemeClr val="bg1"/>
                </a:solidFill>
              </a:rPr>
              <a:t>Ele </a:t>
            </a:r>
            <a:r>
              <a:rPr lang="pt-BR" sz="1400" b="1" i="1" dirty="0">
                <a:solidFill>
                  <a:schemeClr val="bg1"/>
                </a:solidFill>
              </a:rPr>
              <a:t>tentado em todas as coisas, à nossa semelhança, mas sem pecado. </a:t>
            </a:r>
            <a:r>
              <a:rPr lang="pt-BR" sz="1400" b="1" i="1" dirty="0" smtClean="0">
                <a:solidFill>
                  <a:schemeClr val="bg1"/>
                </a:solidFill>
              </a:rPr>
              <a:t>Hebreus </a:t>
            </a:r>
            <a:r>
              <a:rPr lang="pt-BR" sz="1400" b="1" i="1" dirty="0">
                <a:solidFill>
                  <a:schemeClr val="bg1"/>
                </a:solidFill>
              </a:rPr>
              <a:t>4:15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424" y="2011015"/>
            <a:ext cx="9105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Qual foi a grande diferença entre a vida de Jesus e a dos </a:t>
            </a:r>
            <a:r>
              <a:rPr lang="pt-BR" sz="3200" b="1" dirty="0" smtClean="0"/>
              <a:t>demais </a:t>
            </a:r>
            <a:r>
              <a:rPr lang="pt-BR" sz="3200" b="1" dirty="0"/>
              <a:t>seres humanos</a:t>
            </a:r>
            <a:r>
              <a:rPr lang="pt-BR" sz="3200" b="1" dirty="0" smtClean="0"/>
              <a:t>? </a:t>
            </a:r>
            <a:r>
              <a:rPr lang="en-US" sz="3200" i="1" dirty="0" err="1" smtClean="0"/>
              <a:t>Hebreus</a:t>
            </a:r>
            <a:r>
              <a:rPr lang="en-US" sz="3200" i="1" dirty="0" smtClean="0"/>
              <a:t> </a:t>
            </a:r>
            <a:r>
              <a:rPr lang="en-US" sz="3200" i="1" dirty="0"/>
              <a:t>4:15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43296" y="3193965"/>
            <a:ext cx="8916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Jesus foi “tentado em </a:t>
            </a:r>
            <a:r>
              <a:rPr lang="pt-BR" sz="3200" dirty="0" smtClean="0"/>
              <a:t>________________, </a:t>
            </a:r>
            <a:r>
              <a:rPr lang="pt-BR" sz="3200" dirty="0"/>
              <a:t>[…] mas sem </a:t>
            </a:r>
            <a:r>
              <a:rPr lang="pt-BR" sz="3200" dirty="0" smtClean="0"/>
              <a:t>___________.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6391" y="3289410"/>
            <a:ext cx="1773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TODA AS COISAS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9807" y="3786910"/>
            <a:ext cx="97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PECADO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7441" y="2152197"/>
            <a:ext cx="7052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Cristo Se compadece dos seres humanos porque sofreu em Sua natureza humana, porém sem pecar. Ele sabe quais são as fraquezas da humanidade, porque sofreu o que sofremos. Por isso, Sua vitória nos permite ser “mais que vencedores”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Rm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8:37). Deus “nos dá a vitória por intermédio de nosso Senhor Jesus Cristo” (1Co 15:57), tanto sobre o pecado como sobre seu salário: 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morte.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80968" y="6061759"/>
            <a:ext cx="7830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Porque primeiramente vos entreguei o que também recebi: que Cristo morreu por nossos pecados, segundo as Escrituras</a:t>
            </a:r>
            <a:r>
              <a:rPr lang="pt-BR" sz="1600" b="1" i="1" dirty="0" smtClean="0">
                <a:solidFill>
                  <a:schemeClr val="bg1"/>
                </a:solidFill>
              </a:rPr>
              <a:t>, 1 </a:t>
            </a:r>
            <a:r>
              <a:rPr lang="pt-BR" sz="1600" b="1" i="1" dirty="0">
                <a:solidFill>
                  <a:schemeClr val="bg1"/>
                </a:solidFill>
              </a:rPr>
              <a:t>Coríntios 15:3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4412" y="1925410"/>
            <a:ext cx="993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93520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O que Jesus fez pelos seres humanos? </a:t>
            </a:r>
            <a:r>
              <a:rPr lang="pt-BR" sz="3200" i="1" dirty="0"/>
              <a:t>1 Coríntios 15:3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4412" y="2598947"/>
            <a:ext cx="975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“Cristo </a:t>
            </a:r>
            <a:r>
              <a:rPr lang="pt-BR" sz="3200" dirty="0" smtClean="0"/>
              <a:t>____________ </a:t>
            </a:r>
            <a:r>
              <a:rPr lang="pt-BR" sz="3200" dirty="0"/>
              <a:t>pelos nossos </a:t>
            </a:r>
            <a:r>
              <a:rPr lang="pt-BR" sz="3200" dirty="0" smtClean="0"/>
              <a:t>____________, </a:t>
            </a:r>
            <a:r>
              <a:rPr lang="pt-BR" sz="3200" dirty="0"/>
              <a:t>segundo as Escrituras.”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0045" y="270298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MORREU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4275" y="2702988"/>
            <a:ext cx="108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PECADOS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0003" y="2867814"/>
            <a:ext cx="6656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Cristo recebeu sobre Si a condenação do pecador, tornando-Se nosso único e perfeito Salvador.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3749" y="6092537"/>
            <a:ext cx="7201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Se confessarmos os nossos pecados, ele é fiel e justo para nos perdoar os pecados e nos purificar de toda injustiça. </a:t>
            </a:r>
            <a:r>
              <a:rPr lang="pt-BR" sz="1400" b="1" i="1" dirty="0" smtClean="0">
                <a:solidFill>
                  <a:schemeClr val="bg1"/>
                </a:solidFill>
              </a:rPr>
              <a:t>1 </a:t>
            </a:r>
            <a:r>
              <a:rPr lang="pt-BR" sz="1400" b="1" i="1" dirty="0">
                <a:solidFill>
                  <a:schemeClr val="bg1"/>
                </a:solidFill>
              </a:rPr>
              <a:t>João 1:9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0955" y="1454435"/>
            <a:ext cx="9655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O que nós devemos fazer em resposta ao sacrifício de </a:t>
            </a:r>
            <a:r>
              <a:rPr lang="pt-BR" sz="3200" b="1" dirty="0" smtClean="0"/>
              <a:t>Cristo</a:t>
            </a:r>
            <a:r>
              <a:rPr lang="pt-BR" sz="3200" b="1" dirty="0"/>
              <a:t>? </a:t>
            </a:r>
            <a:r>
              <a:rPr lang="pt-BR" sz="3200" i="1" dirty="0"/>
              <a:t>1 João 1:9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10955" y="2607947"/>
            <a:ext cx="97471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“Se confessarmos os nossos </a:t>
            </a:r>
            <a:r>
              <a:rPr lang="pt-BR" sz="3200" dirty="0" smtClean="0"/>
              <a:t>________________, </a:t>
            </a:r>
            <a:r>
              <a:rPr lang="pt-BR" sz="3200" dirty="0"/>
              <a:t>Ele é </a:t>
            </a:r>
            <a:r>
              <a:rPr lang="pt-BR" sz="3200" dirty="0" smtClean="0"/>
              <a:t>fiel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 smtClean="0"/>
              <a:t>e </a:t>
            </a:r>
            <a:r>
              <a:rPr lang="pt-BR" sz="3200" dirty="0"/>
              <a:t>justo para </a:t>
            </a:r>
            <a:r>
              <a:rPr lang="pt-BR" sz="3200" dirty="0" smtClean="0"/>
              <a:t>nos ___________________ </a:t>
            </a:r>
            <a:r>
              <a:rPr lang="pt-BR" sz="3200" dirty="0"/>
              <a:t>os pecados e nos </a:t>
            </a:r>
            <a:endParaRPr lang="pt-BR" sz="32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 smtClean="0"/>
              <a:t>___________________ </a:t>
            </a:r>
            <a:r>
              <a:rPr lang="pt-BR" sz="3200" dirty="0"/>
              <a:t>de toda injustiça.”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60910" y="2701255"/>
            <a:ext cx="108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PECADOS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0562" y="3266393"/>
            <a:ext cx="111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PERDOAR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107" y="383097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PURIFICAR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262" y="2295321"/>
            <a:ext cx="7316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Quando confessamos nossos pecados, Deus está disposto a nos perdoar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com base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 sacrifício de Jesus Cristo, “o Cordeiro de Deus”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Jo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1:29). 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bondoso amor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de Deus aceita o pecador arrependido, perdoa seu pecado confessado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e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lhe permite que fique diante do Senhor com a vida perfeita de Cristo.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2158" y="6200258"/>
            <a:ext cx="96676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Tem no seu manto e na sua coxa um nome inscrito: REI DOS REIS E SENHOR DOS SENHORES.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19:16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227" y="2223806"/>
            <a:ext cx="9091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| No Apocalipse, qual é um dos títulos de Jesus? </a:t>
            </a:r>
            <a:endParaRPr lang="pt-BR" sz="3200" b="1" dirty="0" smtClean="0"/>
          </a:p>
          <a:p>
            <a:pPr algn="ctr"/>
            <a:r>
              <a:rPr lang="pt-BR" sz="3200" b="1" i="1" dirty="0"/>
              <a:t> </a:t>
            </a:r>
            <a:r>
              <a:rPr lang="pt-BR" sz="3200" b="1" i="1" dirty="0" smtClean="0"/>
              <a:t>      </a:t>
            </a:r>
            <a:r>
              <a:rPr lang="pt-BR" sz="3200" i="1" dirty="0" smtClean="0"/>
              <a:t>Apocalipse </a:t>
            </a:r>
            <a:r>
              <a:rPr lang="pt-BR" sz="3200" i="1" dirty="0"/>
              <a:t>19:16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712" y="3719529"/>
            <a:ext cx="87041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3492" y="3350245"/>
            <a:ext cx="35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C00000"/>
                </a:solidFill>
              </a:rPr>
              <a:t>Rei dos reis, e Senhor dos senhores.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816" y="2521744"/>
            <a:ext cx="7083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Jesus é descrito como “REI DOS REIS E SENHOR DOS SENHORES”.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Com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Sua vitória na cruz, Ele reconquistou o território usurpado pelo inimigo, obtendo vitória completa sobre todo o mal. Portanto,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Cristo é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o soberano no Céu e na Terra.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11709" y="6200258"/>
            <a:ext cx="9968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Por isso, também pode salvar totalmente os que por ele se chegam a Deus, vivendo sempre para interceder por eles. </a:t>
            </a:r>
            <a:r>
              <a:rPr lang="pt-BR" sz="1400" b="1" i="1" dirty="0" smtClean="0">
                <a:solidFill>
                  <a:schemeClr val="bg1"/>
                </a:solidFill>
              </a:rPr>
              <a:t>Hebreus </a:t>
            </a:r>
            <a:r>
              <a:rPr lang="pt-BR" sz="1400" b="1" i="1" dirty="0">
                <a:solidFill>
                  <a:schemeClr val="bg1"/>
                </a:solidFill>
              </a:rPr>
              <a:t>7:25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1495" y="2129123"/>
            <a:ext cx="906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11</a:t>
            </a:r>
            <a:r>
              <a:rPr lang="pt-BR" sz="3200" b="1" dirty="0" smtClean="0"/>
              <a:t> </a:t>
            </a:r>
            <a:r>
              <a:rPr lang="pt-BR" sz="3200" b="1" dirty="0"/>
              <a:t>| Desde Sua ressurreição, o que Jesus faz no Céu? </a:t>
            </a:r>
            <a:r>
              <a:rPr lang="pt-BR" sz="3200" i="1" dirty="0"/>
              <a:t>Hebreus 7:25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2950" y="3628583"/>
            <a:ext cx="88837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1875" y="3195453"/>
            <a:ext cx="6639958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...salvar </a:t>
            </a:r>
            <a:r>
              <a:rPr lang="pt-BR" b="1" i="1" dirty="0">
                <a:solidFill>
                  <a:srgbClr val="C00000"/>
                </a:solidFill>
              </a:rPr>
              <a:t>definitivamente aqueles que, por meio dele, </a:t>
            </a:r>
            <a:r>
              <a:rPr lang="pt-BR" b="1" i="1" dirty="0" smtClean="0">
                <a:solidFill>
                  <a:srgbClr val="C00000"/>
                </a:solidFill>
              </a:rPr>
              <a:t>aproximam-se</a:t>
            </a:r>
          </a:p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de </a:t>
            </a:r>
            <a:r>
              <a:rPr lang="pt-BR" b="1" i="1" dirty="0">
                <a:solidFill>
                  <a:srgbClr val="C00000"/>
                </a:solidFill>
              </a:rPr>
              <a:t>Deus, pois vive sempre para interceder por eles</a:t>
            </a:r>
            <a:r>
              <a:rPr lang="pt-BR" b="1" i="1" dirty="0" smtClean="0">
                <a:solidFill>
                  <a:srgbClr val="C00000"/>
                </a:solidFill>
              </a:rPr>
              <a:t>.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0562" y="4050349"/>
            <a:ext cx="88837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2815" y="2112441"/>
            <a:ext cx="73275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 Apocalipse, o conflito entre Satanás e Jesus é descrito com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intensidade. Essa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batalha começou no Céu e dirigiu-se para a Terra, onde envolveu a humanidade. Aqui, o diabo conseguiu disseminar a desobediência, provocando o pecado em todos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Rm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5:12). Jesus veio a este mundo reverter as obras de Satanás, derrotando-o e garantindo vitória a todos aqueles que O aceitam como Senhor e Salvador.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95148" y="1854341"/>
            <a:ext cx="4821240" cy="3256027"/>
          </a:xfrm>
          <a:prstGeom prst="rect">
            <a:avLst/>
          </a:prstGeom>
          <a:solidFill>
            <a:srgbClr val="D1A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3605" y="2220134"/>
            <a:ext cx="434888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E3C26"/>
                </a:solidFill>
              </a:rPr>
              <a:t>MEU COMPROMISSO:</a:t>
            </a:r>
          </a:p>
          <a:p>
            <a:pPr algn="ctr"/>
            <a:endParaRPr lang="en-US" sz="2000" b="1" dirty="0"/>
          </a:p>
          <a:p>
            <a:pPr algn="ctr"/>
            <a:r>
              <a:rPr lang="pt-BR" sz="2000" b="1" dirty="0"/>
              <a:t>Entendi que o personagem principal </a:t>
            </a:r>
            <a:endParaRPr lang="pt-BR" sz="2000" b="1" dirty="0" smtClean="0"/>
          </a:p>
          <a:p>
            <a:pPr algn="ctr"/>
            <a:r>
              <a:rPr lang="pt-BR" sz="2000" b="1" dirty="0" smtClean="0"/>
              <a:t>do </a:t>
            </a:r>
            <a:r>
              <a:rPr lang="pt-BR" sz="2000" b="1" dirty="0"/>
              <a:t>Apocalipse é o Senhor Jesus Cristo.</a:t>
            </a:r>
          </a:p>
          <a:p>
            <a:pPr algn="ctr">
              <a:spcBef>
                <a:spcPts val="600"/>
              </a:spcBef>
            </a:pPr>
            <a:r>
              <a:rPr lang="pt-BR" sz="2000" b="1" dirty="0"/>
              <a:t>Eu me comprometo a conhecê-Lo melhor e a permitir que Ele seja, também, o centro da minha vida</a:t>
            </a:r>
            <a:r>
              <a:rPr lang="pt-BR" sz="2000" b="1" dirty="0" smtClean="0"/>
              <a:t>.</a:t>
            </a:r>
            <a:endParaRPr lang="pt-BR" sz="2000" b="1" dirty="0"/>
          </a:p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313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73" y="1487452"/>
            <a:ext cx="97175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Multidões nas arquibancadas de um estádio gritam o nome de um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habilidoso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jogador de futebol. Jovens acampam uma noite, esperando a bilheteria abrir para comprarem um ingresso para a apresentação de uma estrela musical. Um ativista político é aclamado como a esperança de renovação para a sociedade. Um carismático líder religioso é rodeado por gente que estende a mão para tocá-lo, na expectativa de que algo sobrenatural aconteça.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Esses são os ídolos do mundo: gente mortal como você e eu, mas cujo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carisma atrai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 admiração de muitos. No entanto, por mais que venham a realizar coisas boas, são incapazes de resolver os verdadeiros problemas humanos. Podem entreter pessoas, porém não podem torná-las felizes. Podem governar pessoas, porém não podem regenerá-las. Podem até fazer milagres, porém não podem salvá-las da morte eterna.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Apocalipse apresenta o verdadeiro Herói da humanidade. Ele é o único capaz de trazer paz ao coração perturbado, consolo para a alma angustiada, esperança para quem já cansou de chorar e salvação para o perdido. Diferente dos ídolos humanos falíveis e instáveis, Ele é todo-poderoso, fiel e eterno. Venceu a morte e viverá para todo o sempre. Conheça neste estudo o verdadeiro Herói que deseja conquistar grandes vitórias para você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50294"/>
            <a:ext cx="12192000" cy="1007706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87526" y="6061759"/>
            <a:ext cx="9293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Revelação de Jesus Cristo, que Deus lhe deu para mostrar aos seus servos as coisas que em breve devem acontecer e que ele, enviando por intermédio do seu anjo, notificou ao seu servo </a:t>
            </a:r>
            <a:r>
              <a:rPr lang="pt-BR" sz="1400" b="1" i="1" dirty="0" smtClean="0">
                <a:solidFill>
                  <a:schemeClr val="bg1"/>
                </a:solidFill>
              </a:rPr>
              <a:t>João, Apocalipse </a:t>
            </a:r>
            <a:r>
              <a:rPr lang="pt-BR" sz="1400" b="1" i="1" dirty="0">
                <a:solidFill>
                  <a:schemeClr val="bg1"/>
                </a:solidFill>
              </a:rPr>
              <a:t>1:1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0439" y="1914416"/>
            <a:ext cx="8511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93520"/>
                </a:solidFill>
              </a:rPr>
              <a:t>1</a:t>
            </a:r>
            <a:r>
              <a:rPr lang="pt-BR" sz="3200" b="1" dirty="0"/>
              <a:t> | Quem é o centro da revelação no Apocalipse? </a:t>
            </a:r>
            <a:r>
              <a:rPr lang="pt-BR" sz="3200" i="1" dirty="0"/>
              <a:t>Apocalipse 1:1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25864" y="3391274"/>
            <a:ext cx="8416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6413" y="302130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Jesus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0652" y="2063113"/>
            <a:ext cx="6451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 Apocalipse, Jesus Cristo é identificado por </a:t>
            </a:r>
            <a:endParaRPr lang="pt-B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38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nomes e títulos diferentes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Nos primeiros três capítulos, é mencionado 137 vezes, e em todo o livro existem cerca de 250 referências a Ele. A figura de Cristo surge em todas as visões do livro. O Apocalipse descreve a grandiosidade de Jesus. Isso pode ser notado na maneira como Ele Se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apresenta.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60732"/>
            <a:ext cx="12192000" cy="1497268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5611" y="5457314"/>
            <a:ext cx="116607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13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no meio dos sete castiçais um semelhante ao Filho do homem, vestido até aos pés de uma roupa comprida, e cingido pelos peitos com um cinto de ouro.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14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a sua cabeça e cabelos eram brancos como lã branca, como a neve, e os seus olhos como chama de fogo;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15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os seus pés, semelhantes a latão reluzente, como se tivessem sido refinados numa fornalha, e a sua voz como a voz de muitas águas.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16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ele tinha na sua destra sete estrelas; e da sua boca saía uma aguda espada de dois fios; e o seu rosto era como o sol, quando na sua força resplandece.</a:t>
            </a:r>
            <a:endParaRPr lang="pt-BR" sz="1300" b="1" i="1" baseline="30000" dirty="0">
              <a:solidFill>
                <a:schemeClr val="bg1"/>
              </a:solidFill>
            </a:endParaRP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17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eu, quando o vi, caí a seus pés como morto; e ele pôs sobre mim a sua destra, dizendo-me: Não temas; Eu sou o primeiro e o último;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18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o que vivo e fui morto, mas eis aqui estou vivo para todo o sempre. Amém. E tenho as chaves da morte e do inferno</a:t>
            </a:r>
            <a:r>
              <a:rPr lang="pt-BR" sz="1300" b="1" i="1" dirty="0" smtClean="0">
                <a:solidFill>
                  <a:schemeClr val="bg1"/>
                </a:solidFill>
              </a:rPr>
              <a:t>. Apocalipse </a:t>
            </a:r>
            <a:r>
              <a:rPr lang="pt-BR" sz="1300" b="1" i="1" dirty="0">
                <a:solidFill>
                  <a:schemeClr val="bg1"/>
                </a:solidFill>
              </a:rPr>
              <a:t>1:13-18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153" y="1604231"/>
            <a:ext cx="1115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93520"/>
                </a:solidFill>
              </a:rPr>
              <a:t>2</a:t>
            </a:r>
            <a:r>
              <a:rPr lang="pt-BR" sz="3200" b="1" dirty="0" smtClean="0"/>
              <a:t> </a:t>
            </a:r>
            <a:r>
              <a:rPr lang="pt-BR" sz="3200" b="1" dirty="0"/>
              <a:t>| Quais são as características de Jesus descritas no Apocalipse? </a:t>
            </a:r>
            <a:r>
              <a:rPr lang="pt-BR" sz="3200" i="1" dirty="0" smtClean="0"/>
              <a:t>Apocalipse 1:13-18</a:t>
            </a:r>
            <a:r>
              <a:rPr lang="pt-BR" sz="3200" i="1" dirty="0"/>
              <a:t>. </a:t>
            </a:r>
            <a:r>
              <a:rPr lang="pt-BR" sz="3200" b="1" dirty="0"/>
              <a:t>Assinale as </a:t>
            </a:r>
            <a:r>
              <a:rPr lang="pt-BR" sz="3200" b="1" dirty="0" smtClean="0"/>
              <a:t>alternativas corretas.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5153" y="2743818"/>
            <a:ext cx="5654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□ </a:t>
            </a:r>
            <a:r>
              <a:rPr lang="en-US" sz="3200" dirty="0" err="1"/>
              <a:t>Roupa</a:t>
            </a:r>
            <a:r>
              <a:rPr lang="en-US" sz="3200" dirty="0"/>
              <a:t> </a:t>
            </a:r>
            <a:r>
              <a:rPr lang="en-US" sz="3200" dirty="0" err="1" smtClean="0"/>
              <a:t>comprida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□ </a:t>
            </a:r>
            <a:r>
              <a:rPr lang="pt-BR" sz="3200" dirty="0"/>
              <a:t>Cabelos brancos como a </a:t>
            </a:r>
            <a:r>
              <a:rPr lang="pt-BR" sz="3200" dirty="0" smtClean="0"/>
              <a:t>lã.</a:t>
            </a:r>
            <a:endParaRPr lang="en-US" sz="3200" dirty="0" smtClean="0"/>
          </a:p>
          <a:p>
            <a:r>
              <a:rPr lang="en-US" sz="3200" dirty="0" smtClean="0"/>
              <a:t>□ </a:t>
            </a:r>
            <a:r>
              <a:rPr lang="pt-BR" sz="3200" dirty="0"/>
              <a:t>Voz como de muitas </a:t>
            </a:r>
            <a:r>
              <a:rPr lang="pt-BR" sz="3200" dirty="0" smtClean="0"/>
              <a:t>águas</a:t>
            </a:r>
            <a:r>
              <a:rPr lang="pt-BR" sz="3200" dirty="0" smtClean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34119" y="2750202"/>
            <a:ext cx="5651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□ </a:t>
            </a:r>
            <a:r>
              <a:rPr lang="en-US" sz="3200" dirty="0" err="1"/>
              <a:t>Cinto</a:t>
            </a:r>
            <a:r>
              <a:rPr lang="en-US" sz="3200" dirty="0"/>
              <a:t> de </a:t>
            </a:r>
            <a:r>
              <a:rPr lang="en-US" sz="3200" dirty="0" err="1"/>
              <a:t>prata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□ </a:t>
            </a:r>
            <a:r>
              <a:rPr lang="en-US" sz="3200" dirty="0" err="1"/>
              <a:t>Pés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de diamante</a:t>
            </a:r>
            <a:r>
              <a:rPr lang="pt-BR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□ </a:t>
            </a:r>
            <a:r>
              <a:rPr lang="pt-BR" sz="3200" dirty="0"/>
              <a:t>Rosto brilhante como o sol</a:t>
            </a:r>
            <a:r>
              <a:rPr lang="pt-BR" sz="3200" dirty="0" smtClean="0"/>
              <a:t>.</a:t>
            </a:r>
            <a:r>
              <a:rPr lang="en-US" sz="32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087" y="2866531"/>
            <a:ext cx="26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52" y="3358576"/>
            <a:ext cx="2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096" y="3836424"/>
            <a:ext cx="2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9771" y="3842808"/>
            <a:ext cx="2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1903" y="2063113"/>
            <a:ext cx="6680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João apresenta Cristo nos mesmos termos em que Deus é descrito no Antigo Testamento. Prerrogativas de Deus são atribuídas a Jesus Cristo. Sua cabeça e cabelos eram brancos como a lã ou como a neve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Dn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7:9), e Sua voz era como o som de “muitas águas”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Ez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43:2). Ele é descrito como “o primeiro” e “o último”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44:6; 48:12) e o “Deus vivo”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Js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3:10;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Sl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42:2; Os 1:10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pt-B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79" y="2590579"/>
            <a:ext cx="1535432" cy="15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626358"/>
            <a:ext cx="12192000" cy="1231641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7241" y="5763180"/>
            <a:ext cx="11579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1</a:t>
            </a:r>
            <a:r>
              <a:rPr lang="pt-BR" sz="1400" b="1" i="1" dirty="0" smtClean="0">
                <a:solidFill>
                  <a:schemeClr val="bg1"/>
                </a:solidFill>
              </a:rPr>
              <a:t>Vi</a:t>
            </a:r>
            <a:r>
              <a:rPr lang="pt-BR" sz="1400" b="1" i="1" dirty="0">
                <a:solidFill>
                  <a:schemeClr val="bg1"/>
                </a:solidFill>
              </a:rPr>
              <a:t>, na mão direita daquele que estava sentado no trono, um livro escrito por dentro e por fora, de todo selado com sete selos.</a:t>
            </a:r>
          </a:p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1400" b="1" i="1" dirty="0" smtClean="0">
                <a:solidFill>
                  <a:schemeClr val="bg1"/>
                </a:solidFill>
              </a:rPr>
              <a:t>Vi</a:t>
            </a:r>
            <a:r>
              <a:rPr lang="pt-BR" sz="1400" b="1" i="1" dirty="0">
                <a:solidFill>
                  <a:schemeClr val="bg1"/>
                </a:solidFill>
              </a:rPr>
              <a:t>, também, um anjo forte, que proclamava em grande voz: Quem é digno de abrir o livro e de lhe desatar os selos?</a:t>
            </a:r>
          </a:p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3</a:t>
            </a:r>
            <a:r>
              <a:rPr lang="pt-BR" sz="1400" b="1" i="1" dirty="0" smtClean="0">
                <a:solidFill>
                  <a:schemeClr val="bg1"/>
                </a:solidFill>
              </a:rPr>
              <a:t>Ora</a:t>
            </a:r>
            <a:r>
              <a:rPr lang="pt-BR" sz="1400" b="1" i="1" dirty="0">
                <a:solidFill>
                  <a:schemeClr val="bg1"/>
                </a:solidFill>
              </a:rPr>
              <a:t>, nem no céu, nem sobre a terra, nem debaixo da terra, ninguém podia abrir o livro, nem mesmo olhar para ele;</a:t>
            </a:r>
          </a:p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4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eu chorava muito, porque ninguém foi achado digno de abrir o livro, nem mesmo de olhar para ele. </a:t>
            </a:r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5:1-4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0806" y="2029473"/>
            <a:ext cx="10105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3</a:t>
            </a:r>
            <a:r>
              <a:rPr lang="pt-BR" sz="3200" b="1" dirty="0" smtClean="0"/>
              <a:t> | </a:t>
            </a:r>
            <a:r>
              <a:rPr lang="pt-BR" sz="3200" b="1" dirty="0"/>
              <a:t>O que deixou o escritor do Apocalipse angustiado? </a:t>
            </a:r>
            <a:r>
              <a:rPr lang="pt-BR" sz="3200" i="1" dirty="0"/>
              <a:t>Apocalipse 5:1-4</a:t>
            </a: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57596" y="3544886"/>
            <a:ext cx="91977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47169" y="3175102"/>
            <a:ext cx="933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rgbClr val="C00000"/>
                </a:solidFill>
              </a:rPr>
              <a:t>Porque viu que ninguém </a:t>
            </a:r>
            <a:r>
              <a:rPr lang="pt-BR" b="1" i="1" dirty="0">
                <a:solidFill>
                  <a:srgbClr val="C00000"/>
                </a:solidFill>
              </a:rPr>
              <a:t>fora achado digno de abrir o livro, nem de o ler, nem de olhar para </a:t>
            </a:r>
            <a:r>
              <a:rPr lang="pt-BR" b="1" i="1" dirty="0" smtClean="0">
                <a:solidFill>
                  <a:srgbClr val="C00000"/>
                </a:solidFill>
              </a:rPr>
              <a:t>ele.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7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958" y="2343031"/>
            <a:ext cx="6330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João viu o livro selado com sete selos que simbolizam todo o destino da </a:t>
            </a:r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</a:rPr>
              <a:t>humanidade nas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mãos de Deus. O profeta chorou por saber que ninguém poderia abrir nem mesmo olhar para aquele livro, até que viu o Cordeiro (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5:5, 6).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10"/>
            <a:ext cx="5038344" cy="63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2063</Words>
  <Application>Microsoft Office PowerPoint</Application>
  <PresentationFormat>Widescreen</PresentationFormat>
  <Paragraphs>89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162</cp:revision>
  <dcterms:created xsi:type="dcterms:W3CDTF">2019-02-15T00:40:10Z</dcterms:created>
  <dcterms:modified xsi:type="dcterms:W3CDTF">2019-03-01T11:24:48Z</dcterms:modified>
</cp:coreProperties>
</file>